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3" r:id="rId2"/>
    <p:sldId id="284" r:id="rId3"/>
    <p:sldId id="274" r:id="rId4"/>
    <p:sldId id="264" r:id="rId5"/>
    <p:sldId id="280" r:id="rId6"/>
    <p:sldId id="265" r:id="rId7"/>
    <p:sldId id="266" r:id="rId8"/>
    <p:sldId id="271" r:id="rId9"/>
    <p:sldId id="267" r:id="rId10"/>
    <p:sldId id="268" r:id="rId11"/>
    <p:sldId id="269" r:id="rId12"/>
    <p:sldId id="272" r:id="rId13"/>
    <p:sldId id="282" r:id="rId14"/>
    <p:sldId id="276" r:id="rId15"/>
    <p:sldId id="277" r:id="rId16"/>
    <p:sldId id="278" r:id="rId17"/>
    <p:sldId id="279" r:id="rId18"/>
    <p:sldId id="283" r:id="rId19"/>
    <p:sldId id="285" r:id="rId20"/>
    <p:sldId id="287" r:id="rId21"/>
    <p:sldId id="286" r:id="rId22"/>
    <p:sldId id="288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BA85-E169-495F-B6AA-32C0A8CC0084}" type="datetimeFigureOut">
              <a:rPr lang="fi-FI" smtClean="0"/>
              <a:t>24.10.2013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589CC-5643-4004-8E4D-4536ADBDE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10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E3DD-CF57-4FC1-8DB1-E294090BE66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391C-BA35-4DB1-9A87-59CB8FAF0B7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75454"/>
      </p:ext>
    </p:extLst>
  </p:cSld>
  <p:clrMapOvr>
    <a:masterClrMapping/>
  </p:clrMapOvr>
  <p:transition advClick="0" advTm="2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7F4C-2E5D-47E2-933E-861384052BD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3F08-B95D-49EA-A511-76205A74602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53494"/>
      </p:ext>
    </p:extLst>
  </p:cSld>
  <p:clrMapOvr>
    <a:masterClrMapping/>
  </p:clrMapOvr>
  <p:transition advClick="0" advTm="2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4E97-5C9A-4295-99A9-BACD850379A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56C4-B71E-4984-8BAC-1D78A839EBB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8486"/>
      </p:ext>
    </p:extLst>
  </p:cSld>
  <p:clrMapOvr>
    <a:masterClrMapping/>
  </p:clrMapOvr>
  <p:transition advClick="0" advTm="20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esi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5589588"/>
            <a:ext cx="9144000" cy="144462"/>
          </a:xfrm>
          <a:prstGeom prst="rect">
            <a:avLst/>
          </a:prstGeom>
          <a:solidFill>
            <a:srgbClr val="CB5428"/>
          </a:solidFill>
          <a:ln w="9525" algn="ctr">
            <a:solidFill>
              <a:srgbClr val="CB542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" name="Suora yhdysviiva 8"/>
          <p:cNvCxnSpPr>
            <a:cxnSpLocks noChangeShapeType="1"/>
          </p:cNvCxnSpPr>
          <p:nvPr userDrawn="1"/>
        </p:nvCxnSpPr>
        <p:spPr bwMode="auto">
          <a:xfrm>
            <a:off x="2000250" y="1143000"/>
            <a:ext cx="7286625" cy="1588"/>
          </a:xfrm>
          <a:prstGeom prst="line">
            <a:avLst/>
          </a:prstGeom>
          <a:noFill/>
          <a:ln w="152400" cap="rnd" algn="ctr">
            <a:solidFill>
              <a:srgbClr val="CB54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Kuva 9" descr="logo_tekstit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57875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kolmi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857875"/>
            <a:ext cx="49291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73D0-69BF-4829-884C-33AAE0BA8D5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68724"/>
      </p:ext>
    </p:extLst>
  </p:cSld>
  <p:clrMapOvr>
    <a:masterClrMapping/>
  </p:clrMapOvr>
  <p:transition advClick="0" advTm="2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671B-9B19-442B-886A-F4F0F5E7DB43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FB72-AD88-4D66-89E6-02FF6EB80D6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38792"/>
      </p:ext>
    </p:extLst>
  </p:cSld>
  <p:clrMapOvr>
    <a:masterClrMapping/>
  </p:clrMapOvr>
  <p:transition advClick="0" advTm="2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F363-AFD3-471B-9F2C-A6043E91ECD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9D6B-D3B0-4846-8368-62F94BB45FB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0119"/>
      </p:ext>
    </p:extLst>
  </p:cSld>
  <p:clrMapOvr>
    <a:masterClrMapping/>
  </p:clrMapOvr>
  <p:transition advClick="0" advTm="2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5FB3-0C2E-4845-81EC-8A46E297436E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F01F-8687-434D-B7A2-790484EC70F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59914"/>
      </p:ext>
    </p:extLst>
  </p:cSld>
  <p:clrMapOvr>
    <a:masterClrMapping/>
  </p:clrMapOvr>
  <p:transition advClick="0" advTm="2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D7DC-F9D5-4F9D-A1CD-D1AE1B53280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3A1A-C709-497A-AF09-AF7A2852EA2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49599"/>
      </p:ext>
    </p:extLst>
  </p:cSld>
  <p:clrMapOvr>
    <a:masterClrMapping/>
  </p:clrMapOvr>
  <p:transition advClick="0" advTm="2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A0BA-253D-40B9-BA4E-4B1D60AEA98E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E9E9-B33A-4E1A-8CEE-1A97DF95E9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74877"/>
      </p:ext>
    </p:extLst>
  </p:cSld>
  <p:clrMapOvr>
    <a:masterClrMapping/>
  </p:clrMapOvr>
  <p:transition advClick="0" advTm="2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86BF-E28F-49D2-B24E-EC88AD77BD0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6C04-BF0B-4D34-BC74-9F12E854EF3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940"/>
      </p:ext>
    </p:extLst>
  </p:cSld>
  <p:clrMapOvr>
    <a:masterClrMapping/>
  </p:clrMapOvr>
  <p:transition advClick="0" advTm="2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CEDC-0837-4D67-9684-C85B8EC5CC9A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1C95-7301-4A34-B7F0-6B36E4AD09F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8657"/>
      </p:ext>
    </p:extLst>
  </p:cSld>
  <p:clrMapOvr>
    <a:masterClrMapping/>
  </p:clrMapOvr>
  <p:transition advClick="0" advTm="2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FAAC-CF8B-43CF-9F74-CEE734DC82C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F2AA-7E6D-4BAB-A3C0-FAE10F63C30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6288"/>
      </p:ext>
    </p:extLst>
  </p:cSld>
  <p:clrMapOvr>
    <a:masterClrMapping/>
  </p:clrMapOvr>
  <p:transition advClick="0" advTm="2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2F9494-2754-44C2-B3DD-D3867BAC1F4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F5C64-71F9-44A5-849F-D70BDA65DE4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ransition advClick="0" advTm="20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JJUP0r4AcQ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684584" y="2564904"/>
            <a:ext cx="9001000" cy="1470025"/>
          </a:xfrm>
        </p:spPr>
        <p:txBody>
          <a:bodyPr/>
          <a:lstStyle/>
          <a:p>
            <a:r>
              <a:rPr lang="fi-FI" sz="4000" dirty="0" smtClean="0"/>
              <a:t>Viestintä verkostoissa: case AVO2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7640394" cy="1752600"/>
          </a:xfrm>
        </p:spPr>
        <p:txBody>
          <a:bodyPr/>
          <a:lstStyle/>
          <a:p>
            <a:r>
              <a:rPr lang="fi-FI" dirty="0" smtClean="0"/>
              <a:t>Tuumasta toimeen 24.10.2013</a:t>
            </a:r>
          </a:p>
          <a:p>
            <a:r>
              <a:rPr lang="fi-FI" dirty="0" smtClean="0"/>
              <a:t>Piia Liikka, koordinaattori, Avoimuudesta Voimaa </a:t>
            </a:r>
            <a:r>
              <a:rPr lang="fi-FI" dirty="0" err="1" smtClean="0"/>
              <a:t>Oppimisverkostoihin-hanke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4860319" cy="28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77998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/>
          <a:lstStyle/>
          <a:p>
            <a:r>
              <a:rPr lang="fi-FI" dirty="0" smtClean="0"/>
              <a:t>Keskustelua: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088232"/>
          </a:xfrm>
        </p:spPr>
        <p:txBody>
          <a:bodyPr/>
          <a:lstStyle/>
          <a:p>
            <a:r>
              <a:rPr lang="fi-FI" sz="2400" dirty="0" err="1" smtClean="0"/>
              <a:t>Skype-kahvihuoneena</a:t>
            </a:r>
            <a:endParaRPr lang="fi-FI" sz="2400" dirty="0" smtClean="0"/>
          </a:p>
          <a:p>
            <a:r>
              <a:rPr lang="fi-FI" sz="2400" dirty="0" err="1" smtClean="0"/>
              <a:t>Yammerissa</a:t>
            </a:r>
            <a:r>
              <a:rPr lang="fi-FI" sz="2400" dirty="0" smtClean="0"/>
              <a:t> ryhmä </a:t>
            </a:r>
            <a:r>
              <a:rPr lang="fi-FI" sz="2400" dirty="0" err="1" smtClean="0"/>
              <a:t>AVOlaiset</a:t>
            </a:r>
            <a:endParaRPr lang="fi-FI" sz="2400" dirty="0" smtClean="0"/>
          </a:p>
          <a:p>
            <a:r>
              <a:rPr lang="fi-FI" sz="2400" dirty="0" smtClean="0"/>
              <a:t>AC-kokoukset</a:t>
            </a:r>
          </a:p>
          <a:p>
            <a:r>
              <a:rPr lang="fi-FI" sz="2400" dirty="0" smtClean="0"/>
              <a:t>Google+ </a:t>
            </a:r>
            <a:r>
              <a:rPr lang="fi-FI" sz="2400" dirty="0" err="1" smtClean="0"/>
              <a:t>Hangoutit</a:t>
            </a:r>
            <a:r>
              <a:rPr lang="fi-FI" sz="2400" dirty="0" smtClean="0"/>
              <a:t> tiedotuksen tukena</a:t>
            </a:r>
            <a:endParaRPr lang="fi-FI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3888432" cy="25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78822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252536" y="53752"/>
            <a:ext cx="8229600" cy="1143000"/>
          </a:xfrm>
        </p:spPr>
        <p:txBody>
          <a:bodyPr/>
          <a:lstStyle/>
          <a:p>
            <a:r>
              <a:rPr lang="fi-FI" dirty="0" smtClean="0"/>
              <a:t>Yhdessä luomista: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51309"/>
            <a:ext cx="8229600" cy="4525963"/>
          </a:xfrm>
        </p:spPr>
        <p:txBody>
          <a:bodyPr/>
          <a:lstStyle/>
          <a:p>
            <a:r>
              <a:rPr lang="fi-FI" dirty="0" smtClean="0"/>
              <a:t>Google </a:t>
            </a:r>
            <a:r>
              <a:rPr lang="fi-FI" dirty="0" err="1" smtClean="0"/>
              <a:t>docsit</a:t>
            </a:r>
            <a:r>
              <a:rPr lang="fi-FI" dirty="0" smtClean="0"/>
              <a:t>, </a:t>
            </a:r>
            <a:r>
              <a:rPr lang="fi-FI" dirty="0" err="1" smtClean="0"/>
              <a:t>EtherPadit</a:t>
            </a:r>
            <a:r>
              <a:rPr lang="fi-FI" dirty="0" smtClean="0"/>
              <a:t>, </a:t>
            </a:r>
            <a:r>
              <a:rPr lang="fi-FI" dirty="0" err="1" smtClean="0"/>
              <a:t>xTune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6310"/>
            <a:ext cx="5942434" cy="32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04297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r>
              <a:rPr lang="fi-FI" dirty="0" smtClean="0"/>
              <a:t>Tietovarantoja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07904" y="1196752"/>
            <a:ext cx="4042792" cy="4525963"/>
          </a:xfrm>
        </p:spPr>
        <p:txBody>
          <a:bodyPr/>
          <a:lstStyle/>
          <a:p>
            <a:r>
              <a:rPr lang="fi-FI" sz="2800" dirty="0" smtClean="0"/>
              <a:t>Löydettävyys, viimeisin tieto aina käytettävissä ajasta ja paikasta riippumatta</a:t>
            </a:r>
          </a:p>
          <a:p>
            <a:r>
              <a:rPr lang="fi-FI" sz="2800" dirty="0" smtClean="0"/>
              <a:t>Mihin tieto kerääntyy?</a:t>
            </a:r>
          </a:p>
          <a:p>
            <a:pPr lvl="1"/>
            <a:r>
              <a:rPr lang="fi-FI" sz="2400" dirty="0" smtClean="0"/>
              <a:t>Wikit</a:t>
            </a:r>
          </a:p>
          <a:p>
            <a:pPr lvl="1"/>
            <a:r>
              <a:rPr lang="fi-FI" sz="2400" dirty="0" err="1" smtClean="0"/>
              <a:t>GoogleDocsit</a:t>
            </a:r>
            <a:endParaRPr lang="fi-FI" sz="2400" dirty="0" smtClean="0"/>
          </a:p>
          <a:p>
            <a:pPr marL="0" indent="0">
              <a:buNone/>
            </a:pPr>
            <a:endParaRPr lang="fi-FI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6" y="1196752"/>
            <a:ext cx="2952328" cy="44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950801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63864" y="-27384"/>
            <a:ext cx="844464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Hanketutkimus</a:t>
            </a:r>
            <a:r>
              <a:rPr lang="fi-FI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  <a:latin typeface="Calibri"/>
              </a:rPr>
              <a:t>by</a:t>
            </a: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 Yrjö Lappalainen:</a:t>
            </a:r>
          </a:p>
          <a:p>
            <a:pPr>
              <a:lnSpc>
                <a:spcPct val="100000"/>
              </a:lnSpc>
            </a:pPr>
            <a:r>
              <a:rPr lang="fi-FI" sz="4400" dirty="0">
                <a:solidFill>
                  <a:srgbClr val="000000"/>
                </a:solidFill>
                <a:latin typeface="Calibri"/>
              </a:rPr>
              <a:t>V</a:t>
            </a:r>
            <a:r>
              <a:rPr lang="fi-FI" sz="4400" dirty="0" smtClean="0">
                <a:solidFill>
                  <a:srgbClr val="000000"/>
                </a:solidFill>
                <a:latin typeface="Calibri"/>
              </a:rPr>
              <a:t>iestintä </a:t>
            </a:r>
            <a:r>
              <a:rPr lang="fi-FI" sz="4400" dirty="0">
                <a:solidFill>
                  <a:srgbClr val="000000"/>
                </a:solidFill>
                <a:latin typeface="Calibri"/>
              </a:rPr>
              <a:t>ja välineet</a:t>
            </a:r>
            <a:endParaRPr dirty="0"/>
          </a:p>
        </p:txBody>
      </p:sp>
      <p:sp>
        <p:nvSpPr>
          <p:cNvPr id="98" name="CustomShape 2"/>
          <p:cNvSpPr/>
          <p:nvPr/>
        </p:nvSpPr>
        <p:spPr>
          <a:xfrm>
            <a:off x="467640" y="1340768"/>
            <a:ext cx="3888336" cy="43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Osahankkeiden sisäinen viestintä määrittyy toimijaporukan mukaan: käytännöissä ja käytetyissä välineissä paljon eroja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Viestintä kausittaista ja tarvelähtöistä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Suurin osa tällä hetkellä tyytyväisiä osahankkeiden sisäiseen viestintään</a:t>
            </a:r>
            <a:endParaRPr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95" y="1187308"/>
            <a:ext cx="2887761" cy="43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69699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67640" y="44624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lvl="0"/>
            <a:r>
              <a:rPr lang="fi-FI" sz="2800" dirty="0">
                <a:solidFill>
                  <a:srgbClr val="000000"/>
                </a:solidFill>
              </a:rPr>
              <a:t>Hanketutkimus </a:t>
            </a:r>
            <a:r>
              <a:rPr lang="fi-FI" sz="2800" dirty="0" err="1">
                <a:solidFill>
                  <a:srgbClr val="000000"/>
                </a:solidFill>
              </a:rPr>
              <a:t>by</a:t>
            </a:r>
            <a:r>
              <a:rPr lang="fi-FI" sz="2800" dirty="0">
                <a:solidFill>
                  <a:srgbClr val="000000"/>
                </a:solidFill>
              </a:rPr>
              <a:t> Yrjö Lappalainen:</a:t>
            </a:r>
          </a:p>
          <a:p>
            <a:pPr>
              <a:lnSpc>
                <a:spcPct val="100000"/>
              </a:lnSpc>
            </a:pPr>
            <a:r>
              <a:rPr lang="fi-FI" sz="4400" dirty="0" smtClean="0">
                <a:solidFill>
                  <a:srgbClr val="000000"/>
                </a:solidFill>
                <a:latin typeface="Calibri"/>
              </a:rPr>
              <a:t>Viestinnän </a:t>
            </a:r>
            <a:r>
              <a:rPr lang="fi-FI" sz="4400" dirty="0" err="1" smtClean="0">
                <a:solidFill>
                  <a:srgbClr val="000000"/>
                </a:solidFill>
                <a:latin typeface="Calibri"/>
              </a:rPr>
              <a:t>pirstaloituminen</a:t>
            </a:r>
            <a:endParaRPr dirty="0"/>
          </a:p>
        </p:txBody>
      </p:sp>
      <p:sp>
        <p:nvSpPr>
          <p:cNvPr id="100" name="CustomShape 2"/>
          <p:cNvSpPr/>
          <p:nvPr/>
        </p:nvSpPr>
        <p:spPr>
          <a:xfrm>
            <a:off x="107504" y="1412776"/>
            <a:ext cx="5112472" cy="43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Calibri"/>
              </a:rPr>
              <a:t>Hankkeessa on vapaus kokeilla erilaisia välineitä ja kanavia </a:t>
            </a:r>
            <a:r>
              <a:rPr lang="fi-FI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600" dirty="0">
                <a:solidFill>
                  <a:srgbClr val="000000"/>
                </a:solidFill>
                <a:latin typeface="Calibri"/>
              </a:rPr>
              <a:t> ympäristö </a:t>
            </a:r>
            <a:r>
              <a:rPr lang="fi-FI" sz="2600" dirty="0" smtClean="0">
                <a:solidFill>
                  <a:srgbClr val="000000"/>
                </a:solidFill>
                <a:latin typeface="Calibri"/>
              </a:rPr>
              <a:t>vaikutti aluksi </a:t>
            </a:r>
            <a:r>
              <a:rPr lang="fi-FI" sz="2600" dirty="0">
                <a:solidFill>
                  <a:srgbClr val="000000"/>
                </a:solidFill>
                <a:latin typeface="Calibri"/>
              </a:rPr>
              <a:t>kaoottiselta</a:t>
            </a:r>
            <a:endParaRPr sz="26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Calibri"/>
              </a:rPr>
              <a:t>Tällä hetkellä </a:t>
            </a:r>
            <a:r>
              <a:rPr lang="fi-FI" sz="2600" dirty="0" err="1">
                <a:solidFill>
                  <a:srgbClr val="000000"/>
                </a:solidFill>
                <a:latin typeface="Calibri"/>
              </a:rPr>
              <a:t>pirstaloitumista</a:t>
            </a:r>
            <a:r>
              <a:rPr lang="fi-FI" sz="2600" dirty="0">
                <a:solidFill>
                  <a:srgbClr val="000000"/>
                </a:solidFill>
                <a:latin typeface="Calibri"/>
              </a:rPr>
              <a:t> ei koeta ongelmaksi, eli kaikkeen tottuu?</a:t>
            </a:r>
            <a:endParaRPr sz="26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Calibri"/>
              </a:rPr>
              <a:t>Eri välineiden käyttötapojen dokumentointi on tärkeää </a:t>
            </a:r>
            <a:r>
              <a:rPr lang="fi-FI" sz="26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600" dirty="0">
                <a:solidFill>
                  <a:srgbClr val="000000"/>
                </a:solidFill>
                <a:latin typeface="Calibri"/>
              </a:rPr>
              <a:t> miten, miksi, mitä haasteita?</a:t>
            </a:r>
            <a:endParaRPr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26" y="1627700"/>
            <a:ext cx="3818792" cy="36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53334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79512" y="54832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lvl="0"/>
            <a:r>
              <a:rPr lang="fi-FI" sz="2800" dirty="0">
                <a:solidFill>
                  <a:srgbClr val="000000"/>
                </a:solidFill>
              </a:rPr>
              <a:t>Hanketutkimus </a:t>
            </a:r>
            <a:r>
              <a:rPr lang="fi-FI" sz="2800" dirty="0" err="1">
                <a:solidFill>
                  <a:srgbClr val="000000"/>
                </a:solidFill>
              </a:rPr>
              <a:t>by</a:t>
            </a:r>
            <a:r>
              <a:rPr lang="fi-FI" sz="2800" dirty="0">
                <a:solidFill>
                  <a:srgbClr val="000000"/>
                </a:solidFill>
              </a:rPr>
              <a:t> Yrjö Lappalainen:</a:t>
            </a:r>
          </a:p>
          <a:p>
            <a:pPr>
              <a:lnSpc>
                <a:spcPct val="100000"/>
              </a:lnSpc>
            </a:pPr>
            <a:r>
              <a:rPr lang="fi-FI" sz="4400" dirty="0" smtClean="0">
                <a:solidFill>
                  <a:srgbClr val="000000"/>
                </a:solidFill>
                <a:latin typeface="Calibri"/>
              </a:rPr>
              <a:t>Osahankkeiden välinen viestintä</a:t>
            </a:r>
            <a:endParaRPr dirty="0"/>
          </a:p>
        </p:txBody>
      </p:sp>
      <p:sp>
        <p:nvSpPr>
          <p:cNvPr id="102" name="CustomShape 2"/>
          <p:cNvSpPr/>
          <p:nvPr/>
        </p:nvSpPr>
        <p:spPr>
          <a:xfrm>
            <a:off x="-35600" y="1268760"/>
            <a:ext cx="8208000" cy="43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0000"/>
                </a:solidFill>
                <a:latin typeface="Calibri"/>
              </a:rPr>
              <a:t>Maanantaihangout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, maanantaikirje ja </a:t>
            </a:r>
            <a:r>
              <a:rPr lang="fi-FI" sz="2400" dirty="0" err="1">
                <a:solidFill>
                  <a:srgbClr val="000000"/>
                </a:solidFill>
                <a:latin typeface="Calibri"/>
              </a:rPr>
              <a:t>yammer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 koettiin hyväksi yhdistelmäksi</a:t>
            </a:r>
            <a:endParaRPr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Yhteistä viestintää toivottaisiin enemmänkin, mutta missä keskustelua voitaisiin käydä?</a:t>
            </a:r>
            <a:endParaRPr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Fyysiset tapaamiset tärkeitä, mutta työläitä järjestää</a:t>
            </a:r>
            <a:endParaRPr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115612" cy="264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49402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67640" y="44624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lvl="0"/>
            <a:r>
              <a:rPr lang="fi-FI" sz="2800" dirty="0">
                <a:solidFill>
                  <a:srgbClr val="000000"/>
                </a:solidFill>
              </a:rPr>
              <a:t>Hanketutkimus </a:t>
            </a:r>
            <a:r>
              <a:rPr lang="fi-FI" sz="2800" dirty="0" err="1">
                <a:solidFill>
                  <a:srgbClr val="000000"/>
                </a:solidFill>
              </a:rPr>
              <a:t>by</a:t>
            </a:r>
            <a:r>
              <a:rPr lang="fi-FI" sz="2800" dirty="0">
                <a:solidFill>
                  <a:srgbClr val="000000"/>
                </a:solidFill>
              </a:rPr>
              <a:t> Yrjö Lappalainen:</a:t>
            </a:r>
          </a:p>
          <a:p>
            <a:pPr>
              <a:lnSpc>
                <a:spcPct val="100000"/>
              </a:lnSpc>
            </a:pPr>
            <a:r>
              <a:rPr lang="fi-FI" sz="4400" dirty="0" smtClean="0">
                <a:solidFill>
                  <a:srgbClr val="000000"/>
                </a:solidFill>
                <a:latin typeface="Calibri"/>
              </a:rPr>
              <a:t>Viestinnän muna-kana-ongelma</a:t>
            </a:r>
            <a:endParaRPr dirty="0"/>
          </a:p>
        </p:txBody>
      </p:sp>
      <p:sp>
        <p:nvSpPr>
          <p:cNvPr id="104" name="CustomShape 2"/>
          <p:cNvSpPr/>
          <p:nvPr/>
        </p:nvSpPr>
        <p:spPr>
          <a:xfrm>
            <a:off x="179512" y="1341976"/>
            <a:ext cx="7200800" cy="43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  <a:latin typeface="Calibri"/>
              </a:rPr>
              <a:t>Yhteistyö ei synny raportoinnista vaan </a:t>
            </a: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dialogista</a:t>
            </a:r>
            <a:r>
              <a:rPr lang="fi-FI" dirty="0" smtClean="0"/>
              <a:t>, e</a:t>
            </a:r>
            <a:r>
              <a:rPr lang="fi-FI" sz="2800" dirty="0" smtClean="0">
                <a:solidFill>
                  <a:srgbClr val="000000"/>
                </a:solidFill>
                <a:latin typeface="Calibri"/>
              </a:rPr>
              <a:t>i </a:t>
            </a:r>
            <a:r>
              <a:rPr lang="fi-FI" sz="2800" dirty="0">
                <a:solidFill>
                  <a:srgbClr val="000000"/>
                </a:solidFill>
                <a:latin typeface="Calibri"/>
              </a:rPr>
              <a:t>riitä, että ”tietoa on jossakin”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 i="1" dirty="0">
                <a:solidFill>
                  <a:srgbClr val="000000"/>
                </a:solidFill>
                <a:latin typeface="Calibri"/>
              </a:rPr>
              <a:t>”… se on ehkä vähän tämmöinen muna-kana-ongelma, että toisaalta vain osahankkeiden välisestä viestinnästähän ne yhteistyön mahdollisuudet ja tarpeet pystytään identifioimaan, mutta toisaalta jos niitä ei ole identifioitu etukäteen, niin sitten ihmiset ei koe sitä kovin mielekkääksi </a:t>
            </a:r>
            <a:r>
              <a:rPr lang="fi-FI" sz="2400" i="1" dirty="0" err="1">
                <a:solidFill>
                  <a:srgbClr val="000000"/>
                </a:solidFill>
                <a:latin typeface="Calibri"/>
              </a:rPr>
              <a:t>palaveerata</a:t>
            </a:r>
            <a:r>
              <a:rPr lang="fi-FI" sz="2400" i="1" dirty="0">
                <a:solidFill>
                  <a:srgbClr val="000000"/>
                </a:solidFill>
                <a:latin typeface="Calibri"/>
              </a:rPr>
              <a:t>”</a:t>
            </a:r>
            <a:endParaRPr sz="16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03" y="4365104"/>
            <a:ext cx="3001919" cy="224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53170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79512" y="44624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lvl="0"/>
            <a:r>
              <a:rPr lang="fi-FI" sz="2800" dirty="0">
                <a:solidFill>
                  <a:srgbClr val="000000"/>
                </a:solidFill>
              </a:rPr>
              <a:t>Hanketutkimus </a:t>
            </a:r>
            <a:r>
              <a:rPr lang="fi-FI" sz="2800" dirty="0" err="1">
                <a:solidFill>
                  <a:srgbClr val="000000"/>
                </a:solidFill>
              </a:rPr>
              <a:t>by</a:t>
            </a:r>
            <a:r>
              <a:rPr lang="fi-FI" sz="2800" dirty="0">
                <a:solidFill>
                  <a:srgbClr val="000000"/>
                </a:solidFill>
              </a:rPr>
              <a:t> Yrjö Lappalainen:</a:t>
            </a:r>
          </a:p>
          <a:p>
            <a:pPr>
              <a:lnSpc>
                <a:spcPct val="100000"/>
              </a:lnSpc>
            </a:pPr>
            <a:r>
              <a:rPr lang="fi-FI" sz="4400" dirty="0" smtClean="0">
                <a:solidFill>
                  <a:srgbClr val="000000"/>
                </a:solidFill>
                <a:latin typeface="Calibri"/>
              </a:rPr>
              <a:t>Viestintä hankkeesta ulospäin</a:t>
            </a:r>
            <a:endParaRPr dirty="0"/>
          </a:p>
        </p:txBody>
      </p:sp>
      <p:sp>
        <p:nvSpPr>
          <p:cNvPr id="106" name="CustomShape 2"/>
          <p:cNvSpPr/>
          <p:nvPr/>
        </p:nvSpPr>
        <p:spPr>
          <a:xfrm>
            <a:off x="251520" y="1485992"/>
            <a:ext cx="7128792" cy="43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Koostettua yhteistä viestintää hankkeesta ulospäin ei </a:t>
            </a:r>
            <a:r>
              <a:rPr lang="fi-FI" sz="2400" dirty="0" smtClean="0">
                <a:solidFill>
                  <a:srgbClr val="000000"/>
                </a:solidFill>
                <a:latin typeface="Calibri"/>
              </a:rPr>
              <a:t>ole ollut, 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vaan viestintä riippuu pitkälti yksittäisistä toimijoista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Virallinen raportointipaikka on suljettu </a:t>
            </a:r>
            <a:r>
              <a:rPr lang="fi-FI" sz="2400" dirty="0" err="1">
                <a:solidFill>
                  <a:srgbClr val="000000"/>
                </a:solidFill>
                <a:latin typeface="Calibri"/>
              </a:rPr>
              <a:t>wiki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Ratkaisuehdotus: osahankekoordinaattorien ja koordinaation säännölliset palaverit, joista koostetaan tekstiä esim. </a:t>
            </a:r>
            <a:r>
              <a:rPr lang="fi-FI" sz="2400" dirty="0" err="1">
                <a:solidFill>
                  <a:srgbClr val="000000"/>
                </a:solidFill>
                <a:latin typeface="Calibri"/>
              </a:rPr>
              <a:t>blogiin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Calibri"/>
              </a:rPr>
              <a:t>Kolme kärpästä yhdellä iskulla → tiedotusta muille hanketoimijoille, tiedotusta hankkeesta ulospäin sekä kokemusten arkistointipaikka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59257270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8686800" cy="1143000"/>
          </a:xfrm>
        </p:spPr>
        <p:txBody>
          <a:bodyPr/>
          <a:lstStyle/>
          <a:p>
            <a:r>
              <a:rPr lang="fi-FI" sz="2800" b="1" dirty="0"/>
              <a:t>Wiion lait inhimillisestä viestinnästä (1976-78)</a:t>
            </a: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68761"/>
            <a:ext cx="7416824" cy="302433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smtClean="0"/>
              <a:t>1</a:t>
            </a:r>
            <a:r>
              <a:rPr lang="fi-FI" sz="2000" dirty="0"/>
              <a:t>.   Viestintä yleensä epäonnistuu – paitsi sattumalta.</a:t>
            </a:r>
          </a:p>
          <a:p>
            <a:pPr marL="0" indent="0">
              <a:buNone/>
            </a:pPr>
            <a:r>
              <a:rPr lang="fi-FI" sz="2000" dirty="0"/>
              <a:t>1.1 Jos viestintä voi epäonnistua, niin se epäonnistuu.</a:t>
            </a:r>
          </a:p>
          <a:p>
            <a:pPr marL="0" indent="0">
              <a:buNone/>
            </a:pPr>
            <a:r>
              <a:rPr lang="fi-FI" sz="2000" dirty="0"/>
              <a:t>1.2 Jos viestintä ei voi epäonnistua, niin se kuitenkin tavallisimmin epäonnistuu.</a:t>
            </a:r>
          </a:p>
          <a:p>
            <a:pPr marL="0" indent="0">
              <a:buNone/>
            </a:pPr>
            <a:r>
              <a:rPr lang="fi-FI" sz="2000" dirty="0"/>
              <a:t>1.3 Jos viestintä  näyttää onnistuvan toivotulla tavalla, niin kyseessä on väärinkäsitys.</a:t>
            </a:r>
          </a:p>
          <a:p>
            <a:pPr marL="0" indent="0">
              <a:buNone/>
            </a:pPr>
            <a:r>
              <a:rPr lang="fi-FI" sz="2000" dirty="0"/>
              <a:t>1.4 Jos olet itse viestintään tyytyväinen, niin viestintä varmasti epäonnistuu.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130415180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70384" y="116632"/>
            <a:ext cx="8686800" cy="1143000"/>
          </a:xfrm>
        </p:spPr>
        <p:txBody>
          <a:bodyPr/>
          <a:lstStyle/>
          <a:p>
            <a:r>
              <a:rPr lang="fi-FI" sz="2800" b="1" dirty="0"/>
              <a:t>Wiion lait inhimillisestä viestinnästä (1976-78)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2.   Jos sanoma voidaan tulkita eri tavoin, niin se tulkitaan tavalla, josta eniten vahinkoa.</a:t>
            </a:r>
          </a:p>
          <a:p>
            <a:pPr marL="0" indent="0">
              <a:buNone/>
            </a:pPr>
            <a:r>
              <a:rPr lang="fi-FI" sz="2000" dirty="0"/>
              <a:t>3.   On olemassa aina joku, joka tietää sinua itseäsi paremmin, mitä olet sanomallasi tarkoittanut.</a:t>
            </a:r>
          </a:p>
          <a:p>
            <a:pPr marL="0" indent="0">
              <a:buNone/>
            </a:pPr>
            <a:r>
              <a:rPr lang="fi-FI" sz="2000" dirty="0"/>
              <a:t>4.   Mitä enemmän viestitään sitä huonommin viestintä onnistuu.</a:t>
            </a:r>
          </a:p>
          <a:p>
            <a:pPr marL="0" indent="0">
              <a:buNone/>
            </a:pPr>
            <a:r>
              <a:rPr lang="fi-FI" sz="2000" dirty="0"/>
              <a:t>4.1 Mitä enemmän viestitään sitä nopeammin väärinkäsitykset lisääntyvät.</a:t>
            </a:r>
          </a:p>
          <a:p>
            <a:pPr marL="0" indent="0">
              <a:buNone/>
            </a:pPr>
            <a:r>
              <a:rPr lang="fi-FI" sz="2000" dirty="0"/>
              <a:t>5.   Joukkoviestinnässä ei ole tärkeätä se, miten asiat ovat, vaan miten asiat näyttävät olevan.</a:t>
            </a:r>
          </a:p>
          <a:p>
            <a:pPr marL="0" indent="0">
              <a:buNone/>
            </a:pPr>
            <a:r>
              <a:rPr lang="fi-FI" sz="2000" dirty="0"/>
              <a:t>6.   Uutisen tärkeys on kääntäen verrannollinen etäisyyden neliöön.</a:t>
            </a:r>
          </a:p>
          <a:p>
            <a:pPr marL="0" indent="0">
              <a:buNone/>
            </a:pPr>
            <a:r>
              <a:rPr lang="fi-FI" sz="2000" dirty="0"/>
              <a:t>7.   Mitä tärkeämmästä tilanteesta on kysymys sitä todennäköisemmin unohdat olennaisen asian, jonka muistit hetki sitten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057200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524"/>
            <a:ext cx="6984776" cy="552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32182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 descr="C:\Users\piia.liikka\AppData\Local\Microsoft\Windows\Temporary Internet Files\Content.Outlook\Y2DG2WK3\ku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26756" cy="43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67021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374232"/>
            <a:ext cx="7344816" cy="1143000"/>
          </a:xfrm>
        </p:spPr>
        <p:txBody>
          <a:bodyPr/>
          <a:lstStyle/>
          <a:p>
            <a:r>
              <a:rPr lang="fi-FI" dirty="0" smtClean="0"/>
              <a:t>Onnellista ja stressitöntä päivää kaikille! Kiitos!</a:t>
            </a:r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552728" cy="40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60859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229600" cy="1143000"/>
          </a:xfrm>
        </p:spPr>
        <p:txBody>
          <a:bodyPr/>
          <a:lstStyle/>
          <a:p>
            <a:r>
              <a:rPr lang="fi-FI" dirty="0" smtClean="0"/>
              <a:t>Verkostotyöskentelyn välineet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81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www.youtube.com/watch?v=9JJUP0r4AcQ&amp;feature=youtu.be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 smtClean="0"/>
              <a:t>Titi Tamminen, Suomen </a:t>
            </a:r>
            <a:r>
              <a:rPr lang="fi-FI" dirty="0" err="1" smtClean="0"/>
              <a:t>eOppimiskeskus</a:t>
            </a:r>
            <a:r>
              <a:rPr lang="fi-FI" dirty="0" smtClean="0"/>
              <a:t> ry</a:t>
            </a:r>
          </a:p>
          <a:p>
            <a:pPr marL="0" indent="0" algn="ctr">
              <a:buNone/>
            </a:pPr>
            <a:r>
              <a:rPr lang="fi-FI" dirty="0" smtClean="0"/>
              <a:t>AVO2 Avoimuudesta voimaa  oppimisverkostoihin -hanke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804581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4" name="Kaaviokuva 1"/>
          <p:cNvGrpSpPr/>
          <p:nvPr/>
        </p:nvGrpSpPr>
        <p:grpSpPr>
          <a:xfrm>
            <a:off x="612017" y="1412775"/>
            <a:ext cx="8192154" cy="3810533"/>
            <a:chOff x="612017" y="1412775"/>
            <a:chExt cx="8192154" cy="3810533"/>
          </a:xfrm>
          <a:solidFill>
            <a:schemeClr val="accent6"/>
          </a:solidFill>
        </p:grpSpPr>
        <p:sp>
          <p:nvSpPr>
            <p:cNvPr id="5" name="Puolivapaa piirto 4"/>
            <p:cNvSpPr/>
            <p:nvPr/>
          </p:nvSpPr>
          <p:spPr>
            <a:xfrm>
              <a:off x="612017" y="1412994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Tampereen  yliopisto </a:t>
              </a:r>
            </a:p>
          </p:txBody>
        </p:sp>
        <p:sp>
          <p:nvSpPr>
            <p:cNvPr id="6" name="Puolivapaa piirto 5"/>
            <p:cNvSpPr/>
            <p:nvPr/>
          </p:nvSpPr>
          <p:spPr>
            <a:xfrm>
              <a:off x="2707684" y="1412994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Otavan Opisto </a:t>
              </a:r>
            </a:p>
          </p:txBody>
        </p:sp>
        <p:sp>
          <p:nvSpPr>
            <p:cNvPr id="7" name="Puolivapaa piirto 6"/>
            <p:cNvSpPr/>
            <p:nvPr/>
          </p:nvSpPr>
          <p:spPr>
            <a:xfrm>
              <a:off x="4760503" y="1412775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Aalto/TAIK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Puolivapaa piirto 7"/>
            <p:cNvSpPr/>
            <p:nvPr/>
          </p:nvSpPr>
          <p:spPr>
            <a:xfrm>
              <a:off x="6899019" y="1412994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Hämeenlinna </a:t>
              </a:r>
            </a:p>
          </p:txBody>
        </p:sp>
        <p:sp>
          <p:nvSpPr>
            <p:cNvPr id="10" name="Puolivapaa piirto 9"/>
            <p:cNvSpPr/>
            <p:nvPr/>
          </p:nvSpPr>
          <p:spPr>
            <a:xfrm>
              <a:off x="2707684" y="2746601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Jyväskylän </a:t>
              </a:r>
              <a:r>
                <a:rPr lang="fi-FI" sz="18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yliopisto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4803352" y="2746601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kern="0" dirty="0" smtClean="0">
                  <a:solidFill>
                    <a:srgbClr val="FFFFFF"/>
                  </a:solidFill>
                  <a:latin typeface="Calibri"/>
                </a:rPr>
                <a:t>KK Tavastia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Puolivapaa piirto 11"/>
            <p:cNvSpPr/>
            <p:nvPr/>
          </p:nvSpPr>
          <p:spPr>
            <a:xfrm>
              <a:off x="6899019" y="2746601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HAMK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Puolivapaa piirto 12"/>
            <p:cNvSpPr/>
            <p:nvPr/>
          </p:nvSpPr>
          <p:spPr>
            <a:xfrm>
              <a:off x="612017" y="4080217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SKAF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Puolivapaa piirto 13"/>
            <p:cNvSpPr/>
            <p:nvPr/>
          </p:nvSpPr>
          <p:spPr>
            <a:xfrm>
              <a:off x="2707684" y="4080217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Hämeen </a:t>
              </a:r>
              <a:r>
                <a:rPr lang="fi-FI" sz="18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kesäyliopisto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Puolivapaa piirto 14"/>
            <p:cNvSpPr/>
            <p:nvPr/>
          </p:nvSpPr>
          <p:spPr>
            <a:xfrm>
              <a:off x="4803352" y="4080217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Innopark</a:t>
              </a: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fi-FI" sz="1800" b="0" i="0" u="none" strike="noStrike" kern="1200" cap="none" spc="0" baseline="0" dirty="0" err="1" smtClean="0">
                  <a:solidFill>
                    <a:srgbClr val="FFFFFF"/>
                  </a:solidFill>
                  <a:uFillTx/>
                  <a:latin typeface="Calibri"/>
                </a:rPr>
                <a:t>Programmes</a:t>
              </a: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Puolivapaa piirto 15"/>
            <p:cNvSpPr/>
            <p:nvPr/>
          </p:nvSpPr>
          <p:spPr>
            <a:xfrm>
              <a:off x="6899019" y="4080217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4766" tIns="64766" rIns="64766" bIns="64766" anchor="ctr" anchorCtr="1" compatLnSpc="1"/>
            <a:lstStyle/>
            <a:p>
              <a:pPr marL="0" marR="0" lvl="0" indent="0" algn="ctr" defTabSz="73342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65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KK </a:t>
              </a:r>
              <a:r>
                <a:rPr lang="fi-FI" sz="18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Calibri"/>
                </a:rPr>
                <a:t>Salpaus</a:t>
              </a:r>
              <a:endParaRPr lang="fi-FI" sz="165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Puolivapaa piirto 16"/>
            <p:cNvSpPr/>
            <p:nvPr/>
          </p:nvSpPr>
          <p:spPr>
            <a:xfrm>
              <a:off x="612017" y="2746600"/>
              <a:ext cx="1905152" cy="1143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5154"/>
                <a:gd name="f7" fmla="val 1143092"/>
                <a:gd name="f8" fmla="+- 0 0 -90"/>
                <a:gd name="f9" fmla="*/ f3 1 1905154"/>
                <a:gd name="f10" fmla="*/ f4 1 1143092"/>
                <a:gd name="f11" fmla="+- f7 0 f5"/>
                <a:gd name="f12" fmla="+- f6 0 f5"/>
                <a:gd name="f13" fmla="*/ f8 f0 1"/>
                <a:gd name="f14" fmla="*/ f12 1 1905154"/>
                <a:gd name="f15" fmla="*/ f11 1 1143092"/>
                <a:gd name="f16" fmla="*/ 0 f12 1"/>
                <a:gd name="f17" fmla="*/ 0 f11 1"/>
                <a:gd name="f18" fmla="*/ 1905154 f12 1"/>
                <a:gd name="f19" fmla="*/ 1143092 f11 1"/>
                <a:gd name="f20" fmla="*/ f13 1 f2"/>
                <a:gd name="f21" fmla="*/ f16 1 1905154"/>
                <a:gd name="f22" fmla="*/ f17 1 1143092"/>
                <a:gd name="f23" fmla="*/ f18 1 1905154"/>
                <a:gd name="f24" fmla="*/ f19 1 114309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905154" h="114309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pFill/>
            <a:ln w="38103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68580" rIns="68580" bIns="68580" anchor="ctr" anchorCtr="1" compatLnSpc="1"/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Suomen </a:t>
              </a:r>
              <a:r>
                <a:rPr lang="fi-FI" sz="18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eOppimiskeskus</a:t>
              </a:r>
              <a:r>
                <a:rPr lang="fi-FI" sz="18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2" name="Kaaviokuva 17"/>
          <p:cNvGrpSpPr/>
          <p:nvPr/>
        </p:nvGrpSpPr>
        <p:grpSpPr>
          <a:xfrm>
            <a:off x="1690140" y="428542"/>
            <a:ext cx="5796737" cy="5586124"/>
            <a:chOff x="1709635" y="911592"/>
            <a:chExt cx="5796737" cy="5586124"/>
          </a:xfrm>
        </p:grpSpPr>
        <p:sp>
          <p:nvSpPr>
            <p:cNvPr id="33" name="Puolivapaa piirto 32"/>
            <p:cNvSpPr/>
            <p:nvPr/>
          </p:nvSpPr>
          <p:spPr>
            <a:xfrm>
              <a:off x="2291961" y="1604634"/>
              <a:ext cx="4632085" cy="46320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08"/>
                <a:gd name="f11" fmla="val 4643"/>
                <a:gd name="f12" fmla="+- 0 0 -198"/>
                <a:gd name="f13" fmla="+- 0 0 -450"/>
                <a:gd name="f14" fmla="+- 0 0 -324"/>
                <a:gd name="f15" fmla="abs f4"/>
                <a:gd name="f16" fmla="abs f5"/>
                <a:gd name="f17" fmla="abs f6"/>
                <a:gd name="f18" fmla="+- 0 0 f10"/>
                <a:gd name="f19" fmla="+- 0 0 f3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min f50 f49"/>
                <a:gd name="f64" fmla="+- f51 21600000 0"/>
                <a:gd name="f65" fmla="?: f55 f55 f56"/>
                <a:gd name="f66" fmla="?: f57 f57 f58"/>
                <a:gd name="f67" fmla="?: f59 f59 f60"/>
                <a:gd name="f68" fmla="*/ f52 f8 1"/>
                <a:gd name="f69" fmla="*/ f53 f8 1"/>
                <a:gd name="f70" fmla="+- f7 f61 0"/>
                <a:gd name="f71" fmla="+- f7 f62 0"/>
                <a:gd name="f72" fmla="*/ f63 f11 1"/>
                <a:gd name="f73" fmla="?: f51 f51 f64"/>
                <a:gd name="f74" fmla="*/ f68 1 f0"/>
                <a:gd name="f75" fmla="*/ f69 1 f0"/>
                <a:gd name="f76" fmla="*/ f62 f40 1"/>
                <a:gd name="f77" fmla="*/ f61 f40 1"/>
                <a:gd name="f78" fmla="*/ f72 1 100000"/>
                <a:gd name="f79" fmla="+- 0 0 f73"/>
                <a:gd name="f80" fmla="+- f73 0 f54"/>
                <a:gd name="f81" fmla="+- f73 0 f65"/>
                <a:gd name="f82" fmla="+- f73 0 f66"/>
                <a:gd name="f83" fmla="+- f73 0 f67"/>
                <a:gd name="f84" fmla="+- 0 0 f74"/>
                <a:gd name="f85" fmla="+- 0 0 f75"/>
                <a:gd name="f86" fmla="*/ f71 f40 1"/>
                <a:gd name="f87" fmla="*/ f70 f40 1"/>
                <a:gd name="f88" fmla="+- f62 0 f78"/>
                <a:gd name="f89" fmla="+- f61 0 f78"/>
                <a:gd name="f90" fmla="+- 0 0 f84"/>
                <a:gd name="f91" fmla="+- 0 0 f85"/>
                <a:gd name="f92" fmla="*/ f90 f0 1"/>
                <a:gd name="f93" fmla="*/ f91 f0 1"/>
                <a:gd name="f94" fmla="*/ f88 f40 1"/>
                <a:gd name="f95" fmla="*/ f89 f40 1"/>
                <a:gd name="f96" fmla="*/ f92 1 f8"/>
                <a:gd name="f97" fmla="*/ f93 1 f8"/>
                <a:gd name="f98" fmla="+- f96 0 f1"/>
                <a:gd name="f99" fmla="+- f97 0 f1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val f108"/>
                <a:gd name="f113" fmla="val f109"/>
                <a:gd name="f114" fmla="val f110"/>
                <a:gd name="f115" fmla="val f111"/>
                <a:gd name="f116" fmla="*/ f112 f62 1"/>
                <a:gd name="f117" fmla="*/ f113 f61 1"/>
                <a:gd name="f118" fmla="*/ f114 f62 1"/>
                <a:gd name="f119" fmla="*/ f115 f61 1"/>
                <a:gd name="f120" fmla="*/ f114 f88 1"/>
                <a:gd name="f121" fmla="*/ f115 f89 1"/>
                <a:gd name="f122" fmla="*/ f112 f88 1"/>
                <a:gd name="f123" fmla="*/ f113 f89 1"/>
                <a:gd name="f124" fmla="+- 0 0 f117"/>
                <a:gd name="f125" fmla="+- 0 0 f116"/>
                <a:gd name="f126" fmla="+- 0 0 f119"/>
                <a:gd name="f127" fmla="+- 0 0 f118"/>
                <a:gd name="f128" fmla="+- 0 0 f121"/>
                <a:gd name="f129" fmla="+- 0 0 f120"/>
                <a:gd name="f130" fmla="+- 0 0 f123"/>
                <a:gd name="f131" fmla="+- 0 0 f122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at2 f132 f133"/>
                <a:gd name="f141" fmla="at2 f134 f135"/>
                <a:gd name="f142" fmla="at2 f136 f137"/>
                <a:gd name="f143" fmla="at2 f138 f139"/>
                <a:gd name="f144" fmla="+- f140 f1 0"/>
                <a:gd name="f145" fmla="+- f141 f1 0"/>
                <a:gd name="f146" fmla="+- f142 f1 0"/>
                <a:gd name="f147" fmla="+- f143 f1 0"/>
                <a:gd name="f148" fmla="*/ f144 f8 1"/>
                <a:gd name="f149" fmla="*/ f145 f8 1"/>
                <a:gd name="f150" fmla="*/ f146 f8 1"/>
                <a:gd name="f151" fmla="*/ f147 f8 1"/>
                <a:gd name="f152" fmla="*/ f148 1 f0"/>
                <a:gd name="f153" fmla="*/ f149 1 f0"/>
                <a:gd name="f154" fmla="*/ f150 1 f0"/>
                <a:gd name="f155" fmla="*/ f151 1 f0"/>
                <a:gd name="f156" fmla="+- 0 0 f152"/>
                <a:gd name="f157" fmla="+- 0 0 f153"/>
                <a:gd name="f158" fmla="+- 0 0 f154"/>
                <a:gd name="f159" fmla="+- 0 0 f155"/>
                <a:gd name="f160" fmla="val f156"/>
                <a:gd name="f161" fmla="val f157"/>
                <a:gd name="f162" fmla="val f158"/>
                <a:gd name="f163" fmla="val f159"/>
                <a:gd name="f164" fmla="+- 0 0 f160"/>
                <a:gd name="f165" fmla="+- 0 0 f161"/>
                <a:gd name="f166" fmla="+- 0 0 f162"/>
                <a:gd name="f167" fmla="+- 0 0 f163"/>
                <a:gd name="f168" fmla="*/ f164 f0 1"/>
                <a:gd name="f169" fmla="*/ f165 f0 1"/>
                <a:gd name="f170" fmla="*/ f166 f0 1"/>
                <a:gd name="f171" fmla="*/ f167 f0 1"/>
                <a:gd name="f172" fmla="*/ f168 1 f8"/>
                <a:gd name="f173" fmla="*/ f169 1 f8"/>
                <a:gd name="f174" fmla="*/ f170 1 f8"/>
                <a:gd name="f175" fmla="*/ f171 1 f8"/>
                <a:gd name="f176" fmla="+- f172 0 f1"/>
                <a:gd name="f177" fmla="+- f173 0 f1"/>
                <a:gd name="f178" fmla="+- f174 0 f1"/>
                <a:gd name="f179" fmla="+- f175 0 f1"/>
                <a:gd name="f180" fmla="+- f176 f1 0"/>
                <a:gd name="f181" fmla="+- f177 f1 0"/>
                <a:gd name="f182" fmla="+- f178 f1 0"/>
                <a:gd name="f183" fmla="+- f179 f1 0"/>
                <a:gd name="f184" fmla="*/ f180 f8 1"/>
                <a:gd name="f185" fmla="*/ f181 f8 1"/>
                <a:gd name="f186" fmla="*/ f182 f8 1"/>
                <a:gd name="f187" fmla="*/ f183 f8 1"/>
                <a:gd name="f188" fmla="*/ f184 1 f0"/>
                <a:gd name="f189" fmla="*/ f185 1 f0"/>
                <a:gd name="f190" fmla="*/ f186 1 f0"/>
                <a:gd name="f191" fmla="*/ f187 1 f0"/>
                <a:gd name="f192" fmla="+- 0 0 f188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*/ f196 f0 1"/>
                <a:gd name="f201" fmla="*/ f197 f0 1"/>
                <a:gd name="f202" fmla="*/ f198 f0 1"/>
                <a:gd name="f203" fmla="*/ f199 f0 1"/>
                <a:gd name="f204" fmla="*/ f200 1 f8"/>
                <a:gd name="f205" fmla="*/ f201 1 f8"/>
                <a:gd name="f206" fmla="*/ f202 1 f8"/>
                <a:gd name="f207" fmla="*/ f203 1 f8"/>
                <a:gd name="f208" fmla="+- f204 0 f1"/>
                <a:gd name="f209" fmla="+- f205 0 f1"/>
                <a:gd name="f210" fmla="+- f206 0 f1"/>
                <a:gd name="f211" fmla="+- f207 0 f1"/>
                <a:gd name="f212" fmla="cos 1 f208"/>
                <a:gd name="f213" fmla="sin 1 f208"/>
                <a:gd name="f214" fmla="cos 1 f209"/>
                <a:gd name="f215" fmla="sin 1 f209"/>
                <a:gd name="f216" fmla="cos 1 f210"/>
                <a:gd name="f217" fmla="sin 1 f210"/>
                <a:gd name="f218" fmla="cos 1 f211"/>
                <a:gd name="f219" fmla="sin 1 f211"/>
                <a:gd name="f220" fmla="+- 0 0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val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+- 0 0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*/ f9 f244 1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252 f62 1"/>
                <a:gd name="f261" fmla="*/ f253 f61 1"/>
                <a:gd name="f262" fmla="*/ f254 f62 1"/>
                <a:gd name="f263" fmla="*/ f255 f61 1"/>
                <a:gd name="f264" fmla="*/ f256 f88 1"/>
                <a:gd name="f265" fmla="*/ f257 f89 1"/>
                <a:gd name="f266" fmla="*/ f258 f88 1"/>
                <a:gd name="f267" fmla="*/ f259 f89 1"/>
                <a:gd name="f268" fmla="+- f71 f260 0"/>
                <a:gd name="f269" fmla="+- f70 f261 0"/>
                <a:gd name="f270" fmla="+- f71 f262 0"/>
                <a:gd name="f271" fmla="+- f70 f263 0"/>
                <a:gd name="f272" fmla="+- f71 f264 0"/>
                <a:gd name="f273" fmla="+- f70 f265 0"/>
                <a:gd name="f274" fmla="+- f71 f266 0"/>
                <a:gd name="f275" fmla="+- f70 f267 0"/>
                <a:gd name="f276" fmla="max f268 f272"/>
                <a:gd name="f277" fmla="max f270 f274"/>
                <a:gd name="f278" fmla="max f269 f273"/>
                <a:gd name="f279" fmla="max f271 f275"/>
                <a:gd name="f280" fmla="min f268 f272"/>
                <a:gd name="f281" fmla="min f270 f274"/>
                <a:gd name="f282" fmla="min f269 f273"/>
                <a:gd name="f283" fmla="min f271 f275"/>
                <a:gd name="f284" fmla="+- f268 f274 0"/>
                <a:gd name="f285" fmla="+- f269 f275 0"/>
                <a:gd name="f286" fmla="+- f270 f272 0"/>
                <a:gd name="f287" fmla="+- f271 f273 0"/>
                <a:gd name="f288" fmla="*/ f268 f40 1"/>
                <a:gd name="f289" fmla="*/ f269 f40 1"/>
                <a:gd name="f290" fmla="*/ f272 f40 1"/>
                <a:gd name="f291" fmla="*/ f273 f40 1"/>
                <a:gd name="f292" fmla="max f276 f277"/>
                <a:gd name="f293" fmla="max f278 f279"/>
                <a:gd name="f294" fmla="min f280 f281"/>
                <a:gd name="f295" fmla="min f282 f283"/>
                <a:gd name="f296" fmla="*/ f284 1 2"/>
                <a:gd name="f297" fmla="*/ f285 1 2"/>
                <a:gd name="f298" fmla="*/ f286 1 2"/>
                <a:gd name="f299" fmla="*/ f287 1 2"/>
                <a:gd name="f300" fmla="?: f80 f45 f292"/>
                <a:gd name="f301" fmla="?: f81 f46 f293"/>
                <a:gd name="f302" fmla="?: f82 f7 f294"/>
                <a:gd name="f303" fmla="?: f83 f7 f295"/>
                <a:gd name="f304" fmla="*/ f296 f40 1"/>
                <a:gd name="f305" fmla="*/ f297 f40 1"/>
                <a:gd name="f306" fmla="*/ f298 f40 1"/>
                <a:gd name="f307" fmla="*/ f299 f40 1"/>
                <a:gd name="f308" fmla="*/ f302 f40 1"/>
                <a:gd name="f309" fmla="*/ f303 f40 1"/>
                <a:gd name="f310" fmla="*/ f300 f40 1"/>
                <a:gd name="f311" fmla="*/ f30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304" y="f305"/>
                </a:cxn>
                <a:cxn ang="f38">
                  <a:pos x="f306" y="f307"/>
                </a:cxn>
                <a:cxn ang="f39">
                  <a:pos x="f86" y="f87"/>
                </a:cxn>
              </a:cxnLst>
              <a:rect l="f308" t="f309" r="f310" b="f311"/>
              <a:pathLst>
                <a:path>
                  <a:moveTo>
                    <a:pt x="f288" y="f289"/>
                  </a:moveTo>
                  <a:arcTo wR="f76" hR="f77" stAng="f47" swAng="f73"/>
                  <a:lnTo>
                    <a:pt x="f290" y="f291"/>
                  </a:lnTo>
                  <a:arcTo wR="f94" hR="f95" stAng="f48" swAng="f79"/>
                  <a:close/>
                </a:path>
              </a:pathLst>
            </a:custGeom>
            <a:solidFill>
              <a:srgbClr val="F7964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Puolivapaa piirto 33"/>
            <p:cNvSpPr/>
            <p:nvPr/>
          </p:nvSpPr>
          <p:spPr>
            <a:xfrm>
              <a:off x="2291961" y="1604634"/>
              <a:ext cx="4632085" cy="46320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36"/>
                <a:gd name="f11" fmla="val 108"/>
                <a:gd name="f12" fmla="val 4643"/>
                <a:gd name="f13" fmla="+- 0 0 -126"/>
                <a:gd name="f14" fmla="+- 0 0 -378"/>
                <a:gd name="f15" fmla="+- 0 0 -252"/>
                <a:gd name="f16" fmla="abs f4"/>
                <a:gd name="f17" fmla="abs f5"/>
                <a:gd name="f18" fmla="abs f6"/>
                <a:gd name="f19" fmla="+- 0 0 f10"/>
                <a:gd name="f20" fmla="+- 0 0 f11"/>
                <a:gd name="f21" fmla="*/ f13 f0 1"/>
                <a:gd name="f22" fmla="*/ f14 f0 1"/>
                <a:gd name="f23" fmla="*/ f15 f0 1"/>
                <a:gd name="f24" fmla="?: f16 f4 1"/>
                <a:gd name="f25" fmla="?: f17 f5 1"/>
                <a:gd name="f26" fmla="?: f18 f6 1"/>
                <a:gd name="f27" fmla="*/ f19 f0 1"/>
                <a:gd name="f28" fmla="*/ f20 f0 1"/>
                <a:gd name="f29" fmla="*/ f21 1 f3"/>
                <a:gd name="f30" fmla="*/ f22 1 f3"/>
                <a:gd name="f31" fmla="*/ f23 1 f3"/>
                <a:gd name="f32" fmla="*/ f24 1 21600"/>
                <a:gd name="f33" fmla="*/ f25 1 21600"/>
                <a:gd name="f34" fmla="*/ 21600 f24 1"/>
                <a:gd name="f35" fmla="*/ 21600 f25 1"/>
                <a:gd name="f36" fmla="*/ f27 1 f3"/>
                <a:gd name="f37" fmla="*/ f28 1 f3"/>
                <a:gd name="f38" fmla="+- f29 0 f1"/>
                <a:gd name="f39" fmla="+- f30 0 f1"/>
                <a:gd name="f40" fmla="+- f31 0 f1"/>
                <a:gd name="f41" fmla="min f33 f32"/>
                <a:gd name="f42" fmla="*/ f34 1 f26"/>
                <a:gd name="f43" fmla="*/ f35 1 f26"/>
                <a:gd name="f44" fmla="+- f36 0 f1"/>
                <a:gd name="f45" fmla="+- f37 0 f1"/>
                <a:gd name="f46" fmla="val f42"/>
                <a:gd name="f47" fmla="val f43"/>
                <a:gd name="f48" fmla="+- 0 0 f44"/>
                <a:gd name="f49" fmla="+- 0 0 f45"/>
                <a:gd name="f50" fmla="+- f47 0 f7"/>
                <a:gd name="f51" fmla="+- f46 0 f7"/>
                <a:gd name="f52" fmla="+- f49 0 f48"/>
                <a:gd name="f53" fmla="+- f48 f1 0"/>
                <a:gd name="f54" fmla="+- f49 f1 0"/>
                <a:gd name="f55" fmla="+- 21600000 0 f48"/>
                <a:gd name="f56" fmla="+- f1 0 f48"/>
                <a:gd name="f57" fmla="+- 27000000 0 f48"/>
                <a:gd name="f58" fmla="+- f0 0 f48"/>
                <a:gd name="f59" fmla="+- 32400000 0 f48"/>
                <a:gd name="f60" fmla="+- f2 0 f48"/>
                <a:gd name="f61" fmla="+- 37800000 0 f48"/>
                <a:gd name="f62" fmla="*/ f50 1 2"/>
                <a:gd name="f63" fmla="*/ f51 1 2"/>
                <a:gd name="f64" fmla="min f51 f50"/>
                <a:gd name="f65" fmla="+- f52 21600000 0"/>
                <a:gd name="f66" fmla="?: f56 f56 f57"/>
                <a:gd name="f67" fmla="?: f58 f58 f59"/>
                <a:gd name="f68" fmla="?: f60 f60 f61"/>
                <a:gd name="f69" fmla="*/ f53 f8 1"/>
                <a:gd name="f70" fmla="*/ f54 f8 1"/>
                <a:gd name="f71" fmla="+- f7 f62 0"/>
                <a:gd name="f72" fmla="+- f7 f63 0"/>
                <a:gd name="f73" fmla="*/ f64 f12 1"/>
                <a:gd name="f74" fmla="?: f52 f52 f65"/>
                <a:gd name="f75" fmla="*/ f69 1 f0"/>
                <a:gd name="f76" fmla="*/ f70 1 f0"/>
                <a:gd name="f77" fmla="*/ f63 f41 1"/>
                <a:gd name="f78" fmla="*/ f62 f41 1"/>
                <a:gd name="f79" fmla="*/ f73 1 100000"/>
                <a:gd name="f80" fmla="+- 0 0 f74"/>
                <a:gd name="f81" fmla="+- f74 0 f55"/>
                <a:gd name="f82" fmla="+- f74 0 f66"/>
                <a:gd name="f83" fmla="+- f74 0 f67"/>
                <a:gd name="f84" fmla="+- f74 0 f68"/>
                <a:gd name="f85" fmla="+- 0 0 f75"/>
                <a:gd name="f86" fmla="+- 0 0 f76"/>
                <a:gd name="f87" fmla="*/ f72 f41 1"/>
                <a:gd name="f88" fmla="*/ f71 f41 1"/>
                <a:gd name="f89" fmla="+- f63 0 f79"/>
                <a:gd name="f90" fmla="+- f62 0 f79"/>
                <a:gd name="f91" fmla="+- 0 0 f85"/>
                <a:gd name="f92" fmla="+- 0 0 f86"/>
                <a:gd name="f93" fmla="*/ f91 f0 1"/>
                <a:gd name="f94" fmla="*/ f92 f0 1"/>
                <a:gd name="f95" fmla="*/ f89 f41 1"/>
                <a:gd name="f96" fmla="*/ f90 f41 1"/>
                <a:gd name="f97" fmla="*/ f93 1 f8"/>
                <a:gd name="f98" fmla="*/ f94 1 f8"/>
                <a:gd name="f99" fmla="+- f97 0 f1"/>
                <a:gd name="f100" fmla="+- f98 0 f1"/>
                <a:gd name="f101" fmla="sin 1 f99"/>
                <a:gd name="f102" fmla="cos 1 f99"/>
                <a:gd name="f103" fmla="sin 1 f100"/>
                <a:gd name="f104" fmla="cos 1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val f109"/>
                <a:gd name="f114" fmla="val f110"/>
                <a:gd name="f115" fmla="val f111"/>
                <a:gd name="f116" fmla="val f112"/>
                <a:gd name="f117" fmla="*/ f113 f63 1"/>
                <a:gd name="f118" fmla="*/ f114 f62 1"/>
                <a:gd name="f119" fmla="*/ f115 f63 1"/>
                <a:gd name="f120" fmla="*/ f116 f62 1"/>
                <a:gd name="f121" fmla="*/ f115 f89 1"/>
                <a:gd name="f122" fmla="*/ f116 f90 1"/>
                <a:gd name="f123" fmla="*/ f113 f89 1"/>
                <a:gd name="f124" fmla="*/ f114 f90 1"/>
                <a:gd name="f125" fmla="+- 0 0 f118"/>
                <a:gd name="f126" fmla="+- 0 0 f117"/>
                <a:gd name="f127" fmla="+- 0 0 f120"/>
                <a:gd name="f128" fmla="+- 0 0 f119"/>
                <a:gd name="f129" fmla="+- 0 0 f122"/>
                <a:gd name="f130" fmla="+- 0 0 f121"/>
                <a:gd name="f131" fmla="+- 0 0 f124"/>
                <a:gd name="f132" fmla="+- 0 0 f123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at2 f133 f134"/>
                <a:gd name="f142" fmla="at2 f135 f136"/>
                <a:gd name="f143" fmla="at2 f137 f138"/>
                <a:gd name="f144" fmla="at2 f139 f140"/>
                <a:gd name="f145" fmla="+- f141 f1 0"/>
                <a:gd name="f146" fmla="+- f142 f1 0"/>
                <a:gd name="f147" fmla="+- f143 f1 0"/>
                <a:gd name="f148" fmla="+- f144 f1 0"/>
                <a:gd name="f149" fmla="*/ f145 f8 1"/>
                <a:gd name="f150" fmla="*/ f146 f8 1"/>
                <a:gd name="f151" fmla="*/ f147 f8 1"/>
                <a:gd name="f152" fmla="*/ f148 f8 1"/>
                <a:gd name="f153" fmla="*/ f149 1 f0"/>
                <a:gd name="f154" fmla="*/ f150 1 f0"/>
                <a:gd name="f155" fmla="*/ f151 1 f0"/>
                <a:gd name="f156" fmla="*/ f152 1 f0"/>
                <a:gd name="f157" fmla="+- 0 0 f153"/>
                <a:gd name="f158" fmla="+- 0 0 f154"/>
                <a:gd name="f159" fmla="+- 0 0 f155"/>
                <a:gd name="f160" fmla="+- 0 0 f156"/>
                <a:gd name="f161" fmla="val f157"/>
                <a:gd name="f162" fmla="val f158"/>
                <a:gd name="f163" fmla="val f159"/>
                <a:gd name="f164" fmla="val f160"/>
                <a:gd name="f165" fmla="+- 0 0 f161"/>
                <a:gd name="f166" fmla="+- 0 0 f162"/>
                <a:gd name="f167" fmla="+- 0 0 f163"/>
                <a:gd name="f168" fmla="+- 0 0 f164"/>
                <a:gd name="f169" fmla="*/ f165 f0 1"/>
                <a:gd name="f170" fmla="*/ f166 f0 1"/>
                <a:gd name="f171" fmla="*/ f167 f0 1"/>
                <a:gd name="f172" fmla="*/ f168 f0 1"/>
                <a:gd name="f173" fmla="*/ f169 1 f8"/>
                <a:gd name="f174" fmla="*/ f170 1 f8"/>
                <a:gd name="f175" fmla="*/ f171 1 f8"/>
                <a:gd name="f176" fmla="*/ f172 1 f8"/>
                <a:gd name="f177" fmla="+- f173 0 f1"/>
                <a:gd name="f178" fmla="+- f174 0 f1"/>
                <a:gd name="f179" fmla="+- f175 0 f1"/>
                <a:gd name="f180" fmla="+- f176 0 f1"/>
                <a:gd name="f181" fmla="+- f177 f1 0"/>
                <a:gd name="f182" fmla="+- f178 f1 0"/>
                <a:gd name="f183" fmla="+- f179 f1 0"/>
                <a:gd name="f184" fmla="+- f180 f1 0"/>
                <a:gd name="f185" fmla="*/ f181 f8 1"/>
                <a:gd name="f186" fmla="*/ f182 f8 1"/>
                <a:gd name="f187" fmla="*/ f183 f8 1"/>
                <a:gd name="f188" fmla="*/ f184 f8 1"/>
                <a:gd name="f189" fmla="*/ f185 1 f0"/>
                <a:gd name="f190" fmla="*/ f186 1 f0"/>
                <a:gd name="f191" fmla="*/ f187 1 f0"/>
                <a:gd name="f192" fmla="*/ f188 1 f0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+- 0 0 f196"/>
                <a:gd name="f201" fmla="*/ f197 f0 1"/>
                <a:gd name="f202" fmla="*/ f198 f0 1"/>
                <a:gd name="f203" fmla="*/ f199 f0 1"/>
                <a:gd name="f204" fmla="*/ f200 f0 1"/>
                <a:gd name="f205" fmla="*/ f201 1 f8"/>
                <a:gd name="f206" fmla="*/ f202 1 f8"/>
                <a:gd name="f207" fmla="*/ f203 1 f8"/>
                <a:gd name="f208" fmla="*/ f204 1 f8"/>
                <a:gd name="f209" fmla="+- f205 0 f1"/>
                <a:gd name="f210" fmla="+- f206 0 f1"/>
                <a:gd name="f211" fmla="+- f207 0 f1"/>
                <a:gd name="f212" fmla="+- f208 0 f1"/>
                <a:gd name="f213" fmla="cos 1 f209"/>
                <a:gd name="f214" fmla="sin 1 f209"/>
                <a:gd name="f215" fmla="cos 1 f210"/>
                <a:gd name="f216" fmla="sin 1 f210"/>
                <a:gd name="f217" fmla="cos 1 f211"/>
                <a:gd name="f218" fmla="sin 1 f211"/>
                <a:gd name="f219" fmla="cos 1 f212"/>
                <a:gd name="f220" fmla="sin 1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+- 0 0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val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+- 0 0 f244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9 f252 1"/>
                <a:gd name="f261" fmla="*/ f253 f63 1"/>
                <a:gd name="f262" fmla="*/ f254 f62 1"/>
                <a:gd name="f263" fmla="*/ f255 f63 1"/>
                <a:gd name="f264" fmla="*/ f256 f62 1"/>
                <a:gd name="f265" fmla="*/ f257 f89 1"/>
                <a:gd name="f266" fmla="*/ f258 f90 1"/>
                <a:gd name="f267" fmla="*/ f259 f89 1"/>
                <a:gd name="f268" fmla="*/ f260 f90 1"/>
                <a:gd name="f269" fmla="+- f72 f261 0"/>
                <a:gd name="f270" fmla="+- f71 f262 0"/>
                <a:gd name="f271" fmla="+- f72 f263 0"/>
                <a:gd name="f272" fmla="+- f71 f264 0"/>
                <a:gd name="f273" fmla="+- f72 f265 0"/>
                <a:gd name="f274" fmla="+- f71 f266 0"/>
                <a:gd name="f275" fmla="+- f72 f267 0"/>
                <a:gd name="f276" fmla="+- f71 f268 0"/>
                <a:gd name="f277" fmla="max f269 f273"/>
                <a:gd name="f278" fmla="max f271 f275"/>
                <a:gd name="f279" fmla="max f270 f274"/>
                <a:gd name="f280" fmla="max f272 f276"/>
                <a:gd name="f281" fmla="min f269 f273"/>
                <a:gd name="f282" fmla="min f271 f275"/>
                <a:gd name="f283" fmla="min f270 f274"/>
                <a:gd name="f284" fmla="min f272 f276"/>
                <a:gd name="f285" fmla="+- f269 f275 0"/>
                <a:gd name="f286" fmla="+- f270 f276 0"/>
                <a:gd name="f287" fmla="+- f271 f273 0"/>
                <a:gd name="f288" fmla="+- f272 f274 0"/>
                <a:gd name="f289" fmla="*/ f269 f41 1"/>
                <a:gd name="f290" fmla="*/ f270 f41 1"/>
                <a:gd name="f291" fmla="*/ f273 f41 1"/>
                <a:gd name="f292" fmla="*/ f274 f41 1"/>
                <a:gd name="f293" fmla="max f277 f278"/>
                <a:gd name="f294" fmla="max f279 f280"/>
                <a:gd name="f295" fmla="min f281 f282"/>
                <a:gd name="f296" fmla="min f283 f284"/>
                <a:gd name="f297" fmla="*/ f285 1 2"/>
                <a:gd name="f298" fmla="*/ f286 1 2"/>
                <a:gd name="f299" fmla="*/ f287 1 2"/>
                <a:gd name="f300" fmla="*/ f288 1 2"/>
                <a:gd name="f301" fmla="?: f81 f46 f293"/>
                <a:gd name="f302" fmla="?: f82 f47 f294"/>
                <a:gd name="f303" fmla="?: f83 f7 f295"/>
                <a:gd name="f304" fmla="?: f84 f7 f296"/>
                <a:gd name="f305" fmla="*/ f297 f41 1"/>
                <a:gd name="f306" fmla="*/ f298 f41 1"/>
                <a:gd name="f307" fmla="*/ f299 f41 1"/>
                <a:gd name="f308" fmla="*/ f300 f41 1"/>
                <a:gd name="f309" fmla="*/ f303 f41 1"/>
                <a:gd name="f310" fmla="*/ f304 f41 1"/>
                <a:gd name="f311" fmla="*/ f301 f41 1"/>
                <a:gd name="f312" fmla="*/ f302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305" y="f306"/>
                </a:cxn>
                <a:cxn ang="f39">
                  <a:pos x="f307" y="f308"/>
                </a:cxn>
                <a:cxn ang="f40">
                  <a:pos x="f87" y="f88"/>
                </a:cxn>
              </a:cxnLst>
              <a:rect l="f309" t="f310" r="f311" b="f312"/>
              <a:pathLst>
                <a:path>
                  <a:moveTo>
                    <a:pt x="f289" y="f290"/>
                  </a:moveTo>
                  <a:arcTo wR="f77" hR="f78" stAng="f48" swAng="f74"/>
                  <a:lnTo>
                    <a:pt x="f291" y="f292"/>
                  </a:lnTo>
                  <a:arcTo wR="f95" hR="f96" stAng="f49" swAng="f80"/>
                  <a:close/>
                </a:path>
              </a:pathLst>
            </a:custGeom>
            <a:solidFill>
              <a:srgbClr val="4BACC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Puolivapaa piirto 34"/>
            <p:cNvSpPr/>
            <p:nvPr/>
          </p:nvSpPr>
          <p:spPr>
            <a:xfrm>
              <a:off x="2291961" y="1604634"/>
              <a:ext cx="4632085" cy="46320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324"/>
                <a:gd name="f11" fmla="val 36"/>
                <a:gd name="f12" fmla="val 4643"/>
                <a:gd name="f13" fmla="+- 0 0 -54"/>
                <a:gd name="f14" fmla="+- 0 0 -306"/>
                <a:gd name="f15" fmla="+- 0 0 -180"/>
                <a:gd name="f16" fmla="abs f4"/>
                <a:gd name="f17" fmla="abs f5"/>
                <a:gd name="f18" fmla="abs f6"/>
                <a:gd name="f19" fmla="+- 0 0 f10"/>
                <a:gd name="f20" fmla="+- 0 0 f11"/>
                <a:gd name="f21" fmla="*/ f13 f0 1"/>
                <a:gd name="f22" fmla="*/ f14 f0 1"/>
                <a:gd name="f23" fmla="*/ f15 f0 1"/>
                <a:gd name="f24" fmla="?: f16 f4 1"/>
                <a:gd name="f25" fmla="?: f17 f5 1"/>
                <a:gd name="f26" fmla="?: f18 f6 1"/>
                <a:gd name="f27" fmla="*/ f19 f0 1"/>
                <a:gd name="f28" fmla="*/ f20 f0 1"/>
                <a:gd name="f29" fmla="*/ f21 1 f3"/>
                <a:gd name="f30" fmla="*/ f22 1 f3"/>
                <a:gd name="f31" fmla="*/ f23 1 f3"/>
                <a:gd name="f32" fmla="*/ f24 1 21600"/>
                <a:gd name="f33" fmla="*/ f25 1 21600"/>
                <a:gd name="f34" fmla="*/ 21600 f24 1"/>
                <a:gd name="f35" fmla="*/ 21600 f25 1"/>
                <a:gd name="f36" fmla="*/ f27 1 f3"/>
                <a:gd name="f37" fmla="*/ f28 1 f3"/>
                <a:gd name="f38" fmla="+- f29 0 f1"/>
                <a:gd name="f39" fmla="+- f30 0 f1"/>
                <a:gd name="f40" fmla="+- f31 0 f1"/>
                <a:gd name="f41" fmla="min f33 f32"/>
                <a:gd name="f42" fmla="*/ f34 1 f26"/>
                <a:gd name="f43" fmla="*/ f35 1 f26"/>
                <a:gd name="f44" fmla="+- f36 0 f1"/>
                <a:gd name="f45" fmla="+- f37 0 f1"/>
                <a:gd name="f46" fmla="val f42"/>
                <a:gd name="f47" fmla="val f43"/>
                <a:gd name="f48" fmla="+- 0 0 f44"/>
                <a:gd name="f49" fmla="+- 0 0 f45"/>
                <a:gd name="f50" fmla="+- f47 0 f7"/>
                <a:gd name="f51" fmla="+- f46 0 f7"/>
                <a:gd name="f52" fmla="+- f49 0 f48"/>
                <a:gd name="f53" fmla="+- f48 f1 0"/>
                <a:gd name="f54" fmla="+- f49 f1 0"/>
                <a:gd name="f55" fmla="+- 21600000 0 f48"/>
                <a:gd name="f56" fmla="+- f1 0 f48"/>
                <a:gd name="f57" fmla="+- 27000000 0 f48"/>
                <a:gd name="f58" fmla="+- f0 0 f48"/>
                <a:gd name="f59" fmla="+- 32400000 0 f48"/>
                <a:gd name="f60" fmla="+- f2 0 f48"/>
                <a:gd name="f61" fmla="+- 37800000 0 f48"/>
                <a:gd name="f62" fmla="*/ f50 1 2"/>
                <a:gd name="f63" fmla="*/ f51 1 2"/>
                <a:gd name="f64" fmla="min f51 f50"/>
                <a:gd name="f65" fmla="+- f52 21600000 0"/>
                <a:gd name="f66" fmla="?: f56 f56 f57"/>
                <a:gd name="f67" fmla="?: f58 f58 f59"/>
                <a:gd name="f68" fmla="?: f60 f60 f61"/>
                <a:gd name="f69" fmla="*/ f53 f8 1"/>
                <a:gd name="f70" fmla="*/ f54 f8 1"/>
                <a:gd name="f71" fmla="+- f7 f62 0"/>
                <a:gd name="f72" fmla="+- f7 f63 0"/>
                <a:gd name="f73" fmla="*/ f64 f12 1"/>
                <a:gd name="f74" fmla="?: f52 f52 f65"/>
                <a:gd name="f75" fmla="*/ f69 1 f0"/>
                <a:gd name="f76" fmla="*/ f70 1 f0"/>
                <a:gd name="f77" fmla="*/ f63 f41 1"/>
                <a:gd name="f78" fmla="*/ f62 f41 1"/>
                <a:gd name="f79" fmla="*/ f73 1 100000"/>
                <a:gd name="f80" fmla="+- 0 0 f74"/>
                <a:gd name="f81" fmla="+- f74 0 f55"/>
                <a:gd name="f82" fmla="+- f74 0 f66"/>
                <a:gd name="f83" fmla="+- f74 0 f67"/>
                <a:gd name="f84" fmla="+- f74 0 f68"/>
                <a:gd name="f85" fmla="+- 0 0 f75"/>
                <a:gd name="f86" fmla="+- 0 0 f76"/>
                <a:gd name="f87" fmla="*/ f72 f41 1"/>
                <a:gd name="f88" fmla="*/ f71 f41 1"/>
                <a:gd name="f89" fmla="+- f63 0 f79"/>
                <a:gd name="f90" fmla="+- f62 0 f79"/>
                <a:gd name="f91" fmla="+- 0 0 f85"/>
                <a:gd name="f92" fmla="+- 0 0 f86"/>
                <a:gd name="f93" fmla="*/ f91 f0 1"/>
                <a:gd name="f94" fmla="*/ f92 f0 1"/>
                <a:gd name="f95" fmla="*/ f89 f41 1"/>
                <a:gd name="f96" fmla="*/ f90 f41 1"/>
                <a:gd name="f97" fmla="*/ f93 1 f8"/>
                <a:gd name="f98" fmla="*/ f94 1 f8"/>
                <a:gd name="f99" fmla="+- f97 0 f1"/>
                <a:gd name="f100" fmla="+- f98 0 f1"/>
                <a:gd name="f101" fmla="sin 1 f99"/>
                <a:gd name="f102" fmla="cos 1 f99"/>
                <a:gd name="f103" fmla="sin 1 f100"/>
                <a:gd name="f104" fmla="cos 1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val f109"/>
                <a:gd name="f114" fmla="val f110"/>
                <a:gd name="f115" fmla="val f111"/>
                <a:gd name="f116" fmla="val f112"/>
                <a:gd name="f117" fmla="*/ f113 f63 1"/>
                <a:gd name="f118" fmla="*/ f114 f62 1"/>
                <a:gd name="f119" fmla="*/ f115 f63 1"/>
                <a:gd name="f120" fmla="*/ f116 f62 1"/>
                <a:gd name="f121" fmla="*/ f115 f89 1"/>
                <a:gd name="f122" fmla="*/ f116 f90 1"/>
                <a:gd name="f123" fmla="*/ f113 f89 1"/>
                <a:gd name="f124" fmla="*/ f114 f90 1"/>
                <a:gd name="f125" fmla="+- 0 0 f118"/>
                <a:gd name="f126" fmla="+- 0 0 f117"/>
                <a:gd name="f127" fmla="+- 0 0 f120"/>
                <a:gd name="f128" fmla="+- 0 0 f119"/>
                <a:gd name="f129" fmla="+- 0 0 f122"/>
                <a:gd name="f130" fmla="+- 0 0 f121"/>
                <a:gd name="f131" fmla="+- 0 0 f124"/>
                <a:gd name="f132" fmla="+- 0 0 f123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at2 f133 f134"/>
                <a:gd name="f142" fmla="at2 f135 f136"/>
                <a:gd name="f143" fmla="at2 f137 f138"/>
                <a:gd name="f144" fmla="at2 f139 f140"/>
                <a:gd name="f145" fmla="+- f141 f1 0"/>
                <a:gd name="f146" fmla="+- f142 f1 0"/>
                <a:gd name="f147" fmla="+- f143 f1 0"/>
                <a:gd name="f148" fmla="+- f144 f1 0"/>
                <a:gd name="f149" fmla="*/ f145 f8 1"/>
                <a:gd name="f150" fmla="*/ f146 f8 1"/>
                <a:gd name="f151" fmla="*/ f147 f8 1"/>
                <a:gd name="f152" fmla="*/ f148 f8 1"/>
                <a:gd name="f153" fmla="*/ f149 1 f0"/>
                <a:gd name="f154" fmla="*/ f150 1 f0"/>
                <a:gd name="f155" fmla="*/ f151 1 f0"/>
                <a:gd name="f156" fmla="*/ f152 1 f0"/>
                <a:gd name="f157" fmla="+- 0 0 f153"/>
                <a:gd name="f158" fmla="+- 0 0 f154"/>
                <a:gd name="f159" fmla="+- 0 0 f155"/>
                <a:gd name="f160" fmla="+- 0 0 f156"/>
                <a:gd name="f161" fmla="val f157"/>
                <a:gd name="f162" fmla="val f158"/>
                <a:gd name="f163" fmla="val f159"/>
                <a:gd name="f164" fmla="val f160"/>
                <a:gd name="f165" fmla="+- 0 0 f161"/>
                <a:gd name="f166" fmla="+- 0 0 f162"/>
                <a:gd name="f167" fmla="+- 0 0 f163"/>
                <a:gd name="f168" fmla="+- 0 0 f164"/>
                <a:gd name="f169" fmla="*/ f165 f0 1"/>
                <a:gd name="f170" fmla="*/ f166 f0 1"/>
                <a:gd name="f171" fmla="*/ f167 f0 1"/>
                <a:gd name="f172" fmla="*/ f168 f0 1"/>
                <a:gd name="f173" fmla="*/ f169 1 f8"/>
                <a:gd name="f174" fmla="*/ f170 1 f8"/>
                <a:gd name="f175" fmla="*/ f171 1 f8"/>
                <a:gd name="f176" fmla="*/ f172 1 f8"/>
                <a:gd name="f177" fmla="+- f173 0 f1"/>
                <a:gd name="f178" fmla="+- f174 0 f1"/>
                <a:gd name="f179" fmla="+- f175 0 f1"/>
                <a:gd name="f180" fmla="+- f176 0 f1"/>
                <a:gd name="f181" fmla="+- f177 f1 0"/>
                <a:gd name="f182" fmla="+- f178 f1 0"/>
                <a:gd name="f183" fmla="+- f179 f1 0"/>
                <a:gd name="f184" fmla="+- f180 f1 0"/>
                <a:gd name="f185" fmla="*/ f181 f8 1"/>
                <a:gd name="f186" fmla="*/ f182 f8 1"/>
                <a:gd name="f187" fmla="*/ f183 f8 1"/>
                <a:gd name="f188" fmla="*/ f184 f8 1"/>
                <a:gd name="f189" fmla="*/ f185 1 f0"/>
                <a:gd name="f190" fmla="*/ f186 1 f0"/>
                <a:gd name="f191" fmla="*/ f187 1 f0"/>
                <a:gd name="f192" fmla="*/ f188 1 f0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+- 0 0 f196"/>
                <a:gd name="f201" fmla="*/ f197 f0 1"/>
                <a:gd name="f202" fmla="*/ f198 f0 1"/>
                <a:gd name="f203" fmla="*/ f199 f0 1"/>
                <a:gd name="f204" fmla="*/ f200 f0 1"/>
                <a:gd name="f205" fmla="*/ f201 1 f8"/>
                <a:gd name="f206" fmla="*/ f202 1 f8"/>
                <a:gd name="f207" fmla="*/ f203 1 f8"/>
                <a:gd name="f208" fmla="*/ f204 1 f8"/>
                <a:gd name="f209" fmla="+- f205 0 f1"/>
                <a:gd name="f210" fmla="+- f206 0 f1"/>
                <a:gd name="f211" fmla="+- f207 0 f1"/>
                <a:gd name="f212" fmla="+- f208 0 f1"/>
                <a:gd name="f213" fmla="cos 1 f209"/>
                <a:gd name="f214" fmla="sin 1 f209"/>
                <a:gd name="f215" fmla="cos 1 f210"/>
                <a:gd name="f216" fmla="sin 1 f210"/>
                <a:gd name="f217" fmla="cos 1 f211"/>
                <a:gd name="f218" fmla="sin 1 f211"/>
                <a:gd name="f219" fmla="cos 1 f212"/>
                <a:gd name="f220" fmla="sin 1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+- 0 0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val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+- 0 0 f244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9 f252 1"/>
                <a:gd name="f261" fmla="*/ f253 f63 1"/>
                <a:gd name="f262" fmla="*/ f254 f62 1"/>
                <a:gd name="f263" fmla="*/ f255 f63 1"/>
                <a:gd name="f264" fmla="*/ f256 f62 1"/>
                <a:gd name="f265" fmla="*/ f257 f89 1"/>
                <a:gd name="f266" fmla="*/ f258 f90 1"/>
                <a:gd name="f267" fmla="*/ f259 f89 1"/>
                <a:gd name="f268" fmla="*/ f260 f90 1"/>
                <a:gd name="f269" fmla="+- f72 f261 0"/>
                <a:gd name="f270" fmla="+- f71 f262 0"/>
                <a:gd name="f271" fmla="+- f72 f263 0"/>
                <a:gd name="f272" fmla="+- f71 f264 0"/>
                <a:gd name="f273" fmla="+- f72 f265 0"/>
                <a:gd name="f274" fmla="+- f71 f266 0"/>
                <a:gd name="f275" fmla="+- f72 f267 0"/>
                <a:gd name="f276" fmla="+- f71 f268 0"/>
                <a:gd name="f277" fmla="max f269 f273"/>
                <a:gd name="f278" fmla="max f271 f275"/>
                <a:gd name="f279" fmla="max f270 f274"/>
                <a:gd name="f280" fmla="max f272 f276"/>
                <a:gd name="f281" fmla="min f269 f273"/>
                <a:gd name="f282" fmla="min f271 f275"/>
                <a:gd name="f283" fmla="min f270 f274"/>
                <a:gd name="f284" fmla="min f272 f276"/>
                <a:gd name="f285" fmla="+- f269 f275 0"/>
                <a:gd name="f286" fmla="+- f270 f276 0"/>
                <a:gd name="f287" fmla="+- f271 f273 0"/>
                <a:gd name="f288" fmla="+- f272 f274 0"/>
                <a:gd name="f289" fmla="*/ f269 f41 1"/>
                <a:gd name="f290" fmla="*/ f270 f41 1"/>
                <a:gd name="f291" fmla="*/ f273 f41 1"/>
                <a:gd name="f292" fmla="*/ f274 f41 1"/>
                <a:gd name="f293" fmla="max f277 f278"/>
                <a:gd name="f294" fmla="max f279 f280"/>
                <a:gd name="f295" fmla="min f281 f282"/>
                <a:gd name="f296" fmla="min f283 f284"/>
                <a:gd name="f297" fmla="*/ f285 1 2"/>
                <a:gd name="f298" fmla="*/ f286 1 2"/>
                <a:gd name="f299" fmla="*/ f287 1 2"/>
                <a:gd name="f300" fmla="*/ f288 1 2"/>
                <a:gd name="f301" fmla="?: f81 f46 f293"/>
                <a:gd name="f302" fmla="?: f82 f47 f294"/>
                <a:gd name="f303" fmla="?: f83 f7 f295"/>
                <a:gd name="f304" fmla="?: f84 f7 f296"/>
                <a:gd name="f305" fmla="*/ f297 f41 1"/>
                <a:gd name="f306" fmla="*/ f298 f41 1"/>
                <a:gd name="f307" fmla="*/ f299 f41 1"/>
                <a:gd name="f308" fmla="*/ f300 f41 1"/>
                <a:gd name="f309" fmla="*/ f303 f41 1"/>
                <a:gd name="f310" fmla="*/ f304 f41 1"/>
                <a:gd name="f311" fmla="*/ f301 f41 1"/>
                <a:gd name="f312" fmla="*/ f302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305" y="f306"/>
                </a:cxn>
                <a:cxn ang="f39">
                  <a:pos x="f307" y="f308"/>
                </a:cxn>
                <a:cxn ang="f40">
                  <a:pos x="f87" y="f88"/>
                </a:cxn>
              </a:cxnLst>
              <a:rect l="f309" t="f310" r="f311" b="f312"/>
              <a:pathLst>
                <a:path>
                  <a:moveTo>
                    <a:pt x="f289" y="f290"/>
                  </a:moveTo>
                  <a:arcTo wR="f77" hR="f78" stAng="f48" swAng="f74"/>
                  <a:lnTo>
                    <a:pt x="f291" y="f292"/>
                  </a:lnTo>
                  <a:arcTo wR="f95" hR="f96" stAng="f49" swAng="f80"/>
                  <a:close/>
                </a:path>
              </a:pathLst>
            </a:custGeom>
            <a:solidFill>
              <a:srgbClr val="8064A2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Puolivapaa piirto 35"/>
            <p:cNvSpPr/>
            <p:nvPr/>
          </p:nvSpPr>
          <p:spPr>
            <a:xfrm>
              <a:off x="2291961" y="1604634"/>
              <a:ext cx="4632085" cy="46320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52"/>
                <a:gd name="f11" fmla="val 324"/>
                <a:gd name="f12" fmla="val 4643"/>
                <a:gd name="f13" fmla="+- 0 0 -342"/>
                <a:gd name="f14" fmla="+- 0 0 -234"/>
                <a:gd name="f15" fmla="+- 0 0 -288"/>
                <a:gd name="f16" fmla="abs f4"/>
                <a:gd name="f17" fmla="abs f5"/>
                <a:gd name="f18" fmla="abs f6"/>
                <a:gd name="f19" fmla="+- 0 0 f10"/>
                <a:gd name="f20" fmla="+- 0 0 f11"/>
                <a:gd name="f21" fmla="*/ f13 f0 1"/>
                <a:gd name="f22" fmla="*/ f14 f0 1"/>
                <a:gd name="f23" fmla="*/ f15 f0 1"/>
                <a:gd name="f24" fmla="?: f16 f4 1"/>
                <a:gd name="f25" fmla="?: f17 f5 1"/>
                <a:gd name="f26" fmla="?: f18 f6 1"/>
                <a:gd name="f27" fmla="*/ f19 f0 1"/>
                <a:gd name="f28" fmla="*/ f20 f0 1"/>
                <a:gd name="f29" fmla="*/ f21 1 f3"/>
                <a:gd name="f30" fmla="*/ f22 1 f3"/>
                <a:gd name="f31" fmla="*/ f23 1 f3"/>
                <a:gd name="f32" fmla="*/ f24 1 21600"/>
                <a:gd name="f33" fmla="*/ f25 1 21600"/>
                <a:gd name="f34" fmla="*/ 21600 f24 1"/>
                <a:gd name="f35" fmla="*/ 21600 f25 1"/>
                <a:gd name="f36" fmla="*/ f27 1 f3"/>
                <a:gd name="f37" fmla="*/ f28 1 f3"/>
                <a:gd name="f38" fmla="+- f29 0 f1"/>
                <a:gd name="f39" fmla="+- f30 0 f1"/>
                <a:gd name="f40" fmla="+- f31 0 f1"/>
                <a:gd name="f41" fmla="min f33 f32"/>
                <a:gd name="f42" fmla="*/ f34 1 f26"/>
                <a:gd name="f43" fmla="*/ f35 1 f26"/>
                <a:gd name="f44" fmla="+- f36 0 f1"/>
                <a:gd name="f45" fmla="+- f37 0 f1"/>
                <a:gd name="f46" fmla="val f42"/>
                <a:gd name="f47" fmla="val f43"/>
                <a:gd name="f48" fmla="+- 0 0 f44"/>
                <a:gd name="f49" fmla="+- 0 0 f45"/>
                <a:gd name="f50" fmla="+- f47 0 f7"/>
                <a:gd name="f51" fmla="+- f46 0 f7"/>
                <a:gd name="f52" fmla="+- f49 0 f48"/>
                <a:gd name="f53" fmla="+- f48 f1 0"/>
                <a:gd name="f54" fmla="+- f49 f1 0"/>
                <a:gd name="f55" fmla="+- 21600000 0 f48"/>
                <a:gd name="f56" fmla="+- f1 0 f48"/>
                <a:gd name="f57" fmla="+- 27000000 0 f48"/>
                <a:gd name="f58" fmla="+- f0 0 f48"/>
                <a:gd name="f59" fmla="+- 32400000 0 f48"/>
                <a:gd name="f60" fmla="+- f2 0 f48"/>
                <a:gd name="f61" fmla="+- 37800000 0 f48"/>
                <a:gd name="f62" fmla="*/ f50 1 2"/>
                <a:gd name="f63" fmla="*/ f51 1 2"/>
                <a:gd name="f64" fmla="min f51 f50"/>
                <a:gd name="f65" fmla="+- f52 21600000 0"/>
                <a:gd name="f66" fmla="?: f56 f56 f57"/>
                <a:gd name="f67" fmla="?: f58 f58 f59"/>
                <a:gd name="f68" fmla="?: f60 f60 f61"/>
                <a:gd name="f69" fmla="*/ f53 f8 1"/>
                <a:gd name="f70" fmla="*/ f54 f8 1"/>
                <a:gd name="f71" fmla="+- f7 f62 0"/>
                <a:gd name="f72" fmla="+- f7 f63 0"/>
                <a:gd name="f73" fmla="*/ f64 f12 1"/>
                <a:gd name="f74" fmla="?: f52 f52 f65"/>
                <a:gd name="f75" fmla="*/ f69 1 f0"/>
                <a:gd name="f76" fmla="*/ f70 1 f0"/>
                <a:gd name="f77" fmla="*/ f63 f41 1"/>
                <a:gd name="f78" fmla="*/ f62 f41 1"/>
                <a:gd name="f79" fmla="*/ f73 1 100000"/>
                <a:gd name="f80" fmla="+- 0 0 f74"/>
                <a:gd name="f81" fmla="+- f74 0 f55"/>
                <a:gd name="f82" fmla="+- f74 0 f66"/>
                <a:gd name="f83" fmla="+- f74 0 f67"/>
                <a:gd name="f84" fmla="+- f74 0 f68"/>
                <a:gd name="f85" fmla="+- 0 0 f75"/>
                <a:gd name="f86" fmla="+- 0 0 f76"/>
                <a:gd name="f87" fmla="*/ f72 f41 1"/>
                <a:gd name="f88" fmla="*/ f71 f41 1"/>
                <a:gd name="f89" fmla="+- f63 0 f79"/>
                <a:gd name="f90" fmla="+- f62 0 f79"/>
                <a:gd name="f91" fmla="+- 0 0 f85"/>
                <a:gd name="f92" fmla="+- 0 0 f86"/>
                <a:gd name="f93" fmla="*/ f91 f0 1"/>
                <a:gd name="f94" fmla="*/ f92 f0 1"/>
                <a:gd name="f95" fmla="*/ f89 f41 1"/>
                <a:gd name="f96" fmla="*/ f90 f41 1"/>
                <a:gd name="f97" fmla="*/ f93 1 f8"/>
                <a:gd name="f98" fmla="*/ f94 1 f8"/>
                <a:gd name="f99" fmla="+- f97 0 f1"/>
                <a:gd name="f100" fmla="+- f98 0 f1"/>
                <a:gd name="f101" fmla="sin 1 f99"/>
                <a:gd name="f102" fmla="cos 1 f99"/>
                <a:gd name="f103" fmla="sin 1 f100"/>
                <a:gd name="f104" fmla="cos 1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val f109"/>
                <a:gd name="f114" fmla="val f110"/>
                <a:gd name="f115" fmla="val f111"/>
                <a:gd name="f116" fmla="val f112"/>
                <a:gd name="f117" fmla="*/ f113 f63 1"/>
                <a:gd name="f118" fmla="*/ f114 f62 1"/>
                <a:gd name="f119" fmla="*/ f115 f63 1"/>
                <a:gd name="f120" fmla="*/ f116 f62 1"/>
                <a:gd name="f121" fmla="*/ f115 f89 1"/>
                <a:gd name="f122" fmla="*/ f116 f90 1"/>
                <a:gd name="f123" fmla="*/ f113 f89 1"/>
                <a:gd name="f124" fmla="*/ f114 f90 1"/>
                <a:gd name="f125" fmla="+- 0 0 f118"/>
                <a:gd name="f126" fmla="+- 0 0 f117"/>
                <a:gd name="f127" fmla="+- 0 0 f120"/>
                <a:gd name="f128" fmla="+- 0 0 f119"/>
                <a:gd name="f129" fmla="+- 0 0 f122"/>
                <a:gd name="f130" fmla="+- 0 0 f121"/>
                <a:gd name="f131" fmla="+- 0 0 f124"/>
                <a:gd name="f132" fmla="+- 0 0 f123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at2 f133 f134"/>
                <a:gd name="f142" fmla="at2 f135 f136"/>
                <a:gd name="f143" fmla="at2 f137 f138"/>
                <a:gd name="f144" fmla="at2 f139 f140"/>
                <a:gd name="f145" fmla="+- f141 f1 0"/>
                <a:gd name="f146" fmla="+- f142 f1 0"/>
                <a:gd name="f147" fmla="+- f143 f1 0"/>
                <a:gd name="f148" fmla="+- f144 f1 0"/>
                <a:gd name="f149" fmla="*/ f145 f8 1"/>
                <a:gd name="f150" fmla="*/ f146 f8 1"/>
                <a:gd name="f151" fmla="*/ f147 f8 1"/>
                <a:gd name="f152" fmla="*/ f148 f8 1"/>
                <a:gd name="f153" fmla="*/ f149 1 f0"/>
                <a:gd name="f154" fmla="*/ f150 1 f0"/>
                <a:gd name="f155" fmla="*/ f151 1 f0"/>
                <a:gd name="f156" fmla="*/ f152 1 f0"/>
                <a:gd name="f157" fmla="+- 0 0 f153"/>
                <a:gd name="f158" fmla="+- 0 0 f154"/>
                <a:gd name="f159" fmla="+- 0 0 f155"/>
                <a:gd name="f160" fmla="+- 0 0 f156"/>
                <a:gd name="f161" fmla="val f157"/>
                <a:gd name="f162" fmla="val f158"/>
                <a:gd name="f163" fmla="val f159"/>
                <a:gd name="f164" fmla="val f160"/>
                <a:gd name="f165" fmla="+- 0 0 f161"/>
                <a:gd name="f166" fmla="+- 0 0 f162"/>
                <a:gd name="f167" fmla="+- 0 0 f163"/>
                <a:gd name="f168" fmla="+- 0 0 f164"/>
                <a:gd name="f169" fmla="*/ f165 f0 1"/>
                <a:gd name="f170" fmla="*/ f166 f0 1"/>
                <a:gd name="f171" fmla="*/ f167 f0 1"/>
                <a:gd name="f172" fmla="*/ f168 f0 1"/>
                <a:gd name="f173" fmla="*/ f169 1 f8"/>
                <a:gd name="f174" fmla="*/ f170 1 f8"/>
                <a:gd name="f175" fmla="*/ f171 1 f8"/>
                <a:gd name="f176" fmla="*/ f172 1 f8"/>
                <a:gd name="f177" fmla="+- f173 0 f1"/>
                <a:gd name="f178" fmla="+- f174 0 f1"/>
                <a:gd name="f179" fmla="+- f175 0 f1"/>
                <a:gd name="f180" fmla="+- f176 0 f1"/>
                <a:gd name="f181" fmla="+- f177 f1 0"/>
                <a:gd name="f182" fmla="+- f178 f1 0"/>
                <a:gd name="f183" fmla="+- f179 f1 0"/>
                <a:gd name="f184" fmla="+- f180 f1 0"/>
                <a:gd name="f185" fmla="*/ f181 f8 1"/>
                <a:gd name="f186" fmla="*/ f182 f8 1"/>
                <a:gd name="f187" fmla="*/ f183 f8 1"/>
                <a:gd name="f188" fmla="*/ f184 f8 1"/>
                <a:gd name="f189" fmla="*/ f185 1 f0"/>
                <a:gd name="f190" fmla="*/ f186 1 f0"/>
                <a:gd name="f191" fmla="*/ f187 1 f0"/>
                <a:gd name="f192" fmla="*/ f188 1 f0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+- 0 0 f196"/>
                <a:gd name="f201" fmla="*/ f197 f0 1"/>
                <a:gd name="f202" fmla="*/ f198 f0 1"/>
                <a:gd name="f203" fmla="*/ f199 f0 1"/>
                <a:gd name="f204" fmla="*/ f200 f0 1"/>
                <a:gd name="f205" fmla="*/ f201 1 f8"/>
                <a:gd name="f206" fmla="*/ f202 1 f8"/>
                <a:gd name="f207" fmla="*/ f203 1 f8"/>
                <a:gd name="f208" fmla="*/ f204 1 f8"/>
                <a:gd name="f209" fmla="+- f205 0 f1"/>
                <a:gd name="f210" fmla="+- f206 0 f1"/>
                <a:gd name="f211" fmla="+- f207 0 f1"/>
                <a:gd name="f212" fmla="+- f208 0 f1"/>
                <a:gd name="f213" fmla="cos 1 f209"/>
                <a:gd name="f214" fmla="sin 1 f209"/>
                <a:gd name="f215" fmla="cos 1 f210"/>
                <a:gd name="f216" fmla="sin 1 f210"/>
                <a:gd name="f217" fmla="cos 1 f211"/>
                <a:gd name="f218" fmla="sin 1 f211"/>
                <a:gd name="f219" fmla="cos 1 f212"/>
                <a:gd name="f220" fmla="sin 1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+- 0 0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val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+- 0 0 f244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9 f252 1"/>
                <a:gd name="f261" fmla="*/ f253 f63 1"/>
                <a:gd name="f262" fmla="*/ f254 f62 1"/>
                <a:gd name="f263" fmla="*/ f255 f63 1"/>
                <a:gd name="f264" fmla="*/ f256 f62 1"/>
                <a:gd name="f265" fmla="*/ f257 f89 1"/>
                <a:gd name="f266" fmla="*/ f258 f90 1"/>
                <a:gd name="f267" fmla="*/ f259 f89 1"/>
                <a:gd name="f268" fmla="*/ f260 f90 1"/>
                <a:gd name="f269" fmla="+- f72 f261 0"/>
                <a:gd name="f270" fmla="+- f71 f262 0"/>
                <a:gd name="f271" fmla="+- f72 f263 0"/>
                <a:gd name="f272" fmla="+- f71 f264 0"/>
                <a:gd name="f273" fmla="+- f72 f265 0"/>
                <a:gd name="f274" fmla="+- f71 f266 0"/>
                <a:gd name="f275" fmla="+- f72 f267 0"/>
                <a:gd name="f276" fmla="+- f71 f268 0"/>
                <a:gd name="f277" fmla="max f269 f273"/>
                <a:gd name="f278" fmla="max f271 f275"/>
                <a:gd name="f279" fmla="max f270 f274"/>
                <a:gd name="f280" fmla="max f272 f276"/>
                <a:gd name="f281" fmla="min f269 f273"/>
                <a:gd name="f282" fmla="min f271 f275"/>
                <a:gd name="f283" fmla="min f270 f274"/>
                <a:gd name="f284" fmla="min f272 f276"/>
                <a:gd name="f285" fmla="+- f269 f275 0"/>
                <a:gd name="f286" fmla="+- f270 f276 0"/>
                <a:gd name="f287" fmla="+- f271 f273 0"/>
                <a:gd name="f288" fmla="+- f272 f274 0"/>
                <a:gd name="f289" fmla="*/ f269 f41 1"/>
                <a:gd name="f290" fmla="*/ f270 f41 1"/>
                <a:gd name="f291" fmla="*/ f273 f41 1"/>
                <a:gd name="f292" fmla="*/ f274 f41 1"/>
                <a:gd name="f293" fmla="max f277 f278"/>
                <a:gd name="f294" fmla="max f279 f280"/>
                <a:gd name="f295" fmla="min f281 f282"/>
                <a:gd name="f296" fmla="min f283 f284"/>
                <a:gd name="f297" fmla="*/ f285 1 2"/>
                <a:gd name="f298" fmla="*/ f286 1 2"/>
                <a:gd name="f299" fmla="*/ f287 1 2"/>
                <a:gd name="f300" fmla="*/ f288 1 2"/>
                <a:gd name="f301" fmla="?: f81 f46 f293"/>
                <a:gd name="f302" fmla="?: f82 f47 f294"/>
                <a:gd name="f303" fmla="?: f83 f7 f295"/>
                <a:gd name="f304" fmla="?: f84 f7 f296"/>
                <a:gd name="f305" fmla="*/ f297 f41 1"/>
                <a:gd name="f306" fmla="*/ f298 f41 1"/>
                <a:gd name="f307" fmla="*/ f299 f41 1"/>
                <a:gd name="f308" fmla="*/ f300 f41 1"/>
                <a:gd name="f309" fmla="*/ f303 f41 1"/>
                <a:gd name="f310" fmla="*/ f304 f41 1"/>
                <a:gd name="f311" fmla="*/ f301 f41 1"/>
                <a:gd name="f312" fmla="*/ f302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305" y="f306"/>
                </a:cxn>
                <a:cxn ang="f39">
                  <a:pos x="f307" y="f308"/>
                </a:cxn>
                <a:cxn ang="f40">
                  <a:pos x="f87" y="f88"/>
                </a:cxn>
              </a:cxnLst>
              <a:rect l="f309" t="f310" r="f311" b="f312"/>
              <a:pathLst>
                <a:path>
                  <a:moveTo>
                    <a:pt x="f289" y="f290"/>
                  </a:moveTo>
                  <a:arcTo wR="f77" hR="f78" stAng="f48" swAng="f74"/>
                  <a:lnTo>
                    <a:pt x="f291" y="f292"/>
                  </a:lnTo>
                  <a:arcTo wR="f95" hR="f96" stAng="f49" swAng="f80"/>
                  <a:close/>
                </a:path>
              </a:pathLst>
            </a:custGeom>
            <a:solidFill>
              <a:srgbClr val="9BBB5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Puolivapaa piirto 36"/>
            <p:cNvSpPr/>
            <p:nvPr/>
          </p:nvSpPr>
          <p:spPr>
            <a:xfrm>
              <a:off x="2291961" y="1604634"/>
              <a:ext cx="4632085" cy="46320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252"/>
                <a:gd name="f11" fmla="val 4643"/>
                <a:gd name="f12" fmla="+- 0 0 -270"/>
                <a:gd name="f13" fmla="+- 0 0 -522"/>
                <a:gd name="f14" fmla="+- 0 0 -396"/>
                <a:gd name="f15" fmla="abs f4"/>
                <a:gd name="f16" fmla="abs f5"/>
                <a:gd name="f17" fmla="abs f6"/>
                <a:gd name="f18" fmla="+- 0 0 f3"/>
                <a:gd name="f19" fmla="+- 0 0 f10"/>
                <a:gd name="f20" fmla="*/ f12 f0 1"/>
                <a:gd name="f21" fmla="*/ f13 f0 1"/>
                <a:gd name="f22" fmla="*/ f14 f0 1"/>
                <a:gd name="f23" fmla="?: f15 f4 1"/>
                <a:gd name="f24" fmla="?: f16 f5 1"/>
                <a:gd name="f25" fmla="?: f17 f6 1"/>
                <a:gd name="f26" fmla="*/ f18 f0 1"/>
                <a:gd name="f27" fmla="*/ f19 f0 1"/>
                <a:gd name="f28" fmla="*/ f20 1 f3"/>
                <a:gd name="f29" fmla="*/ f21 1 f3"/>
                <a:gd name="f30" fmla="*/ f22 1 f3"/>
                <a:gd name="f31" fmla="*/ f23 1 21600"/>
                <a:gd name="f32" fmla="*/ f24 1 21600"/>
                <a:gd name="f33" fmla="*/ 21600 f23 1"/>
                <a:gd name="f34" fmla="*/ 21600 f24 1"/>
                <a:gd name="f35" fmla="*/ f26 1 f3"/>
                <a:gd name="f36" fmla="*/ f27 1 f3"/>
                <a:gd name="f37" fmla="+- f28 0 f1"/>
                <a:gd name="f38" fmla="+- f29 0 f1"/>
                <a:gd name="f39" fmla="+- f30 0 f1"/>
                <a:gd name="f40" fmla="min f32 f31"/>
                <a:gd name="f41" fmla="*/ f33 1 f25"/>
                <a:gd name="f42" fmla="*/ f34 1 f25"/>
                <a:gd name="f43" fmla="+- f35 0 f1"/>
                <a:gd name="f44" fmla="+- f36 0 f1"/>
                <a:gd name="f45" fmla="val f41"/>
                <a:gd name="f46" fmla="val f42"/>
                <a:gd name="f47" fmla="+- 0 0 f43"/>
                <a:gd name="f48" fmla="+- 0 0 f44"/>
                <a:gd name="f49" fmla="+- f46 0 f7"/>
                <a:gd name="f50" fmla="+- f45 0 f7"/>
                <a:gd name="f51" fmla="+- f48 0 f47"/>
                <a:gd name="f52" fmla="+- f47 f1 0"/>
                <a:gd name="f53" fmla="+- f48 f1 0"/>
                <a:gd name="f54" fmla="+- 21600000 0 f47"/>
                <a:gd name="f55" fmla="+- f1 0 f47"/>
                <a:gd name="f56" fmla="+- 27000000 0 f47"/>
                <a:gd name="f57" fmla="+- f0 0 f47"/>
                <a:gd name="f58" fmla="+- 32400000 0 f47"/>
                <a:gd name="f59" fmla="+- f2 0 f47"/>
                <a:gd name="f60" fmla="+- 37800000 0 f47"/>
                <a:gd name="f61" fmla="*/ f49 1 2"/>
                <a:gd name="f62" fmla="*/ f50 1 2"/>
                <a:gd name="f63" fmla="min f50 f49"/>
                <a:gd name="f64" fmla="+- f51 21600000 0"/>
                <a:gd name="f65" fmla="?: f55 f55 f56"/>
                <a:gd name="f66" fmla="?: f57 f57 f58"/>
                <a:gd name="f67" fmla="?: f59 f59 f60"/>
                <a:gd name="f68" fmla="*/ f52 f8 1"/>
                <a:gd name="f69" fmla="*/ f53 f8 1"/>
                <a:gd name="f70" fmla="+- f7 f61 0"/>
                <a:gd name="f71" fmla="+- f7 f62 0"/>
                <a:gd name="f72" fmla="*/ f63 f11 1"/>
                <a:gd name="f73" fmla="?: f51 f51 f64"/>
                <a:gd name="f74" fmla="*/ f68 1 f0"/>
                <a:gd name="f75" fmla="*/ f69 1 f0"/>
                <a:gd name="f76" fmla="*/ f62 f40 1"/>
                <a:gd name="f77" fmla="*/ f61 f40 1"/>
                <a:gd name="f78" fmla="*/ f72 1 100000"/>
                <a:gd name="f79" fmla="+- 0 0 f73"/>
                <a:gd name="f80" fmla="+- f73 0 f54"/>
                <a:gd name="f81" fmla="+- f73 0 f65"/>
                <a:gd name="f82" fmla="+- f73 0 f66"/>
                <a:gd name="f83" fmla="+- f73 0 f67"/>
                <a:gd name="f84" fmla="+- 0 0 f74"/>
                <a:gd name="f85" fmla="+- 0 0 f75"/>
                <a:gd name="f86" fmla="*/ f71 f40 1"/>
                <a:gd name="f87" fmla="*/ f70 f40 1"/>
                <a:gd name="f88" fmla="+- f62 0 f78"/>
                <a:gd name="f89" fmla="+- f61 0 f78"/>
                <a:gd name="f90" fmla="+- 0 0 f84"/>
                <a:gd name="f91" fmla="+- 0 0 f85"/>
                <a:gd name="f92" fmla="*/ f90 f0 1"/>
                <a:gd name="f93" fmla="*/ f91 f0 1"/>
                <a:gd name="f94" fmla="*/ f88 f40 1"/>
                <a:gd name="f95" fmla="*/ f89 f40 1"/>
                <a:gd name="f96" fmla="*/ f92 1 f8"/>
                <a:gd name="f97" fmla="*/ f93 1 f8"/>
                <a:gd name="f98" fmla="+- f96 0 f1"/>
                <a:gd name="f99" fmla="+- f97 0 f1"/>
                <a:gd name="f100" fmla="sin 1 f98"/>
                <a:gd name="f101" fmla="cos 1 f98"/>
                <a:gd name="f102" fmla="sin 1 f99"/>
                <a:gd name="f103" fmla="cos 1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+- 0 0 f105"/>
                <a:gd name="f110" fmla="+- 0 0 f106"/>
                <a:gd name="f111" fmla="+- 0 0 f107"/>
                <a:gd name="f112" fmla="val f108"/>
                <a:gd name="f113" fmla="val f109"/>
                <a:gd name="f114" fmla="val f110"/>
                <a:gd name="f115" fmla="val f111"/>
                <a:gd name="f116" fmla="*/ f112 f62 1"/>
                <a:gd name="f117" fmla="*/ f113 f61 1"/>
                <a:gd name="f118" fmla="*/ f114 f62 1"/>
                <a:gd name="f119" fmla="*/ f115 f61 1"/>
                <a:gd name="f120" fmla="*/ f114 f88 1"/>
                <a:gd name="f121" fmla="*/ f115 f89 1"/>
                <a:gd name="f122" fmla="*/ f112 f88 1"/>
                <a:gd name="f123" fmla="*/ f113 f89 1"/>
                <a:gd name="f124" fmla="+- 0 0 f117"/>
                <a:gd name="f125" fmla="+- 0 0 f116"/>
                <a:gd name="f126" fmla="+- 0 0 f119"/>
                <a:gd name="f127" fmla="+- 0 0 f118"/>
                <a:gd name="f128" fmla="+- 0 0 f121"/>
                <a:gd name="f129" fmla="+- 0 0 f120"/>
                <a:gd name="f130" fmla="+- 0 0 f123"/>
                <a:gd name="f131" fmla="+- 0 0 f122"/>
                <a:gd name="f132" fmla="+- 0 0 f124"/>
                <a:gd name="f133" fmla="+- 0 0 f125"/>
                <a:gd name="f134" fmla="+- 0 0 f126"/>
                <a:gd name="f135" fmla="+- 0 0 f127"/>
                <a:gd name="f136" fmla="+- 0 0 f128"/>
                <a:gd name="f137" fmla="+- 0 0 f129"/>
                <a:gd name="f138" fmla="+- 0 0 f130"/>
                <a:gd name="f139" fmla="+- 0 0 f131"/>
                <a:gd name="f140" fmla="at2 f132 f133"/>
                <a:gd name="f141" fmla="at2 f134 f135"/>
                <a:gd name="f142" fmla="at2 f136 f137"/>
                <a:gd name="f143" fmla="at2 f138 f139"/>
                <a:gd name="f144" fmla="+- f140 f1 0"/>
                <a:gd name="f145" fmla="+- f141 f1 0"/>
                <a:gd name="f146" fmla="+- f142 f1 0"/>
                <a:gd name="f147" fmla="+- f143 f1 0"/>
                <a:gd name="f148" fmla="*/ f144 f8 1"/>
                <a:gd name="f149" fmla="*/ f145 f8 1"/>
                <a:gd name="f150" fmla="*/ f146 f8 1"/>
                <a:gd name="f151" fmla="*/ f147 f8 1"/>
                <a:gd name="f152" fmla="*/ f148 1 f0"/>
                <a:gd name="f153" fmla="*/ f149 1 f0"/>
                <a:gd name="f154" fmla="*/ f150 1 f0"/>
                <a:gd name="f155" fmla="*/ f151 1 f0"/>
                <a:gd name="f156" fmla="+- 0 0 f152"/>
                <a:gd name="f157" fmla="+- 0 0 f153"/>
                <a:gd name="f158" fmla="+- 0 0 f154"/>
                <a:gd name="f159" fmla="+- 0 0 f155"/>
                <a:gd name="f160" fmla="val f156"/>
                <a:gd name="f161" fmla="val f157"/>
                <a:gd name="f162" fmla="val f158"/>
                <a:gd name="f163" fmla="val f159"/>
                <a:gd name="f164" fmla="+- 0 0 f160"/>
                <a:gd name="f165" fmla="+- 0 0 f161"/>
                <a:gd name="f166" fmla="+- 0 0 f162"/>
                <a:gd name="f167" fmla="+- 0 0 f163"/>
                <a:gd name="f168" fmla="*/ f164 f0 1"/>
                <a:gd name="f169" fmla="*/ f165 f0 1"/>
                <a:gd name="f170" fmla="*/ f166 f0 1"/>
                <a:gd name="f171" fmla="*/ f167 f0 1"/>
                <a:gd name="f172" fmla="*/ f168 1 f8"/>
                <a:gd name="f173" fmla="*/ f169 1 f8"/>
                <a:gd name="f174" fmla="*/ f170 1 f8"/>
                <a:gd name="f175" fmla="*/ f171 1 f8"/>
                <a:gd name="f176" fmla="+- f172 0 f1"/>
                <a:gd name="f177" fmla="+- f173 0 f1"/>
                <a:gd name="f178" fmla="+- f174 0 f1"/>
                <a:gd name="f179" fmla="+- f175 0 f1"/>
                <a:gd name="f180" fmla="+- f176 f1 0"/>
                <a:gd name="f181" fmla="+- f177 f1 0"/>
                <a:gd name="f182" fmla="+- f178 f1 0"/>
                <a:gd name="f183" fmla="+- f179 f1 0"/>
                <a:gd name="f184" fmla="*/ f180 f8 1"/>
                <a:gd name="f185" fmla="*/ f181 f8 1"/>
                <a:gd name="f186" fmla="*/ f182 f8 1"/>
                <a:gd name="f187" fmla="*/ f183 f8 1"/>
                <a:gd name="f188" fmla="*/ f184 1 f0"/>
                <a:gd name="f189" fmla="*/ f185 1 f0"/>
                <a:gd name="f190" fmla="*/ f186 1 f0"/>
                <a:gd name="f191" fmla="*/ f187 1 f0"/>
                <a:gd name="f192" fmla="+- 0 0 f188"/>
                <a:gd name="f193" fmla="+- 0 0 f189"/>
                <a:gd name="f194" fmla="+- 0 0 f190"/>
                <a:gd name="f195" fmla="+- 0 0 f191"/>
                <a:gd name="f196" fmla="+- 0 0 f192"/>
                <a:gd name="f197" fmla="+- 0 0 f193"/>
                <a:gd name="f198" fmla="+- 0 0 f194"/>
                <a:gd name="f199" fmla="+- 0 0 f195"/>
                <a:gd name="f200" fmla="*/ f196 f0 1"/>
                <a:gd name="f201" fmla="*/ f197 f0 1"/>
                <a:gd name="f202" fmla="*/ f198 f0 1"/>
                <a:gd name="f203" fmla="*/ f199 f0 1"/>
                <a:gd name="f204" fmla="*/ f200 1 f8"/>
                <a:gd name="f205" fmla="*/ f201 1 f8"/>
                <a:gd name="f206" fmla="*/ f202 1 f8"/>
                <a:gd name="f207" fmla="*/ f203 1 f8"/>
                <a:gd name="f208" fmla="+- f204 0 f1"/>
                <a:gd name="f209" fmla="+- f205 0 f1"/>
                <a:gd name="f210" fmla="+- f206 0 f1"/>
                <a:gd name="f211" fmla="+- f207 0 f1"/>
                <a:gd name="f212" fmla="cos 1 f208"/>
                <a:gd name="f213" fmla="sin 1 f208"/>
                <a:gd name="f214" fmla="cos 1 f209"/>
                <a:gd name="f215" fmla="sin 1 f209"/>
                <a:gd name="f216" fmla="cos 1 f210"/>
                <a:gd name="f217" fmla="sin 1 f210"/>
                <a:gd name="f218" fmla="cos 1 f211"/>
                <a:gd name="f219" fmla="sin 1 f211"/>
                <a:gd name="f220" fmla="+- 0 0 f212"/>
                <a:gd name="f221" fmla="+- 0 0 f213"/>
                <a:gd name="f222" fmla="+- 0 0 f214"/>
                <a:gd name="f223" fmla="+- 0 0 f215"/>
                <a:gd name="f224" fmla="+- 0 0 f216"/>
                <a:gd name="f225" fmla="+- 0 0 f217"/>
                <a:gd name="f226" fmla="+- 0 0 f218"/>
                <a:gd name="f227" fmla="+- 0 0 f219"/>
                <a:gd name="f228" fmla="+- 0 0 f220"/>
                <a:gd name="f229" fmla="+- 0 0 f221"/>
                <a:gd name="f230" fmla="+- 0 0 f222"/>
                <a:gd name="f231" fmla="+- 0 0 f223"/>
                <a:gd name="f232" fmla="+- 0 0 f224"/>
                <a:gd name="f233" fmla="+- 0 0 f225"/>
                <a:gd name="f234" fmla="+- 0 0 f226"/>
                <a:gd name="f235" fmla="+- 0 0 f227"/>
                <a:gd name="f236" fmla="val f228"/>
                <a:gd name="f237" fmla="val f229"/>
                <a:gd name="f238" fmla="val f230"/>
                <a:gd name="f239" fmla="val f231"/>
                <a:gd name="f240" fmla="val f232"/>
                <a:gd name="f241" fmla="val f233"/>
                <a:gd name="f242" fmla="val f234"/>
                <a:gd name="f243" fmla="val f235"/>
                <a:gd name="f244" fmla="+- 0 0 f236"/>
                <a:gd name="f245" fmla="+- 0 0 f237"/>
                <a:gd name="f246" fmla="+- 0 0 f238"/>
                <a:gd name="f247" fmla="+- 0 0 f239"/>
                <a:gd name="f248" fmla="+- 0 0 f240"/>
                <a:gd name="f249" fmla="+- 0 0 f241"/>
                <a:gd name="f250" fmla="+- 0 0 f242"/>
                <a:gd name="f251" fmla="+- 0 0 f243"/>
                <a:gd name="f252" fmla="*/ f9 f244 1"/>
                <a:gd name="f253" fmla="*/ f9 f245 1"/>
                <a:gd name="f254" fmla="*/ f9 f246 1"/>
                <a:gd name="f255" fmla="*/ f9 f247 1"/>
                <a:gd name="f256" fmla="*/ f9 f248 1"/>
                <a:gd name="f257" fmla="*/ f9 f249 1"/>
                <a:gd name="f258" fmla="*/ f9 f250 1"/>
                <a:gd name="f259" fmla="*/ f9 f251 1"/>
                <a:gd name="f260" fmla="*/ f252 f62 1"/>
                <a:gd name="f261" fmla="*/ f253 f61 1"/>
                <a:gd name="f262" fmla="*/ f254 f62 1"/>
                <a:gd name="f263" fmla="*/ f255 f61 1"/>
                <a:gd name="f264" fmla="*/ f256 f88 1"/>
                <a:gd name="f265" fmla="*/ f257 f89 1"/>
                <a:gd name="f266" fmla="*/ f258 f88 1"/>
                <a:gd name="f267" fmla="*/ f259 f89 1"/>
                <a:gd name="f268" fmla="+- f71 f260 0"/>
                <a:gd name="f269" fmla="+- f70 f261 0"/>
                <a:gd name="f270" fmla="+- f71 f262 0"/>
                <a:gd name="f271" fmla="+- f70 f263 0"/>
                <a:gd name="f272" fmla="+- f71 f264 0"/>
                <a:gd name="f273" fmla="+- f70 f265 0"/>
                <a:gd name="f274" fmla="+- f71 f266 0"/>
                <a:gd name="f275" fmla="+- f70 f267 0"/>
                <a:gd name="f276" fmla="max f268 f272"/>
                <a:gd name="f277" fmla="max f270 f274"/>
                <a:gd name="f278" fmla="max f269 f273"/>
                <a:gd name="f279" fmla="max f271 f275"/>
                <a:gd name="f280" fmla="min f268 f272"/>
                <a:gd name="f281" fmla="min f270 f274"/>
                <a:gd name="f282" fmla="min f269 f273"/>
                <a:gd name="f283" fmla="min f271 f275"/>
                <a:gd name="f284" fmla="+- f268 f274 0"/>
                <a:gd name="f285" fmla="+- f269 f275 0"/>
                <a:gd name="f286" fmla="+- f270 f272 0"/>
                <a:gd name="f287" fmla="+- f271 f273 0"/>
                <a:gd name="f288" fmla="*/ f268 f40 1"/>
                <a:gd name="f289" fmla="*/ f269 f40 1"/>
                <a:gd name="f290" fmla="*/ f272 f40 1"/>
                <a:gd name="f291" fmla="*/ f273 f40 1"/>
                <a:gd name="f292" fmla="max f276 f277"/>
                <a:gd name="f293" fmla="max f278 f279"/>
                <a:gd name="f294" fmla="min f280 f281"/>
                <a:gd name="f295" fmla="min f282 f283"/>
                <a:gd name="f296" fmla="*/ f284 1 2"/>
                <a:gd name="f297" fmla="*/ f285 1 2"/>
                <a:gd name="f298" fmla="*/ f286 1 2"/>
                <a:gd name="f299" fmla="*/ f287 1 2"/>
                <a:gd name="f300" fmla="?: f80 f45 f292"/>
                <a:gd name="f301" fmla="?: f81 f46 f293"/>
                <a:gd name="f302" fmla="?: f82 f7 f294"/>
                <a:gd name="f303" fmla="?: f83 f7 f295"/>
                <a:gd name="f304" fmla="*/ f296 f40 1"/>
                <a:gd name="f305" fmla="*/ f297 f40 1"/>
                <a:gd name="f306" fmla="*/ f298 f40 1"/>
                <a:gd name="f307" fmla="*/ f299 f40 1"/>
                <a:gd name="f308" fmla="*/ f302 f40 1"/>
                <a:gd name="f309" fmla="*/ f303 f40 1"/>
                <a:gd name="f310" fmla="*/ f300 f40 1"/>
                <a:gd name="f311" fmla="*/ f30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304" y="f305"/>
                </a:cxn>
                <a:cxn ang="f38">
                  <a:pos x="f306" y="f307"/>
                </a:cxn>
                <a:cxn ang="f39">
                  <a:pos x="f86" y="f87"/>
                </a:cxn>
              </a:cxnLst>
              <a:rect l="f308" t="f309" r="f310" b="f311"/>
              <a:pathLst>
                <a:path>
                  <a:moveTo>
                    <a:pt x="f288" y="f289"/>
                  </a:moveTo>
                  <a:arcTo wR="f76" hR="f77" stAng="f47" swAng="f73"/>
                  <a:lnTo>
                    <a:pt x="f290" y="f291"/>
                  </a:lnTo>
                  <a:arcTo wR="f94" hR="f95" stAng="f48" swAng="f79"/>
                  <a:close/>
                </a:path>
              </a:pathLst>
            </a:custGeom>
            <a:solidFill>
              <a:srgbClr val="C0504D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Puolivapaa piirto 37"/>
            <p:cNvSpPr/>
            <p:nvPr/>
          </p:nvSpPr>
          <p:spPr>
            <a:xfrm>
              <a:off x="3541123" y="2853796"/>
              <a:ext cx="2133761" cy="2133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3764"/>
                <a:gd name="f7" fmla="val 1066882"/>
                <a:gd name="f8" fmla="val 477659"/>
                <a:gd name="f9" fmla="val 1656105"/>
                <a:gd name="f10" fmla="+- 0 0 -90"/>
                <a:gd name="f11" fmla="*/ f3 1 2133764"/>
                <a:gd name="f12" fmla="*/ f4 1 2133764"/>
                <a:gd name="f13" fmla="+- f6 0 f5"/>
                <a:gd name="f14" fmla="*/ f10 f0 1"/>
                <a:gd name="f15" fmla="*/ f13 1 2133764"/>
                <a:gd name="f16" fmla="*/ 0 f13 1"/>
                <a:gd name="f17" fmla="*/ 1066882 f13 1"/>
                <a:gd name="f18" fmla="*/ 2133764 f13 1"/>
                <a:gd name="f19" fmla="*/ f14 1 f2"/>
                <a:gd name="f20" fmla="*/ f16 1 2133764"/>
                <a:gd name="f21" fmla="*/ f17 1 2133764"/>
                <a:gd name="f22" fmla="*/ f18 1 2133764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133764" h="213376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F81B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388684" tIns="388684" rIns="388684" bIns="388684" anchor="ctr" anchorCtr="1" compatLnSpc="1"/>
            <a:lstStyle/>
            <a:p>
              <a:pPr marL="0" marR="0" lvl="0" indent="0" algn="ctr" defTabSz="26670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6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AVO</a:t>
              </a:r>
            </a:p>
          </p:txBody>
        </p:sp>
        <p:sp>
          <p:nvSpPr>
            <p:cNvPr id="39" name="Puolivapaa piirto 38"/>
            <p:cNvSpPr/>
            <p:nvPr/>
          </p:nvSpPr>
          <p:spPr>
            <a:xfrm>
              <a:off x="3861182" y="911592"/>
              <a:ext cx="1493635" cy="1493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3635"/>
                <a:gd name="f7" fmla="val 746818"/>
                <a:gd name="f8" fmla="val 334362"/>
                <a:gd name="f9" fmla="val 1159274"/>
                <a:gd name="f10" fmla="val 1493636"/>
                <a:gd name="f11" fmla="+- 0 0 -90"/>
                <a:gd name="f12" fmla="*/ f3 1 1493635"/>
                <a:gd name="f13" fmla="*/ f4 1 1493635"/>
                <a:gd name="f14" fmla="+- f6 0 f5"/>
                <a:gd name="f15" fmla="*/ f11 f0 1"/>
                <a:gd name="f16" fmla="*/ f14 1 1493635"/>
                <a:gd name="f17" fmla="*/ 0 f14 1"/>
                <a:gd name="f18" fmla="*/ 746818 f14 1"/>
                <a:gd name="f19" fmla="*/ 1493636 f14 1"/>
                <a:gd name="f20" fmla="*/ f15 1 f2"/>
                <a:gd name="f21" fmla="*/ f17 1 1493635"/>
                <a:gd name="f22" fmla="*/ f18 1 1493635"/>
                <a:gd name="f23" fmla="*/ f19 1 149363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93635" h="149363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37789" tIns="237789" rIns="237789" bIns="237789" anchor="ctr" anchorCtr="1" compatLnSpc="1"/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AVO-Opisto</a:t>
              </a:r>
            </a:p>
          </p:txBody>
        </p:sp>
        <p:sp>
          <p:nvSpPr>
            <p:cNvPr id="40" name="Puolivapaa piirto 39"/>
            <p:cNvSpPr/>
            <p:nvPr/>
          </p:nvSpPr>
          <p:spPr>
            <a:xfrm>
              <a:off x="6012737" y="2474787"/>
              <a:ext cx="1493635" cy="1493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3635"/>
                <a:gd name="f7" fmla="val 746818"/>
                <a:gd name="f8" fmla="val 334362"/>
                <a:gd name="f9" fmla="val 1159274"/>
                <a:gd name="f10" fmla="val 1493636"/>
                <a:gd name="f11" fmla="+- 0 0 -90"/>
                <a:gd name="f12" fmla="*/ f3 1 1493635"/>
                <a:gd name="f13" fmla="*/ f4 1 1493635"/>
                <a:gd name="f14" fmla="+- f6 0 f5"/>
                <a:gd name="f15" fmla="*/ f11 f0 1"/>
                <a:gd name="f16" fmla="*/ f14 1 1493635"/>
                <a:gd name="f17" fmla="*/ 0 f14 1"/>
                <a:gd name="f18" fmla="*/ 746818 f14 1"/>
                <a:gd name="f19" fmla="*/ 1493636 f14 1"/>
                <a:gd name="f20" fmla="*/ f15 1 f2"/>
                <a:gd name="f21" fmla="*/ f17 1 1493635"/>
                <a:gd name="f22" fmla="*/ f18 1 1493635"/>
                <a:gd name="f23" fmla="*/ f19 1 149363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93635" h="149363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37789" tIns="237789" rIns="237789" bIns="237789" anchor="ctr" anchorCtr="1" compatLnSpc="1"/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3DM</a:t>
              </a:r>
            </a:p>
          </p:txBody>
        </p:sp>
        <p:sp>
          <p:nvSpPr>
            <p:cNvPr id="41" name="Puolivapaa piirto 40"/>
            <p:cNvSpPr/>
            <p:nvPr/>
          </p:nvSpPr>
          <p:spPr>
            <a:xfrm>
              <a:off x="5190920" y="5004081"/>
              <a:ext cx="1493635" cy="1493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3635"/>
                <a:gd name="f7" fmla="val 746818"/>
                <a:gd name="f8" fmla="val 334362"/>
                <a:gd name="f9" fmla="val 1159274"/>
                <a:gd name="f10" fmla="val 1493636"/>
                <a:gd name="f11" fmla="+- 0 0 -90"/>
                <a:gd name="f12" fmla="*/ f3 1 1493635"/>
                <a:gd name="f13" fmla="*/ f4 1 1493635"/>
                <a:gd name="f14" fmla="+- f6 0 f5"/>
                <a:gd name="f15" fmla="*/ f11 f0 1"/>
                <a:gd name="f16" fmla="*/ f14 1 1493635"/>
                <a:gd name="f17" fmla="*/ 0 f14 1"/>
                <a:gd name="f18" fmla="*/ 746818 f14 1"/>
                <a:gd name="f19" fmla="*/ 1493636 f14 1"/>
                <a:gd name="f20" fmla="*/ f15 1 f2"/>
                <a:gd name="f21" fmla="*/ f17 1 1493635"/>
                <a:gd name="f22" fmla="*/ f18 1 1493635"/>
                <a:gd name="f23" fmla="*/ f19 1 149363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93635" h="149363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064A2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37789" tIns="237789" rIns="237789" bIns="237789" anchor="ctr" anchorCtr="1" compatLnSpc="1"/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Koordinaatio</a:t>
              </a:r>
            </a:p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Puolivapaa piirto 41"/>
            <p:cNvSpPr/>
            <p:nvPr/>
          </p:nvSpPr>
          <p:spPr>
            <a:xfrm>
              <a:off x="2531452" y="5004081"/>
              <a:ext cx="1493635" cy="1493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3635"/>
                <a:gd name="f7" fmla="val 746818"/>
                <a:gd name="f8" fmla="val 334362"/>
                <a:gd name="f9" fmla="val 1159274"/>
                <a:gd name="f10" fmla="val 1493636"/>
                <a:gd name="f11" fmla="+- 0 0 -90"/>
                <a:gd name="f12" fmla="*/ f3 1 1493635"/>
                <a:gd name="f13" fmla="*/ f4 1 1493635"/>
                <a:gd name="f14" fmla="+- f6 0 f5"/>
                <a:gd name="f15" fmla="*/ f11 f0 1"/>
                <a:gd name="f16" fmla="*/ f14 1 1493635"/>
                <a:gd name="f17" fmla="*/ 0 f14 1"/>
                <a:gd name="f18" fmla="*/ 746818 f14 1"/>
                <a:gd name="f19" fmla="*/ 1493636 f14 1"/>
                <a:gd name="f20" fmla="*/ f15 1 f2"/>
                <a:gd name="f21" fmla="*/ f17 1 1493635"/>
                <a:gd name="f22" fmla="*/ f18 1 1493635"/>
                <a:gd name="f23" fmla="*/ f19 1 149363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93635" h="149363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BACC6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37789" tIns="237789" rIns="237789" bIns="237789" anchor="ctr" anchorCtr="1" compatLnSpc="1"/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Nettikansa</a:t>
              </a:r>
            </a:p>
          </p:txBody>
        </p:sp>
        <p:sp>
          <p:nvSpPr>
            <p:cNvPr id="43" name="Puolivapaa piirto 42"/>
            <p:cNvSpPr/>
            <p:nvPr/>
          </p:nvSpPr>
          <p:spPr>
            <a:xfrm>
              <a:off x="1709635" y="2474787"/>
              <a:ext cx="1493635" cy="1493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3635"/>
                <a:gd name="f7" fmla="val 746818"/>
                <a:gd name="f8" fmla="val 334362"/>
                <a:gd name="f9" fmla="val 1159274"/>
                <a:gd name="f10" fmla="val 1493636"/>
                <a:gd name="f11" fmla="+- 0 0 -90"/>
                <a:gd name="f12" fmla="*/ f3 1 1493635"/>
                <a:gd name="f13" fmla="*/ f4 1 1493635"/>
                <a:gd name="f14" fmla="+- f6 0 f5"/>
                <a:gd name="f15" fmla="*/ f11 f0 1"/>
                <a:gd name="f16" fmla="*/ f14 1 1493635"/>
                <a:gd name="f17" fmla="*/ 0 f14 1"/>
                <a:gd name="f18" fmla="*/ 746818 f14 1"/>
                <a:gd name="f19" fmla="*/ 1493636 f14 1"/>
                <a:gd name="f20" fmla="*/ f15 1 f2"/>
                <a:gd name="f21" fmla="*/ f17 1 1493635"/>
                <a:gd name="f22" fmla="*/ f18 1 1493635"/>
                <a:gd name="f23" fmla="*/ f19 1 149363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493635" h="149363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79646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237789" tIns="237789" rIns="237789" bIns="237789" anchor="ctr" anchorCtr="1" compatLnSpc="1"/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i-FI" sz="1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Toimikas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30602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Viestinnän tasot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3184" y="1495325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smtClean="0"/>
              <a:t>Henkilöiden välinen</a:t>
            </a:r>
          </a:p>
          <a:p>
            <a:pPr marL="0" indent="0">
              <a:buNone/>
            </a:pPr>
            <a:r>
              <a:rPr lang="fi-FI" sz="2800" dirty="0" smtClean="0"/>
              <a:t>Organisaatioiden sisäinen</a:t>
            </a:r>
          </a:p>
          <a:p>
            <a:pPr marL="0" indent="0">
              <a:buNone/>
            </a:pPr>
            <a:r>
              <a:rPr lang="fi-FI" sz="2800" dirty="0" smtClean="0"/>
              <a:t>Organisaatioiden välinen</a:t>
            </a:r>
          </a:p>
          <a:p>
            <a:pPr marL="0" indent="0">
              <a:buNone/>
            </a:pPr>
            <a:r>
              <a:rPr lang="fi-FI" sz="2800" dirty="0" smtClean="0"/>
              <a:t>Osahankkeiden sisäinen</a:t>
            </a:r>
          </a:p>
          <a:p>
            <a:pPr marL="0" indent="0">
              <a:buNone/>
            </a:pPr>
            <a:r>
              <a:rPr lang="fi-FI" sz="2800" dirty="0" smtClean="0"/>
              <a:t>Osahankkeiden välinen</a:t>
            </a:r>
          </a:p>
          <a:p>
            <a:pPr marL="0" indent="0">
              <a:buNone/>
            </a:pPr>
            <a:r>
              <a:rPr lang="fi-FI" sz="2800" dirty="0" smtClean="0"/>
              <a:t>Koko verkoston sisäinen</a:t>
            </a:r>
          </a:p>
          <a:p>
            <a:pPr marL="0" indent="0">
              <a:buNone/>
            </a:pPr>
            <a:r>
              <a:rPr lang="fi-FI" sz="2800" dirty="0" smtClean="0"/>
              <a:t>Verkostosta ulospäin</a:t>
            </a:r>
            <a:endParaRPr lang="fi-FI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33000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33496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r>
              <a:rPr lang="fi-FI" dirty="0" smtClean="0"/>
              <a:t>Miksi viestiä verkostossa?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25552" y="1268760"/>
            <a:ext cx="3970784" cy="4525963"/>
          </a:xfrm>
        </p:spPr>
        <p:txBody>
          <a:bodyPr/>
          <a:lstStyle/>
          <a:p>
            <a:r>
              <a:rPr lang="fi-FI" sz="2400" dirty="0" smtClean="0"/>
              <a:t>Kaikille se tieto mikä heille kuuluu, jotta voivat toimia osana verkostoa</a:t>
            </a:r>
          </a:p>
          <a:p>
            <a:r>
              <a:rPr lang="fi-FI" sz="2400" dirty="0" smtClean="0"/>
              <a:t>Tehokkuus ja nopeus </a:t>
            </a:r>
          </a:p>
          <a:p>
            <a:r>
              <a:rPr lang="fi-FI" sz="2400" dirty="0" smtClean="0"/>
              <a:t>Luottamuksen synnyttäminen</a:t>
            </a:r>
          </a:p>
          <a:p>
            <a:r>
              <a:rPr lang="fi-FI" sz="2400" dirty="0" smtClean="0"/>
              <a:t>Mahdollisuus palata tietoon ja tarkistaa tiedon oikeellisuus ajasta ja paikasta riippumatta</a:t>
            </a:r>
          </a:p>
          <a:p>
            <a:endParaRPr lang="fi-FI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600400" cy="43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244765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229600" cy="1143000"/>
          </a:xfrm>
        </p:spPr>
        <p:txBody>
          <a:bodyPr/>
          <a:lstStyle/>
          <a:p>
            <a:r>
              <a:rPr lang="fi-FI" dirty="0" smtClean="0"/>
              <a:t>Viestinnän kulmakivet </a:t>
            </a:r>
            <a:r>
              <a:rPr lang="fi-FI" dirty="0" err="1" smtClean="0"/>
              <a:t>AVOssa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196752"/>
            <a:ext cx="4032448" cy="4525963"/>
          </a:xfrm>
        </p:spPr>
        <p:txBody>
          <a:bodyPr/>
          <a:lstStyle/>
          <a:p>
            <a:r>
              <a:rPr lang="fi-FI" sz="2400" dirty="0" smtClean="0"/>
              <a:t>Avoimuus</a:t>
            </a:r>
          </a:p>
          <a:p>
            <a:r>
              <a:rPr lang="fi-FI" sz="2400" dirty="0" smtClean="0"/>
              <a:t>Jakaminen</a:t>
            </a:r>
          </a:p>
          <a:p>
            <a:r>
              <a:rPr lang="fi-FI" sz="2400" dirty="0" smtClean="0"/>
              <a:t>Luottamus</a:t>
            </a:r>
          </a:p>
          <a:p>
            <a:r>
              <a:rPr lang="fi-FI" sz="2400" dirty="0" smtClean="0"/>
              <a:t>Auttaminen</a:t>
            </a:r>
          </a:p>
          <a:p>
            <a:r>
              <a:rPr lang="fi-FI" sz="2400" dirty="0" smtClean="0"/>
              <a:t>Vertaisuus</a:t>
            </a:r>
          </a:p>
          <a:p>
            <a:r>
              <a:rPr lang="fi-FI" sz="2400" dirty="0" smtClean="0"/>
              <a:t>Miten tieto liikkuu ja mihin se kerääntyy =</a:t>
            </a:r>
            <a:r>
              <a:rPr lang="fi-FI" sz="2400" dirty="0"/>
              <a:t> </a:t>
            </a:r>
            <a:r>
              <a:rPr lang="fi-FI" sz="2400" dirty="0" smtClean="0"/>
              <a:t>Yhteiset pelisäännöt, välineet, prosessit (valinta vs. vapaus)</a:t>
            </a:r>
            <a:endParaRPr lang="fi-FI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11074"/>
            <a:ext cx="3379619" cy="45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64244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8229600" cy="1143000"/>
          </a:xfrm>
        </p:spPr>
        <p:txBody>
          <a:bodyPr/>
          <a:lstStyle/>
          <a:p>
            <a:r>
              <a:rPr lang="fi-FI" dirty="0" smtClean="0"/>
              <a:t>Tavoite ensin, työkalu sitten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6995120" cy="1468760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dirty="0" smtClean="0"/>
              <a:t>Mieti ensin mitä haluat:</a:t>
            </a:r>
            <a:endParaRPr lang="fi-FI" sz="2400" dirty="0"/>
          </a:p>
          <a:p>
            <a:pPr marL="0" indent="0" algn="ctr">
              <a:buNone/>
            </a:pPr>
            <a:r>
              <a:rPr lang="fi-FI" sz="2400" i="1" dirty="0" smtClean="0"/>
              <a:t>Tiedotusta, keskustelua, yhdessä luomista, sisäisesti vai ulkoisesti?</a:t>
            </a:r>
          </a:p>
          <a:p>
            <a:pPr marL="457200" lvl="1" indent="0">
              <a:buNone/>
            </a:pPr>
            <a:endParaRPr lang="fi-FI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4752528" cy="3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03097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-171400"/>
            <a:ext cx="7772400" cy="1470025"/>
          </a:xfrm>
        </p:spPr>
        <p:txBody>
          <a:bodyPr/>
          <a:lstStyle/>
          <a:p>
            <a:r>
              <a:rPr lang="fi-FI" dirty="0" smtClean="0"/>
              <a:t>Esimerkit AVO2-hankkeesta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25" y="1124744"/>
            <a:ext cx="5477594" cy="438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18371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i-FI" dirty="0" smtClean="0"/>
              <a:t>Tiedotusta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279301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200" dirty="0" smtClean="0"/>
              <a:t>Maanantaitiedote:</a:t>
            </a:r>
          </a:p>
          <a:p>
            <a:pPr lvl="1"/>
            <a:r>
              <a:rPr lang="fi-FI" sz="2200" dirty="0" smtClean="0"/>
              <a:t>Kaikille avoin yhteiskirjoitusdokumentti </a:t>
            </a:r>
            <a:r>
              <a:rPr lang="fi-FI" sz="2200" dirty="0" err="1" smtClean="0"/>
              <a:t>google</a:t>
            </a:r>
            <a:r>
              <a:rPr lang="fi-FI" sz="2200" dirty="0" smtClean="0"/>
              <a:t> </a:t>
            </a:r>
            <a:r>
              <a:rPr lang="fi-FI" sz="2200" dirty="0" err="1" smtClean="0"/>
              <a:t>docseissa</a:t>
            </a:r>
            <a:endParaRPr lang="fi-FI" sz="2200" dirty="0" smtClean="0"/>
          </a:p>
          <a:p>
            <a:pPr lvl="1"/>
            <a:r>
              <a:rPr lang="fi-FI" sz="2200" dirty="0" smtClean="0"/>
              <a:t>Kerran viikossa järjestettävä </a:t>
            </a:r>
            <a:r>
              <a:rPr lang="fi-FI" sz="2200" dirty="0" err="1" smtClean="0"/>
              <a:t>tiedotushangout</a:t>
            </a:r>
            <a:endParaRPr lang="fi-FI" sz="2200" dirty="0" smtClean="0"/>
          </a:p>
          <a:p>
            <a:pPr lvl="1"/>
            <a:r>
              <a:rPr lang="fi-FI" sz="2200" dirty="0" smtClean="0"/>
              <a:t>Tuloksena kerran viikossa lähetettävä viikkotiedote (sähköpostilistalle)</a:t>
            </a:r>
          </a:p>
          <a:p>
            <a:r>
              <a:rPr lang="fi-FI" sz="2200" dirty="0" err="1" smtClean="0"/>
              <a:t>AVOINvirta-blogi</a:t>
            </a:r>
            <a:r>
              <a:rPr lang="fi-FI" sz="2200" dirty="0" smtClean="0"/>
              <a:t> kanava</a:t>
            </a:r>
          </a:p>
          <a:p>
            <a:r>
              <a:rPr lang="fi-FI" sz="2200" dirty="0" err="1" smtClean="0"/>
              <a:t>Facebook</a:t>
            </a:r>
            <a:r>
              <a:rPr lang="fi-FI" sz="2200" dirty="0" smtClean="0"/>
              <a:t> ja </a:t>
            </a:r>
            <a:r>
              <a:rPr lang="fi-FI" sz="2200" dirty="0" err="1" smtClean="0"/>
              <a:t>Twitter</a:t>
            </a:r>
            <a:endParaRPr lang="fi-FI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84" y="1124744"/>
            <a:ext cx="297091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82431"/>
      </p:ext>
    </p:extLst>
  </p:cSld>
  <p:clrMapOvr>
    <a:masterClrMapping/>
  </p:clrMapOvr>
  <p:transition advClick="0" advTm="2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481</Words>
  <Application>Microsoft Office PowerPoint</Application>
  <PresentationFormat>Näytössä katseltava diaesitys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1_Office-teema</vt:lpstr>
      <vt:lpstr>Viestintä verkostoissa: case AVO2</vt:lpstr>
      <vt:lpstr>PowerPoint-esitys</vt:lpstr>
      <vt:lpstr>PowerPoint-esitys</vt:lpstr>
      <vt:lpstr>Viestinnän tasot</vt:lpstr>
      <vt:lpstr>Miksi viestiä verkostossa?</vt:lpstr>
      <vt:lpstr>Viestinnän kulmakivet AVOssa</vt:lpstr>
      <vt:lpstr>Tavoite ensin, työkalu sitten</vt:lpstr>
      <vt:lpstr>Esimerkit AVO2-hankkeesta</vt:lpstr>
      <vt:lpstr>Tiedotusta</vt:lpstr>
      <vt:lpstr>Keskustelua:</vt:lpstr>
      <vt:lpstr>Yhdessä luomista:</vt:lpstr>
      <vt:lpstr>Tietovarantoja</vt:lpstr>
      <vt:lpstr>PowerPoint-esitys</vt:lpstr>
      <vt:lpstr>PowerPoint-esitys</vt:lpstr>
      <vt:lpstr>PowerPoint-esitys</vt:lpstr>
      <vt:lpstr>PowerPoint-esitys</vt:lpstr>
      <vt:lpstr>PowerPoint-esitys</vt:lpstr>
      <vt:lpstr>Wiion lait inhimillisestä viestinnästä (1976-78) </vt:lpstr>
      <vt:lpstr>Wiion lait inhimillisestä viestinnästä (1976-78)</vt:lpstr>
      <vt:lpstr>PowerPoint-esitys</vt:lpstr>
      <vt:lpstr>Onnellista ja stressitöntä päivää kaikille! Kiitos!</vt:lpstr>
      <vt:lpstr>Verkostotyöskentelyn välineet</vt:lpstr>
    </vt:vector>
  </TitlesOfParts>
  <Company>Innopark Programmes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Aika: Nopeus &amp; Ketteryys</dc:title>
  <dc:creator>Liikka Piia</dc:creator>
  <cp:lastModifiedBy>Helsinki Business College</cp:lastModifiedBy>
  <cp:revision>32</cp:revision>
  <dcterms:created xsi:type="dcterms:W3CDTF">2012-09-18T05:02:16Z</dcterms:created>
  <dcterms:modified xsi:type="dcterms:W3CDTF">2013-10-24T11:13:55Z</dcterms:modified>
</cp:coreProperties>
</file>