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2" r:id="rId9"/>
    <p:sldId id="271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7D8-3C07-4EF9-BD04-057431EB9EF3}" type="datetimeFigureOut">
              <a:rPr lang="fi-FI" smtClean="0"/>
              <a:t>27.10.2013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1BB-757E-425D-9EFA-73D31F7BC5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433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7D8-3C07-4EF9-BD04-057431EB9EF3}" type="datetimeFigureOut">
              <a:rPr lang="fi-FI" smtClean="0"/>
              <a:t>27.10.2013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1BB-757E-425D-9EFA-73D31F7BC5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00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7D8-3C07-4EF9-BD04-057431EB9EF3}" type="datetimeFigureOut">
              <a:rPr lang="fi-FI" smtClean="0"/>
              <a:t>27.10.2013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1BB-757E-425D-9EFA-73D31F7BC5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838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7D8-3C07-4EF9-BD04-057431EB9EF3}" type="datetimeFigureOut">
              <a:rPr lang="fi-FI" smtClean="0"/>
              <a:t>27.10.2013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1BB-757E-425D-9EFA-73D31F7BC5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866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7D8-3C07-4EF9-BD04-057431EB9EF3}" type="datetimeFigureOut">
              <a:rPr lang="fi-FI" smtClean="0"/>
              <a:t>27.10.2013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1BB-757E-425D-9EFA-73D31F7BC5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770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7D8-3C07-4EF9-BD04-057431EB9EF3}" type="datetimeFigureOut">
              <a:rPr lang="fi-FI" smtClean="0"/>
              <a:t>27.10.2013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1BB-757E-425D-9EFA-73D31F7BC5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78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7D8-3C07-4EF9-BD04-057431EB9EF3}" type="datetimeFigureOut">
              <a:rPr lang="fi-FI" smtClean="0"/>
              <a:t>27.10.2013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1BB-757E-425D-9EFA-73D31F7BC5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289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7D8-3C07-4EF9-BD04-057431EB9EF3}" type="datetimeFigureOut">
              <a:rPr lang="fi-FI" smtClean="0"/>
              <a:t>27.10.2013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1BB-757E-425D-9EFA-73D31F7BC5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280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7D8-3C07-4EF9-BD04-057431EB9EF3}" type="datetimeFigureOut">
              <a:rPr lang="fi-FI" smtClean="0"/>
              <a:t>27.10.2013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1BB-757E-425D-9EFA-73D31F7BC5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507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7D8-3C07-4EF9-BD04-057431EB9EF3}" type="datetimeFigureOut">
              <a:rPr lang="fi-FI" smtClean="0"/>
              <a:t>27.10.2013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1BB-757E-425D-9EFA-73D31F7BC5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163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7D8-3C07-4EF9-BD04-057431EB9EF3}" type="datetimeFigureOut">
              <a:rPr lang="fi-FI" smtClean="0"/>
              <a:t>27.10.2013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81BB-757E-425D-9EFA-73D31F7BC5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15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607D8-3C07-4EF9-BD04-057431EB9EF3}" type="datetimeFigureOut">
              <a:rPr lang="fi-FI" smtClean="0"/>
              <a:t>27.10.2013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481BB-757E-425D-9EFA-73D31F7BC5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874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irtybum.openphoto.net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ickers.openphoto.net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omewhereelse.openphoto.net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dkeats.openphoto.net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mike.openphoto.net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ike.openphoto.net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mike.openphoto.net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openphoto.net/thumbs/volumes/dirtybum/20060223/openphotonet_IMG_016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49694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5400" b="1" dirty="0" smtClean="0">
                <a:solidFill>
                  <a:schemeClr val="bg1"/>
                </a:solidFill>
              </a:rPr>
              <a:t>Millaisia verkostoja syntyy?</a:t>
            </a:r>
            <a:endParaRPr lang="fi-FI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bg1"/>
                </a:solidFill>
              </a:rPr>
              <a:t>Leena Vainio, AKTIIVI Plus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Tuumasta toimeen seminaari 24.10.2013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34558" y="5893474"/>
            <a:ext cx="2288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Kuva © </a:t>
            </a:r>
            <a:r>
              <a:rPr lang="fi-FI" u="sng" dirty="0" err="1" smtClean="0">
                <a:solidFill>
                  <a:schemeClr val="tx1"/>
                </a:solidFill>
                <a:hlinkClick r:id="rId4"/>
              </a:rPr>
              <a:t>Neal</a:t>
            </a:r>
            <a:r>
              <a:rPr lang="fi-FI" u="sng" dirty="0" smtClean="0">
                <a:solidFill>
                  <a:schemeClr val="tx1"/>
                </a:solidFill>
                <a:hlinkClick r:id="rId4"/>
              </a:rPr>
              <a:t> </a:t>
            </a:r>
            <a:r>
              <a:rPr lang="fi-FI" u="sng" dirty="0" err="1" smtClean="0">
                <a:solidFill>
                  <a:schemeClr val="tx1"/>
                </a:solidFill>
                <a:hlinkClick r:id="rId4"/>
              </a:rPr>
              <a:t>Singleton</a:t>
            </a:r>
            <a:endParaRPr lang="fi-FI" dirty="0" smtClean="0">
              <a:solidFill>
                <a:schemeClr val="tx1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7975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sz="4000" dirty="0" smtClean="0"/>
              <a:t>Verkoston muotoon ja toimintaan vaikuttavat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000" dirty="0" err="1" smtClean="0"/>
              <a:t>Suurla</a:t>
            </a:r>
            <a:r>
              <a:rPr lang="fi-FI" sz="2000" dirty="0" smtClean="0"/>
              <a:t> </a:t>
            </a:r>
            <a:r>
              <a:rPr lang="fi-FI" sz="2000" dirty="0"/>
              <a:t>2001 &amp;Markkula 2003)</a:t>
            </a:r>
            <a:br>
              <a:rPr lang="fi-FI" sz="2000" dirty="0"/>
            </a:br>
            <a:endParaRPr lang="fi-FI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>
                <a:solidFill>
                  <a:schemeClr val="tx2"/>
                </a:solidFill>
              </a:rPr>
              <a:t>Luottamus/Myönteinen ihmettely</a:t>
            </a:r>
          </a:p>
          <a:p>
            <a:pPr marL="285750" indent="-285750">
              <a:buFontTx/>
              <a:buChar char="-"/>
            </a:pPr>
            <a:r>
              <a:rPr lang="fi-FI" dirty="0"/>
              <a:t>Opitaan tarvitsemaan toisia</a:t>
            </a:r>
          </a:p>
          <a:p>
            <a:pPr marL="285750" indent="-285750">
              <a:buFontTx/>
              <a:buChar char="-"/>
            </a:pPr>
            <a:r>
              <a:rPr lang="fi-FI" dirty="0"/>
              <a:t>Itsensä ylittäminen yhdessä</a:t>
            </a:r>
          </a:p>
          <a:p>
            <a:pPr marL="285750" indent="-285750">
              <a:buFontTx/>
              <a:buChar char="-"/>
            </a:pPr>
            <a:r>
              <a:rPr lang="fi-FI" dirty="0"/>
              <a:t>Jaetaan vastuut yhdessä</a:t>
            </a:r>
          </a:p>
          <a:p>
            <a:pPr marL="0" indent="0">
              <a:buNone/>
            </a:pPr>
            <a:r>
              <a:rPr lang="fi-FI" dirty="0">
                <a:solidFill>
                  <a:schemeClr val="tx2"/>
                </a:solidFill>
              </a:rPr>
              <a:t>Varataan aikaa luovuudelle ja opetellaan uusia </a:t>
            </a:r>
            <a:r>
              <a:rPr lang="fi-FI" dirty="0" err="1">
                <a:solidFill>
                  <a:schemeClr val="tx2"/>
                </a:solidFill>
              </a:rPr>
              <a:t>yhdessätekemisen</a:t>
            </a:r>
            <a:r>
              <a:rPr lang="fi-FI" dirty="0">
                <a:solidFill>
                  <a:schemeClr val="tx2"/>
                </a:solidFill>
              </a:rPr>
              <a:t> ja innovoinnin </a:t>
            </a:r>
            <a:r>
              <a:rPr lang="fi-FI" dirty="0" smtClean="0">
                <a:solidFill>
                  <a:schemeClr val="tx2"/>
                </a:solidFill>
              </a:rPr>
              <a:t>menetelmiä</a:t>
            </a:r>
            <a:endParaRPr lang="fi-FI" dirty="0">
              <a:solidFill>
                <a:schemeClr val="tx2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896" y="2021819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4115980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sz="4000" dirty="0" smtClean="0"/>
              <a:t>Verkoston muotoon ja toimintaan vaikuttavat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000" dirty="0" err="1" smtClean="0"/>
              <a:t>Suurla</a:t>
            </a:r>
            <a:r>
              <a:rPr lang="fi-FI" sz="2000" dirty="0" smtClean="0"/>
              <a:t> </a:t>
            </a:r>
            <a:r>
              <a:rPr lang="fi-FI" sz="2000" dirty="0"/>
              <a:t>2001 &amp;Markkula 2003)</a:t>
            </a:r>
            <a:br>
              <a:rPr lang="fi-FI" sz="2000" dirty="0"/>
            </a:br>
            <a:endParaRPr lang="fi-FI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i-FI" dirty="0">
                <a:solidFill>
                  <a:schemeClr val="tx2"/>
                </a:solidFill>
              </a:rPr>
              <a:t>Avoimuus /Vaikuttaminen</a:t>
            </a:r>
          </a:p>
          <a:p>
            <a:pPr marL="285750" indent="-285750">
              <a:buFontTx/>
              <a:buChar char="-"/>
            </a:pPr>
            <a:r>
              <a:rPr lang="fi-FI" dirty="0"/>
              <a:t>Osaamisen vahvistaminen</a:t>
            </a:r>
          </a:p>
          <a:p>
            <a:pPr marL="285750" indent="-285750">
              <a:buFontTx/>
              <a:buChar char="-"/>
            </a:pPr>
            <a:r>
              <a:rPr lang="fi-FI" dirty="0"/>
              <a:t>Mahdollisuus vaikuttaa</a:t>
            </a:r>
          </a:p>
          <a:p>
            <a:pPr marL="285750" indent="-285750">
              <a:buFontTx/>
              <a:buChar char="-"/>
            </a:pPr>
            <a:r>
              <a:rPr lang="fi-FI" dirty="0"/>
              <a:t>Dialogi</a:t>
            </a:r>
          </a:p>
          <a:p>
            <a:pPr marL="0" indent="0">
              <a:buNone/>
            </a:pPr>
            <a:r>
              <a:rPr lang="fi-FI" dirty="0">
                <a:solidFill>
                  <a:schemeClr val="tx2"/>
                </a:solidFill>
              </a:rPr>
              <a:t>Suunnitellaan yhdessä vaikuttamisen kanavat , työnjako sekä tarvittava uusi osaaminen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687" y="2060848"/>
            <a:ext cx="3484761" cy="3744415"/>
          </a:xfrm>
        </p:spPr>
      </p:pic>
    </p:spTree>
    <p:extLst>
      <p:ext uri="{BB962C8B-B14F-4D97-AF65-F5344CB8AC3E}">
        <p14:creationId xmlns:p14="http://schemas.microsoft.com/office/powerpoint/2010/main" val="1294995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sz="4000" dirty="0" smtClean="0"/>
              <a:t>Verkoston muotoon ja toimintaan vaikuttavat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000" dirty="0" err="1" smtClean="0"/>
              <a:t>Suurla</a:t>
            </a:r>
            <a:r>
              <a:rPr lang="fi-FI" sz="2000" dirty="0" smtClean="0"/>
              <a:t> </a:t>
            </a:r>
            <a:r>
              <a:rPr lang="fi-FI" sz="2000" dirty="0"/>
              <a:t>2001 &amp;Markkula 2003)</a:t>
            </a:r>
            <a:br>
              <a:rPr lang="fi-FI" sz="2000" dirty="0"/>
            </a:br>
            <a:endParaRPr lang="fi-FI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 smtClean="0">
                <a:solidFill>
                  <a:schemeClr val="tx2"/>
                </a:solidFill>
              </a:rPr>
              <a:t>Yhdessä tekeminen</a:t>
            </a:r>
            <a:endParaRPr lang="fi-FI" dirty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fi-FI" dirty="0"/>
              <a:t>Yhdessä oppiminen</a:t>
            </a:r>
          </a:p>
          <a:p>
            <a:pPr marL="285750" indent="-285750">
              <a:buFontTx/>
              <a:buChar char="-"/>
            </a:pPr>
            <a:r>
              <a:rPr lang="fi-FI" dirty="0"/>
              <a:t>Yhdessä innovoiminen</a:t>
            </a:r>
          </a:p>
          <a:p>
            <a:pPr marL="285750" indent="-285750">
              <a:buFontTx/>
              <a:buChar char="-"/>
            </a:pPr>
            <a:r>
              <a:rPr lang="fi-FI" dirty="0"/>
              <a:t>Ideoiden vaihtokauppaa</a:t>
            </a:r>
          </a:p>
          <a:p>
            <a:pPr marL="285750" indent="-285750">
              <a:buFontTx/>
              <a:buChar char="-"/>
            </a:pPr>
            <a:r>
              <a:rPr lang="fi-FI" dirty="0"/>
              <a:t>Ympäristö yhteiselle toiminnalle</a:t>
            </a:r>
          </a:p>
          <a:p>
            <a:pPr marL="285750" indent="-285750">
              <a:buFontTx/>
              <a:buChar char="-"/>
            </a:pPr>
            <a:r>
              <a:rPr lang="fi-FI" dirty="0"/>
              <a:t>Luodaan uusia tapahtumia</a:t>
            </a:r>
          </a:p>
          <a:p>
            <a:pPr marL="0" indent="0">
              <a:buNone/>
            </a:pPr>
            <a:r>
              <a:rPr lang="fi-FI" dirty="0">
                <a:solidFill>
                  <a:schemeClr val="tx2"/>
                </a:solidFill>
              </a:rPr>
              <a:t>Eri alan ammattilaiset luovat yhteisen kielen ja toimivat yhdessä yhteisen tavoitteen </a:t>
            </a:r>
            <a:r>
              <a:rPr lang="fi-FI" dirty="0" smtClean="0">
                <a:solidFill>
                  <a:schemeClr val="tx2"/>
                </a:solidFill>
              </a:rPr>
              <a:t>saavuttamiseksi</a:t>
            </a:r>
            <a:endParaRPr lang="fi-FI" dirty="0">
              <a:solidFill>
                <a:schemeClr val="tx2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060848"/>
            <a:ext cx="3600400" cy="3456384"/>
          </a:xfrm>
        </p:spPr>
      </p:pic>
    </p:spTree>
    <p:extLst>
      <p:ext uri="{BB962C8B-B14F-4D97-AF65-F5344CB8AC3E}">
        <p14:creationId xmlns:p14="http://schemas.microsoft.com/office/powerpoint/2010/main" val="1294995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sz="4000" dirty="0" smtClean="0"/>
              <a:t>Verkoston muotoon ja toimintaan vaikuttavat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000" dirty="0" err="1" smtClean="0"/>
              <a:t>Suurla</a:t>
            </a:r>
            <a:r>
              <a:rPr lang="fi-FI" sz="2000" dirty="0" smtClean="0"/>
              <a:t> </a:t>
            </a:r>
            <a:r>
              <a:rPr lang="fi-FI" sz="2000" dirty="0"/>
              <a:t>2001 &amp;Markkula 2003)</a:t>
            </a:r>
            <a:br>
              <a:rPr lang="fi-FI" sz="2000" dirty="0"/>
            </a:br>
            <a:endParaRPr lang="fi-FI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>
                <a:solidFill>
                  <a:schemeClr val="tx2"/>
                </a:solidFill>
              </a:rPr>
              <a:t>Jakaminen/Sanoma</a:t>
            </a:r>
          </a:p>
          <a:p>
            <a:pPr marL="285750" indent="-285750">
              <a:buFontTx/>
              <a:buChar char="-"/>
            </a:pPr>
            <a:r>
              <a:rPr lang="fi-FI" dirty="0"/>
              <a:t>Tiedon jäsentäminen</a:t>
            </a:r>
          </a:p>
          <a:p>
            <a:pPr marL="285750" indent="-285750">
              <a:buFontTx/>
              <a:buChar char="-"/>
            </a:pPr>
            <a:r>
              <a:rPr lang="fi-FI" dirty="0"/>
              <a:t>Tiedon kerääminen</a:t>
            </a:r>
          </a:p>
          <a:p>
            <a:pPr marL="285750" indent="-285750">
              <a:buFontTx/>
              <a:buChar char="-"/>
            </a:pPr>
            <a:r>
              <a:rPr lang="fi-FI" dirty="0"/>
              <a:t>Tiedon levittäminen</a:t>
            </a:r>
          </a:p>
          <a:p>
            <a:pPr marL="285750" indent="-285750">
              <a:buFontTx/>
              <a:buChar char="-"/>
            </a:pPr>
            <a:r>
              <a:rPr lang="fi-FI" dirty="0"/>
              <a:t>Digitaalisuuden </a:t>
            </a:r>
            <a:r>
              <a:rPr lang="fi-FI" dirty="0" smtClean="0"/>
              <a:t>hyödyntäminen</a:t>
            </a:r>
            <a:endParaRPr lang="fi-FI" dirty="0"/>
          </a:p>
          <a:p>
            <a:pPr marL="285750" indent="-285750">
              <a:buFontTx/>
              <a:buChar char="-"/>
            </a:pPr>
            <a:r>
              <a:rPr lang="fi-FI" dirty="0"/>
              <a:t>Vuorovaikutuksen kehittäminen</a:t>
            </a:r>
          </a:p>
          <a:p>
            <a:pPr marL="285750" indent="-285750">
              <a:buFontTx/>
              <a:buChar char="-"/>
            </a:pPr>
            <a:r>
              <a:rPr lang="fi-FI" dirty="0"/>
              <a:t>Sisäinen verkottuminen</a:t>
            </a:r>
          </a:p>
          <a:p>
            <a:pPr marL="285750" indent="-285750">
              <a:buFontTx/>
              <a:buChar char="-"/>
            </a:pPr>
            <a:r>
              <a:rPr lang="fi-FI" dirty="0"/>
              <a:t>Ulkoinen verkottuminen</a:t>
            </a:r>
          </a:p>
          <a:p>
            <a:pPr marL="0" indent="0">
              <a:buNone/>
            </a:pPr>
            <a:r>
              <a:rPr lang="fi-FI" dirty="0">
                <a:solidFill>
                  <a:schemeClr val="tx2"/>
                </a:solidFill>
              </a:rPr>
              <a:t>Kiteytetään projektin sanoma, niin että oleellinen on helposti ymmärrettävissä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92896"/>
            <a:ext cx="3744415" cy="2808311"/>
          </a:xfrm>
        </p:spPr>
      </p:pic>
    </p:spTree>
    <p:extLst>
      <p:ext uri="{BB962C8B-B14F-4D97-AF65-F5344CB8AC3E}">
        <p14:creationId xmlns:p14="http://schemas.microsoft.com/office/powerpoint/2010/main" val="1294995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i="1" dirty="0"/>
              <a:t>Verkostoyhteistyö  meidän hankkeessa</a:t>
            </a:r>
            <a:br>
              <a:rPr lang="fi-FI" i="1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fi-FI" i="1" dirty="0"/>
              <a:t> </a:t>
            </a:r>
            <a:r>
              <a:rPr lang="fi-FI" i="1" dirty="0" smtClean="0"/>
              <a:t>tiedon </a:t>
            </a:r>
            <a:r>
              <a:rPr lang="fi-FI" i="1" dirty="0"/>
              <a:t>ja hyvien käytänteiden levittämistä </a:t>
            </a:r>
          </a:p>
          <a:p>
            <a:pPr fontAlgn="base"/>
            <a:r>
              <a:rPr lang="fi-FI" i="1" dirty="0" smtClean="0"/>
              <a:t>uusien </a:t>
            </a:r>
            <a:r>
              <a:rPr lang="fi-FI" i="1" dirty="0"/>
              <a:t>yhteistyökuvioiden syntymistä</a:t>
            </a:r>
          </a:p>
          <a:p>
            <a:pPr fontAlgn="base"/>
            <a:r>
              <a:rPr lang="fi-FI" i="1" dirty="0" smtClean="0"/>
              <a:t>toimivia </a:t>
            </a:r>
            <a:r>
              <a:rPr lang="fi-FI" i="1" dirty="0"/>
              <a:t>alueellisia verkostoja, joita voidaan  hyödyntää  muuhunkin  </a:t>
            </a:r>
            <a:r>
              <a:rPr lang="fi-FI" i="1" dirty="0" err="1" smtClean="0"/>
              <a:t>ke-hittämistyöhön</a:t>
            </a:r>
            <a:endParaRPr lang="fi-FI" i="1" dirty="0"/>
          </a:p>
          <a:p>
            <a:pPr fontAlgn="base"/>
            <a:r>
              <a:rPr lang="fi-FI" i="1" dirty="0"/>
              <a:t>vertaisoppimista verkostoissa</a:t>
            </a:r>
          </a:p>
          <a:p>
            <a:pPr fontAlgn="base"/>
            <a:r>
              <a:rPr lang="fi-FI" i="1" dirty="0" smtClean="0"/>
              <a:t>syvyyttä </a:t>
            </a:r>
            <a:r>
              <a:rPr lang="fi-FI" i="1" dirty="0"/>
              <a:t>ja uutta näkökulmaa  asioihin</a:t>
            </a:r>
          </a:p>
          <a:p>
            <a:pPr fontAlgn="base"/>
            <a:r>
              <a:rPr lang="fi-FI" i="1" dirty="0" smtClean="0"/>
              <a:t>Innostavaa ja sujuvaa virtuaaliverkostotyöskentelyä</a:t>
            </a:r>
            <a:endParaRPr lang="fi-FI" i="1" dirty="0"/>
          </a:p>
          <a:p>
            <a:pPr fontAlgn="base"/>
            <a:r>
              <a:rPr lang="fi-FI" i="1" dirty="0" smtClean="0"/>
              <a:t>Laadunparantamista avoimissa ympäristöissä </a:t>
            </a:r>
            <a:endParaRPr lang="fi-FI" i="1" dirty="0"/>
          </a:p>
          <a:p>
            <a:pPr fontAlgn="base"/>
            <a:r>
              <a:rPr lang="fi-FI" i="1" dirty="0"/>
              <a:t>mahdollisuus oppia uutta </a:t>
            </a:r>
          </a:p>
          <a:p>
            <a:pPr algn="ctr"/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151" y="1916833"/>
            <a:ext cx="3494162" cy="3494162"/>
          </a:xfrm>
        </p:spPr>
      </p:pic>
    </p:spTree>
    <p:extLst>
      <p:ext uri="{BB962C8B-B14F-4D97-AF65-F5344CB8AC3E}">
        <p14:creationId xmlns:p14="http://schemas.microsoft.com/office/powerpoint/2010/main" val="55486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Verkostojen aika 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Mahdollisuus lisätä kansalaisen/yksilön  vaikutusmahdollisuuksia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Mahdollisuus parantaa pienen yhteisön/yrityksen toimintamahdollisuuksia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609" y="1610787"/>
            <a:ext cx="4376175" cy="3282131"/>
          </a:xfrm>
        </p:spPr>
      </p:pic>
      <p:sp>
        <p:nvSpPr>
          <p:cNvPr id="10" name="TextBox 9"/>
          <p:cNvSpPr txBox="1"/>
          <p:nvPr/>
        </p:nvSpPr>
        <p:spPr>
          <a:xfrm>
            <a:off x="6732240" y="5589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  <p:sp>
        <p:nvSpPr>
          <p:cNvPr id="11" name="TextBox 10"/>
          <p:cNvSpPr txBox="1"/>
          <p:nvPr/>
        </p:nvSpPr>
        <p:spPr>
          <a:xfrm>
            <a:off x="8244408" y="4581128"/>
            <a:ext cx="70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/>
                </a:solidFill>
              </a:rPr>
              <a:t>© </a:t>
            </a:r>
            <a:r>
              <a:rPr lang="fi-FI" u="sng" dirty="0" err="1" smtClean="0">
                <a:solidFill>
                  <a:schemeClr val="tx1"/>
                </a:solidFill>
                <a:hlinkClick r:id="rId3"/>
              </a:rPr>
              <a:t>nic</a:t>
            </a:r>
            <a:endParaRPr lang="fi-FI" dirty="0" smtClean="0">
              <a:solidFill>
                <a:schemeClr val="tx1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2212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000" dirty="0" smtClean="0"/>
              <a:t>Työelämä oppimisympäristönä (Tyyne), 2013</a:t>
            </a:r>
            <a:endParaRPr lang="fi-FI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574059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i="1" dirty="0" smtClean="0"/>
              <a:t>”Tulevaisuuden työ on luonteeltaan selkeästi yhteisöllistä ja yksin suoritettavat ammattitehtävät ovat katoamassa - yksilöiden korkeatasoinen osaaminen on jatkossakin tärkeää, mutta yksilön osaamisen tulee liittyä osaksi työyhteisön yhteistä osaamista”  </a:t>
            </a:r>
          </a:p>
          <a:p>
            <a:endParaRPr lang="fi-FI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060848"/>
            <a:ext cx="4661340" cy="3233969"/>
          </a:xfrm>
        </p:spPr>
      </p:pic>
      <p:sp>
        <p:nvSpPr>
          <p:cNvPr id="6" name="TextBox 5"/>
          <p:cNvSpPr txBox="1"/>
          <p:nvPr/>
        </p:nvSpPr>
        <p:spPr>
          <a:xfrm>
            <a:off x="7829313" y="4941168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© </a:t>
            </a:r>
            <a:r>
              <a:rPr lang="fi-FI" u="sng" dirty="0">
                <a:hlinkClick r:id="rId3"/>
              </a:rPr>
              <a:t>Chris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844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000" dirty="0" smtClean="0"/>
              <a:t>Työelämä oppimisympäristönä (Tyyne), 2013</a:t>
            </a:r>
            <a:endParaRPr lang="fi-FI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574059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i="1" dirty="0" smtClean="0"/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r>
              <a:rPr lang="fi-FI" i="1" dirty="0" smtClean="0"/>
              <a:t>”Nykyaikainen työelämässä oppiminen perustuu vahvasti </a:t>
            </a:r>
            <a:r>
              <a:rPr lang="fi-FI" b="1" i="1" dirty="0" smtClean="0"/>
              <a:t>erilaisissa verkostoissa toimintaan ja avoimeen keskinäiseen jakamiseen</a:t>
            </a:r>
            <a:r>
              <a:rPr lang="fi-FI" i="1" dirty="0" smtClean="0"/>
              <a:t>.”</a:t>
            </a:r>
          </a:p>
          <a:p>
            <a:endParaRPr lang="fi-FI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307087" y="5373216"/>
            <a:ext cx="1836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© </a:t>
            </a:r>
            <a:r>
              <a:rPr lang="fi-FI" u="sng" dirty="0">
                <a:hlinkClick r:id="rId2"/>
              </a:rPr>
              <a:t>Derek W. </a:t>
            </a:r>
            <a:r>
              <a:rPr lang="fi-FI" u="sng" dirty="0" err="1">
                <a:hlinkClick r:id="rId2"/>
              </a:rPr>
              <a:t>Keats</a:t>
            </a:r>
            <a:endParaRPr lang="fi-FI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58" y="2276872"/>
            <a:ext cx="4807156" cy="3168352"/>
          </a:xfrm>
        </p:spPr>
      </p:pic>
    </p:spTree>
    <p:extLst>
      <p:ext uri="{BB962C8B-B14F-4D97-AF65-F5344CB8AC3E}">
        <p14:creationId xmlns:p14="http://schemas.microsoft.com/office/powerpoint/2010/main" val="1336150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000" dirty="0" smtClean="0"/>
              <a:t>Työelämä oppimisympäristönä (Tyyne), 2013</a:t>
            </a:r>
            <a:endParaRPr lang="fi-FI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574059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i="1" dirty="0" smtClean="0"/>
              <a:t>”</a:t>
            </a:r>
            <a:r>
              <a:rPr lang="fi-FI" b="1" dirty="0" smtClean="0"/>
              <a:t> Verkostomainen käytäntöyhteisöjen toiminta </a:t>
            </a:r>
            <a:r>
              <a:rPr lang="fi-FI" dirty="0" smtClean="0"/>
              <a:t>on tärkeä nykyaikaisen työelämän oppimisen muoto. Käytäntöyhteisöjen toimintaa ja oppimisen sujuvaa jakamista tulee tukea monin eri keinoin”</a:t>
            </a:r>
          </a:p>
          <a:p>
            <a:pPr marL="0" indent="0">
              <a:buNone/>
            </a:pPr>
            <a:r>
              <a:rPr lang="fi-FI" i="1" dirty="0" smtClean="0"/>
              <a:t>  </a:t>
            </a:r>
          </a:p>
          <a:p>
            <a:endParaRPr lang="fi-FI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5301208"/>
            <a:ext cx="2309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 © </a:t>
            </a:r>
            <a:r>
              <a:rPr lang="fi-FI" u="sng" dirty="0">
                <a:hlinkClick r:id="rId2"/>
              </a:rPr>
              <a:t>Michael </a:t>
            </a:r>
            <a:r>
              <a:rPr lang="fi-FI" u="sng" dirty="0" err="1">
                <a:hlinkClick r:id="rId2"/>
              </a:rPr>
              <a:t>Jastremski</a:t>
            </a:r>
            <a:r>
              <a:rPr lang="fi-FI" dirty="0"/>
              <a:t> 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9" y="1916832"/>
            <a:ext cx="4563810" cy="3471227"/>
          </a:xfrm>
        </p:spPr>
      </p:pic>
    </p:spTree>
    <p:extLst>
      <p:ext uri="{BB962C8B-B14F-4D97-AF65-F5344CB8AC3E}">
        <p14:creationId xmlns:p14="http://schemas.microsoft.com/office/powerpoint/2010/main" val="1336150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Verkostomuotoja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i-FI" dirty="0" smtClean="0"/>
              <a:t>Fyysisiä verkostoja</a:t>
            </a:r>
          </a:p>
          <a:p>
            <a:pPr marL="0" indent="0" algn="ctr">
              <a:buNone/>
            </a:pPr>
            <a:r>
              <a:rPr lang="fi-FI" dirty="0" smtClean="0"/>
              <a:t>  </a:t>
            </a:r>
          </a:p>
          <a:p>
            <a:pPr marL="0" indent="0" algn="ctr">
              <a:buNone/>
            </a:pPr>
            <a:endParaRPr lang="fi-FI" dirty="0" smtClean="0"/>
          </a:p>
          <a:p>
            <a:pPr marL="0" indent="0" algn="ctr">
              <a:buNone/>
            </a:pPr>
            <a:r>
              <a:rPr lang="fi-FI" dirty="0" smtClean="0"/>
              <a:t>Osittain virtuaalisia </a:t>
            </a:r>
          </a:p>
          <a:p>
            <a:pPr marL="0" indent="0" algn="ctr">
              <a:buNone/>
            </a:pPr>
            <a:r>
              <a:rPr lang="fi-FI" dirty="0" smtClean="0"/>
              <a:t>     </a:t>
            </a:r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endParaRPr lang="fi-FI" dirty="0" smtClean="0"/>
          </a:p>
          <a:p>
            <a:pPr marL="0" indent="0" algn="ctr">
              <a:buNone/>
            </a:pPr>
            <a:r>
              <a:rPr lang="fi-FI" dirty="0" smtClean="0"/>
              <a:t>Kokonaan virtuaalisia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53" y="1328946"/>
            <a:ext cx="3357238" cy="4476318"/>
          </a:xfrm>
        </p:spPr>
      </p:pic>
      <p:sp>
        <p:nvSpPr>
          <p:cNvPr id="5" name="TextBox 4"/>
          <p:cNvSpPr txBox="1"/>
          <p:nvPr/>
        </p:nvSpPr>
        <p:spPr>
          <a:xfrm>
            <a:off x="5796136" y="6453336"/>
            <a:ext cx="2256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 © </a:t>
            </a:r>
            <a:r>
              <a:rPr lang="fi-FI" u="sng" dirty="0">
                <a:hlinkClick r:id="rId3"/>
              </a:rPr>
              <a:t>Michael </a:t>
            </a:r>
            <a:r>
              <a:rPr lang="fi-FI" u="sng" dirty="0" err="1">
                <a:hlinkClick r:id="rId3"/>
              </a:rPr>
              <a:t>Jastremski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581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Verkostomuotoja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smtClean="0"/>
              <a:t>Pysyviä?</a:t>
            </a:r>
          </a:p>
          <a:p>
            <a:pPr algn="ctr"/>
            <a:endParaRPr lang="fi-FI" dirty="0" smtClean="0"/>
          </a:p>
          <a:p>
            <a:pPr algn="ctr"/>
            <a:r>
              <a:rPr lang="fi-FI" dirty="0" smtClean="0"/>
              <a:t>Nopeasti koottavia  ja taas nopeasti purettavia projektimaisia kokoonpanoja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28184" y="5805264"/>
            <a:ext cx="2256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 © </a:t>
            </a:r>
            <a:r>
              <a:rPr lang="fi-FI" u="sng" dirty="0">
                <a:hlinkClick r:id="rId2"/>
              </a:rPr>
              <a:t>Michael </a:t>
            </a:r>
            <a:r>
              <a:rPr lang="fi-FI" u="sng" dirty="0" err="1">
                <a:hlinkClick r:id="rId2"/>
              </a:rPr>
              <a:t>Jastremski</a:t>
            </a:r>
            <a:endParaRPr lang="fi-FI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91" y="1412776"/>
            <a:ext cx="3782309" cy="4248472"/>
          </a:xfrm>
        </p:spPr>
      </p:pic>
    </p:spTree>
    <p:extLst>
      <p:ext uri="{BB962C8B-B14F-4D97-AF65-F5344CB8AC3E}">
        <p14:creationId xmlns:p14="http://schemas.microsoft.com/office/powerpoint/2010/main" val="1272331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Verkostomuotoja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i-FI" dirty="0" smtClean="0"/>
              <a:t>Vertikaalinen verkosto</a:t>
            </a:r>
          </a:p>
          <a:p>
            <a:pPr marL="685800" lvl="1">
              <a:buFontTx/>
              <a:buChar char="-"/>
            </a:pPr>
            <a:r>
              <a:rPr lang="fi-FI" dirty="0" smtClean="0"/>
              <a:t>Saman tuotantoprosessin eri vaiheisiin erikoistuneista yrityksistä – kapeat erityistehtävät</a:t>
            </a:r>
          </a:p>
          <a:p>
            <a:pPr marL="685800" lvl="1">
              <a:buFontTx/>
              <a:buChar char="-"/>
            </a:pPr>
            <a:r>
              <a:rPr lang="fi-FI" dirty="0" smtClean="0"/>
              <a:t>Tiukka </a:t>
            </a:r>
            <a:r>
              <a:rPr lang="fi-FI" dirty="0" err="1" smtClean="0"/>
              <a:t>hierarkkia</a:t>
            </a:r>
            <a:r>
              <a:rPr lang="fi-FI" dirty="0" smtClean="0"/>
              <a:t>, paljon ohjeita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28184" y="580526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 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151" y="1409006"/>
            <a:ext cx="3235225" cy="3235225"/>
          </a:xfrm>
        </p:spPr>
      </p:pic>
    </p:spTree>
    <p:extLst>
      <p:ext uri="{BB962C8B-B14F-4D97-AF65-F5344CB8AC3E}">
        <p14:creationId xmlns:p14="http://schemas.microsoft.com/office/powerpoint/2010/main" val="2959344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Verkostomuotoja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dirty="0" err="1" smtClean="0"/>
              <a:t>Horisontaallinen</a:t>
            </a:r>
            <a:r>
              <a:rPr lang="fi-FI" dirty="0" smtClean="0"/>
              <a:t> rakenne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Samalla tasolla olevat yksiköt tekevät yhteistyötä 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Jaetut tehtävät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Päätösvalta hajautettu </a:t>
            </a:r>
          </a:p>
          <a:p>
            <a:pPr marL="285750" indent="-285750">
              <a:buFontTx/>
              <a:buChar char="-"/>
            </a:pPr>
            <a:r>
              <a:rPr lang="fi-FI" dirty="0" err="1" smtClean="0"/>
              <a:t>Hierarkkia</a:t>
            </a:r>
            <a:r>
              <a:rPr lang="fi-FI" dirty="0" smtClean="0"/>
              <a:t> madallettu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Ohjeita niukasti</a:t>
            </a:r>
          </a:p>
          <a:p>
            <a:pPr marL="285750" indent="-285750">
              <a:buFontTx/>
              <a:buChar char="-"/>
            </a:pPr>
            <a:r>
              <a:rPr lang="fi-FI" dirty="0"/>
              <a:t>T</a:t>
            </a:r>
            <a:r>
              <a:rPr lang="fi-FI" dirty="0" smtClean="0"/>
              <a:t>iimitoimintaa</a:t>
            </a: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5796176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 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32856"/>
            <a:ext cx="4244280" cy="3456383"/>
          </a:xfrm>
        </p:spPr>
      </p:pic>
    </p:spTree>
    <p:extLst>
      <p:ext uri="{BB962C8B-B14F-4D97-AF65-F5344CB8AC3E}">
        <p14:creationId xmlns:p14="http://schemas.microsoft.com/office/powerpoint/2010/main" val="2959344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279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Millaisia verkostoja syntyy?</vt:lpstr>
      <vt:lpstr>Verkostojen aika </vt:lpstr>
      <vt:lpstr>Työelämä oppimisympäristönä (Tyyne), 2013</vt:lpstr>
      <vt:lpstr>Työelämä oppimisympäristönä (Tyyne), 2013</vt:lpstr>
      <vt:lpstr>Työelämä oppimisympäristönä (Tyyne), 2013</vt:lpstr>
      <vt:lpstr>Verkostomuotoja</vt:lpstr>
      <vt:lpstr>Verkostomuotoja</vt:lpstr>
      <vt:lpstr>Verkostomuotoja</vt:lpstr>
      <vt:lpstr>Verkostomuotoja</vt:lpstr>
      <vt:lpstr> Verkoston muotoon ja toimintaan vaikuttavat Suurla 2001 &amp;Markkula 2003) </vt:lpstr>
      <vt:lpstr> Verkoston muotoon ja toimintaan vaikuttavat Suurla 2001 &amp;Markkula 2003) </vt:lpstr>
      <vt:lpstr> Verkoston muotoon ja toimintaan vaikuttavat Suurla 2001 &amp;Markkula 2003) </vt:lpstr>
      <vt:lpstr> Verkoston muotoon ja toimintaan vaikuttavat Suurla 2001 &amp;Markkula 2003) </vt:lpstr>
      <vt:lpstr>Verkostoyhteistyö  meidän hankkeessa </vt:lpstr>
    </vt:vector>
  </TitlesOfParts>
  <Company>Hamk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Millaisia verkostoja syntyy?</dc:title>
  <dc:creator>Leena Vainio</dc:creator>
  <cp:lastModifiedBy>Leena Vainio</cp:lastModifiedBy>
  <cp:revision>19</cp:revision>
  <dcterms:created xsi:type="dcterms:W3CDTF">2013-10-24T02:59:12Z</dcterms:created>
  <dcterms:modified xsi:type="dcterms:W3CDTF">2013-10-27T13:35:40Z</dcterms:modified>
</cp:coreProperties>
</file>