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669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5410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093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395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421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11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928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583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716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971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76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C5B27-0000-41FB-BE20-2209768120A5}" type="datetimeFigureOut">
              <a:rPr lang="fi-FI" smtClean="0"/>
              <a:t>14.6.2017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5DE2A-3F2D-456F-A3AC-E7A1761DC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6897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5"/>
          <p:cNvSpPr txBox="1">
            <a:spLocks/>
          </p:cNvSpPr>
          <p:nvPr/>
        </p:nvSpPr>
        <p:spPr>
          <a:xfrm>
            <a:off x="539552" y="2204864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400" b="1" i="0" u="none" strike="noStrike" kern="1200" cap="none" spc="0" normalizeH="0" baseline="0" noProof="0" smtClean="0">
                <a:ln>
                  <a:noFill/>
                </a:ln>
                <a:solidFill>
                  <a:srgbClr val="262626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EEBAK</a:t>
            </a:r>
            <a:endParaRPr kumimoji="0" lang="fi-FI" sz="4400" b="1" i="0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65000"/>
                  <a:lumOff val="35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" name="Alaotsikko 7"/>
          <p:cNvSpPr txBox="1">
            <a:spLocks/>
          </p:cNvSpPr>
          <p:nvPr/>
        </p:nvSpPr>
        <p:spPr>
          <a:xfrm>
            <a:off x="457200" y="1366664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Times"/>
                <a:ea typeface="+mn-ea"/>
                <a:cs typeface="Time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i-FI" sz="3200" b="1" i="1" u="none" strike="noStrike" kern="1200" cap="none" spc="0" normalizeH="0" baseline="0" noProof="0" smtClean="0">
                <a:ln>
                  <a:noFill/>
                </a:ln>
                <a:solidFill>
                  <a:srgbClr val="262626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EnergiEffektivisering av Byggnader i Arktiska Kommuner</a:t>
            </a:r>
            <a:endParaRPr kumimoji="0" lang="fi-FI" sz="3200" b="0" i="1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65000"/>
                  <a:lumOff val="35000"/>
                </a:srgbClr>
              </a:solidFill>
              <a:effectLst/>
              <a:uLnTx/>
              <a:uFillTx/>
              <a:latin typeface="Times"/>
              <a:ea typeface="+mn-ea"/>
              <a:cs typeface="Time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44492"/>
            <a:ext cx="1839528" cy="5334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567" y="6245876"/>
            <a:ext cx="1195780" cy="4557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15" y="6272961"/>
            <a:ext cx="1435543" cy="4331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032" y="6121108"/>
            <a:ext cx="1473783" cy="7368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433" y="6119886"/>
            <a:ext cx="1039446" cy="5197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691" y="6164748"/>
            <a:ext cx="1549109" cy="46928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6122279"/>
            <a:ext cx="1465775" cy="55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81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44492"/>
            <a:ext cx="1839528" cy="5334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567" y="6245876"/>
            <a:ext cx="1195780" cy="4557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15" y="6272961"/>
            <a:ext cx="1435543" cy="4331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032" y="6121108"/>
            <a:ext cx="1473783" cy="7368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433" y="6119886"/>
            <a:ext cx="1039446" cy="5197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691" y="6164748"/>
            <a:ext cx="1549109" cy="46928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6122279"/>
            <a:ext cx="1465775" cy="556570"/>
          </a:xfrm>
          <a:prstGeom prst="rect">
            <a:avLst/>
          </a:prstGeom>
        </p:spPr>
      </p:pic>
      <p:sp>
        <p:nvSpPr>
          <p:cNvPr id="16" name="Otsikko 5"/>
          <p:cNvSpPr txBox="1">
            <a:spLocks/>
          </p:cNvSpPr>
          <p:nvPr/>
        </p:nvSpPr>
        <p:spPr>
          <a:xfrm>
            <a:off x="457200" y="1066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Hankkeen tavoitteet</a:t>
            </a:r>
            <a:endParaRPr kumimoji="0" lang="fi-FI" sz="4400" b="1" i="0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65000"/>
                  <a:lumOff val="35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7" name="Sisällön paikkamerkki 6"/>
          <p:cNvSpPr txBox="1">
            <a:spLocks/>
          </p:cNvSpPr>
          <p:nvPr/>
        </p:nvSpPr>
        <p:spPr>
          <a:xfrm>
            <a:off x="457200" y="2286000"/>
            <a:ext cx="82296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Lisätä rajat</a:t>
            </a:r>
            <a:r>
              <a:rPr kumimoji="0" lang="fi-FI" sz="32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ylittävää tiedonvälitystä vihreän yhteisön kehityksessä</a:t>
            </a:r>
            <a:r>
              <a:rPr lang="fi-FI" dirty="0" smtClean="0">
                <a:solidFill>
                  <a:srgbClr val="262626"/>
                </a:solidFill>
              </a:rPr>
              <a:t>.</a:t>
            </a:r>
            <a:r>
              <a:rPr kumimoji="0" lang="fi-FI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endParaRPr kumimoji="0" lang="fi-FI" sz="32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fi-FI" dirty="0" smtClean="0">
                <a:solidFill>
                  <a:srgbClr val="262626"/>
                </a:solidFill>
              </a:rPr>
              <a:t>Eri </a:t>
            </a:r>
            <a:r>
              <a:rPr lang="fi-FI" dirty="0" err="1" smtClean="0">
                <a:solidFill>
                  <a:srgbClr val="262626"/>
                </a:solidFill>
              </a:rPr>
              <a:t>demostraatioista</a:t>
            </a:r>
            <a:r>
              <a:rPr lang="fi-FI" dirty="0" smtClean="0">
                <a:solidFill>
                  <a:srgbClr val="262626"/>
                </a:solidFill>
              </a:rPr>
              <a:t> kerätyn tiedon jakaminen.</a:t>
            </a:r>
            <a:endParaRPr kumimoji="0" lang="fi-FI" sz="28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Koota informatiivinen</a:t>
            </a:r>
            <a:r>
              <a:rPr kumimoji="0" lang="fi-FI" sz="32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kokoelma tietoa liittyen matalaenergiataloihin arktisilla ja </a:t>
            </a:r>
            <a:r>
              <a:rPr kumimoji="0" lang="fi-FI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sub</a:t>
            </a:r>
            <a:r>
              <a:rPr kumimoji="0" lang="fi-FI" sz="32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-arktisilla alueilla.</a:t>
            </a:r>
            <a:r>
              <a:rPr kumimoji="0" lang="fi-FI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Focusing</a:t>
            </a: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 </a:t>
            </a:r>
            <a:r>
              <a:rPr kumimoji="0" lang="fi-FI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municipality</a:t>
            </a: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point</a:t>
            </a: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of </a:t>
            </a:r>
            <a:r>
              <a:rPr kumimoji="0" lang="fi-FI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view</a:t>
            </a: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</a:t>
            </a: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information</a:t>
            </a: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lang="fi-FI" dirty="0" err="1" smtClean="0">
                <a:solidFill>
                  <a:srgbClr val="262626"/>
                </a:solidFill>
              </a:rPr>
              <a:t>about</a:t>
            </a:r>
            <a:r>
              <a:rPr lang="fi-FI" dirty="0" smtClean="0">
                <a:solidFill>
                  <a:srgbClr val="262626"/>
                </a:solidFill>
              </a:rPr>
              <a:t> </a:t>
            </a:r>
            <a:r>
              <a:rPr lang="fi-FI" dirty="0" err="1" smtClean="0">
                <a:solidFill>
                  <a:srgbClr val="262626"/>
                </a:solidFill>
              </a:rPr>
              <a:t>building</a:t>
            </a:r>
            <a:r>
              <a:rPr lang="fi-FI" dirty="0" smtClean="0">
                <a:solidFill>
                  <a:srgbClr val="262626"/>
                </a:solidFill>
              </a:rPr>
              <a:t> </a:t>
            </a:r>
            <a:r>
              <a:rPr lang="fi-FI" dirty="0" err="1" smtClean="0">
                <a:solidFill>
                  <a:srgbClr val="262626"/>
                </a:solidFill>
              </a:rPr>
              <a:t>energy</a:t>
            </a:r>
            <a:r>
              <a:rPr lang="fi-FI" dirty="0" smtClean="0">
                <a:solidFill>
                  <a:srgbClr val="262626"/>
                </a:solidFill>
              </a:rPr>
              <a:t> </a:t>
            </a:r>
            <a:r>
              <a:rPr lang="fi-FI" dirty="0" err="1" smtClean="0">
                <a:solidFill>
                  <a:srgbClr val="262626"/>
                </a:solidFill>
              </a:rPr>
              <a:t>efficiency</a:t>
            </a:r>
            <a:r>
              <a:rPr lang="fi-FI" dirty="0" smtClean="0">
                <a:solidFill>
                  <a:srgbClr val="262626"/>
                </a:solidFill>
              </a:rPr>
              <a:t> is </a:t>
            </a:r>
            <a:r>
              <a:rPr lang="fi-FI" dirty="0" err="1" smtClean="0">
                <a:solidFill>
                  <a:srgbClr val="262626"/>
                </a:solidFill>
              </a:rPr>
              <a:t>studied</a:t>
            </a:r>
            <a:endParaRPr kumimoji="0" lang="fi-FI" sz="28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i-FI" dirty="0" smtClean="0">
                <a:solidFill>
                  <a:srgbClr val="262626"/>
                </a:solidFill>
              </a:rPr>
              <a:t>Parhaat käytänteet Norjasta, Suomesta ja Ruotsista</a:t>
            </a:r>
            <a:endParaRPr kumimoji="0" lang="fi-FI" sz="2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Ehdotukset teknisiin ratkaisuihin</a:t>
            </a:r>
            <a:r>
              <a:rPr kumimoji="0" lang="fi-FI" sz="24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ja rajoituksiin</a:t>
            </a: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8" name="Alaotsikko 7"/>
          <p:cNvSpPr txBox="1">
            <a:spLocks/>
          </p:cNvSpPr>
          <p:nvPr/>
        </p:nvSpPr>
        <p:spPr>
          <a:xfrm>
            <a:off x="457200" y="381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Times"/>
                <a:ea typeface="+mn-ea"/>
                <a:cs typeface="Time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i-FI" sz="3200" b="1" i="1" u="none" strike="noStrike" kern="1200" cap="none" spc="0" normalizeH="0" baseline="0" noProof="0" smtClean="0">
                <a:ln>
                  <a:noFill/>
                </a:ln>
                <a:solidFill>
                  <a:srgbClr val="262626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EEBAK</a:t>
            </a:r>
            <a:endParaRPr kumimoji="0" lang="fi-FI" sz="3200" b="0" i="1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65000"/>
                  <a:lumOff val="35000"/>
                </a:srgbClr>
              </a:solidFill>
              <a:effectLst/>
              <a:uLnTx/>
              <a:uFillTx/>
              <a:latin typeface="Times"/>
              <a:ea typeface="+mn-ea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47345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44492"/>
            <a:ext cx="1839528" cy="5334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567" y="6245876"/>
            <a:ext cx="1195780" cy="4557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15" y="6272961"/>
            <a:ext cx="1435543" cy="4331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032" y="6121108"/>
            <a:ext cx="1473783" cy="7368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433" y="6119886"/>
            <a:ext cx="1039446" cy="5197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691" y="6164748"/>
            <a:ext cx="1549109" cy="46928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6122279"/>
            <a:ext cx="1465775" cy="556570"/>
          </a:xfrm>
          <a:prstGeom prst="rect">
            <a:avLst/>
          </a:prstGeom>
        </p:spPr>
      </p:pic>
      <p:sp>
        <p:nvSpPr>
          <p:cNvPr id="16" name="Otsikko 5"/>
          <p:cNvSpPr txBox="1">
            <a:spLocks/>
          </p:cNvSpPr>
          <p:nvPr/>
        </p:nvSpPr>
        <p:spPr>
          <a:xfrm>
            <a:off x="457200" y="1066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Toteutus</a:t>
            </a:r>
            <a:endParaRPr kumimoji="0" lang="fi-FI" sz="4400" b="1" i="0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65000"/>
                  <a:lumOff val="35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7" name="Sisällön paikkamerkki 6"/>
          <p:cNvSpPr txBox="1">
            <a:spLocks/>
          </p:cNvSpPr>
          <p:nvPr/>
        </p:nvSpPr>
        <p:spPr>
          <a:xfrm>
            <a:off x="558800" y="2057400"/>
            <a:ext cx="82296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i-FI" dirty="0">
                <a:solidFill>
                  <a:srgbClr val="262626"/>
                </a:solidFill>
              </a:rPr>
              <a:t>Tietojen kerääminen ja </a:t>
            </a:r>
            <a:r>
              <a:rPr lang="fi-FI" dirty="0" smtClean="0">
                <a:solidFill>
                  <a:srgbClr val="262626"/>
                </a:solidFill>
              </a:rPr>
              <a:t>mittaaminen tähän hankkeeseen valituissa sekä a</a:t>
            </a:r>
            <a:r>
              <a:rPr kumimoji="0" lang="fi-FI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ikaisemmissa</a:t>
            </a:r>
            <a:r>
              <a:rPr kumimoji="0" lang="fi-FI" sz="32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hankkeissa tutkituissa pilottikohteissa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i-FI" dirty="0" smtClean="0">
                <a:solidFill>
                  <a:srgbClr val="262626"/>
                </a:solidFill>
              </a:rPr>
              <a:t>Mittaustulosten analysointi ja </a:t>
            </a:r>
            <a:r>
              <a:rPr lang="fi-FI" dirty="0" err="1" smtClean="0">
                <a:solidFill>
                  <a:srgbClr val="262626"/>
                </a:solidFill>
              </a:rPr>
              <a:t>keskenäinen</a:t>
            </a:r>
            <a:r>
              <a:rPr lang="fi-FI" dirty="0" smtClean="0">
                <a:solidFill>
                  <a:srgbClr val="262626"/>
                </a:solidFill>
              </a:rPr>
              <a:t> vertailu parhaisiin käytänteisiin sekä kansallisiin säännöksiin ja suosituksiin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i-FI" dirty="0" smtClean="0">
                <a:solidFill>
                  <a:srgbClr val="262626"/>
                </a:solidFill>
              </a:rPr>
              <a:t>Tulokset todennetaan simuloimalla</a:t>
            </a:r>
            <a:endParaRPr kumimoji="0" lang="fi-FI" sz="32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8" name="Alaotsikko 7"/>
          <p:cNvSpPr txBox="1">
            <a:spLocks/>
          </p:cNvSpPr>
          <p:nvPr/>
        </p:nvSpPr>
        <p:spPr>
          <a:xfrm>
            <a:off x="457200" y="381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Times"/>
                <a:ea typeface="+mn-ea"/>
                <a:cs typeface="Time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i-FI" sz="3200" b="1" i="1" u="none" strike="noStrike" kern="1200" cap="none" spc="0" normalizeH="0" baseline="0" noProof="0" smtClean="0">
                <a:ln>
                  <a:noFill/>
                </a:ln>
                <a:solidFill>
                  <a:srgbClr val="262626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EEBAK</a:t>
            </a:r>
            <a:endParaRPr kumimoji="0" lang="fi-FI" sz="3200" b="0" i="1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65000"/>
                  <a:lumOff val="35000"/>
                </a:srgbClr>
              </a:solidFill>
              <a:effectLst/>
              <a:uLnTx/>
              <a:uFillTx/>
              <a:latin typeface="Times"/>
              <a:ea typeface="+mn-ea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09109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44492"/>
            <a:ext cx="1839528" cy="5334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567" y="6245876"/>
            <a:ext cx="1195780" cy="4557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15" y="6272961"/>
            <a:ext cx="1435543" cy="4331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032" y="6121108"/>
            <a:ext cx="1473783" cy="7368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433" y="6119886"/>
            <a:ext cx="1039446" cy="5197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691" y="6164748"/>
            <a:ext cx="1549109" cy="46928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6122279"/>
            <a:ext cx="1465775" cy="556570"/>
          </a:xfrm>
          <a:prstGeom prst="rect">
            <a:avLst/>
          </a:prstGeom>
        </p:spPr>
      </p:pic>
      <p:sp>
        <p:nvSpPr>
          <p:cNvPr id="16" name="Otsikko 5"/>
          <p:cNvSpPr txBox="1">
            <a:spLocks/>
          </p:cNvSpPr>
          <p:nvPr/>
        </p:nvSpPr>
        <p:spPr>
          <a:xfrm>
            <a:off x="457200" y="1066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Kohderyhmät </a:t>
            </a:r>
            <a:r>
              <a:rPr kumimoji="0" lang="fi-FI" sz="4400" b="1" i="0" u="none" strike="noStrike" kern="1200" cap="none" spc="0" normalizeH="0" noProof="0" dirty="0" smtClean="0">
                <a:ln>
                  <a:noFill/>
                </a:ln>
                <a:solidFill>
                  <a:srgbClr val="262626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&amp; odotetut tulokset </a:t>
            </a:r>
            <a:endParaRPr kumimoji="0" lang="fi-FI" sz="4400" b="1" i="0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65000"/>
                  <a:lumOff val="35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7" name="Sisällön paikkamerkki 6"/>
          <p:cNvSpPr txBox="1">
            <a:spLocks/>
          </p:cNvSpPr>
          <p:nvPr/>
        </p:nvSpPr>
        <p:spPr>
          <a:xfrm>
            <a:off x="457200" y="2286000"/>
            <a:ext cx="82296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Hankkeen tuloksien</a:t>
            </a:r>
            <a:r>
              <a:rPr kumimoji="0" lang="fi-FI" sz="28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tärkein kohderyhmä ovat arktisella alueella sijaitsevat kunnat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Hankkeessa toteutetaan kaikissa kolmessa maassa rajat ylittäviä työpajoja, joissa hankkeen tuloksista tiedotetaan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i-FI" sz="2800" dirty="0" smtClean="0">
                <a:solidFill>
                  <a:srgbClr val="262626"/>
                </a:solidFill>
              </a:rPr>
              <a:t>Tärkein hankkeen odotetuista tuloksista on energiatehokkuuteen liittyvän tiedon siirto asiantuntijoilta kunnille</a:t>
            </a:r>
            <a:endParaRPr kumimoji="0" lang="fi-FI" sz="28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57150" indent="0">
              <a:buNone/>
            </a:pPr>
            <a:endParaRPr lang="fi-FI" dirty="0" smtClean="0">
              <a:solidFill>
                <a:srgbClr val="262626"/>
              </a:solidFill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i-FI" sz="32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8" name="Alaotsikko 7"/>
          <p:cNvSpPr txBox="1">
            <a:spLocks/>
          </p:cNvSpPr>
          <p:nvPr/>
        </p:nvSpPr>
        <p:spPr>
          <a:xfrm>
            <a:off x="457200" y="381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Times"/>
                <a:ea typeface="+mn-ea"/>
                <a:cs typeface="Time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i-FI" sz="3200" b="1" i="1" u="none" strike="noStrike" kern="1200" cap="none" spc="0" normalizeH="0" baseline="0" noProof="0" smtClean="0">
                <a:ln>
                  <a:noFill/>
                </a:ln>
                <a:solidFill>
                  <a:srgbClr val="262626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EEBAK</a:t>
            </a:r>
            <a:endParaRPr kumimoji="0" lang="fi-FI" sz="3200" b="0" i="1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65000"/>
                  <a:lumOff val="35000"/>
                </a:srgbClr>
              </a:solidFill>
              <a:effectLst/>
              <a:uLnTx/>
              <a:uFillTx/>
              <a:latin typeface="Times"/>
              <a:ea typeface="+mn-ea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88480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44492"/>
            <a:ext cx="1839528" cy="5334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567" y="6245876"/>
            <a:ext cx="1195780" cy="4557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15" y="6272961"/>
            <a:ext cx="1435543" cy="43318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032" y="6121108"/>
            <a:ext cx="1473783" cy="7368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433" y="6119886"/>
            <a:ext cx="1039446" cy="5197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691" y="6164748"/>
            <a:ext cx="1549109" cy="46928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800" y="6122279"/>
            <a:ext cx="1465775" cy="556570"/>
          </a:xfrm>
          <a:prstGeom prst="rect">
            <a:avLst/>
          </a:prstGeom>
        </p:spPr>
      </p:pic>
      <p:sp>
        <p:nvSpPr>
          <p:cNvPr id="16" name="Otsikko 5"/>
          <p:cNvSpPr txBox="1">
            <a:spLocks/>
          </p:cNvSpPr>
          <p:nvPr/>
        </p:nvSpPr>
        <p:spPr>
          <a:xfrm>
            <a:off x="457200" y="1066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>
                <a:solidFill>
                  <a:srgbClr val="262626">
                    <a:lumMod val="65000"/>
                    <a:lumOff val="35000"/>
                  </a:srgbClr>
                </a:solidFill>
              </a:rPr>
              <a:t>Hanke</a:t>
            </a:r>
            <a:endParaRPr kumimoji="0" lang="fi-FI" sz="4400" b="1" i="0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65000"/>
                  <a:lumOff val="35000"/>
                </a:srgb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7" name="Sisällön paikkamerkki 6"/>
          <p:cNvSpPr txBox="1">
            <a:spLocks/>
          </p:cNvSpPr>
          <p:nvPr/>
        </p:nvSpPr>
        <p:spPr>
          <a:xfrm>
            <a:off x="457200" y="2286000"/>
            <a:ext cx="82296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endParaRPr lang="fi-FI" dirty="0" smtClean="0">
              <a:solidFill>
                <a:srgbClr val="262626"/>
              </a:solidFill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i-FI" sz="32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8" name="Alaotsikko 7"/>
          <p:cNvSpPr txBox="1">
            <a:spLocks/>
          </p:cNvSpPr>
          <p:nvPr/>
        </p:nvSpPr>
        <p:spPr>
          <a:xfrm>
            <a:off x="457200" y="381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b="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Times"/>
                <a:ea typeface="+mn-ea"/>
                <a:cs typeface="Time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i-FI" sz="3200" b="1" i="1" u="none" strike="noStrike" kern="1200" cap="none" spc="0" normalizeH="0" baseline="0" noProof="0" smtClean="0">
                <a:ln>
                  <a:noFill/>
                </a:ln>
                <a:solidFill>
                  <a:srgbClr val="262626">
                    <a:lumMod val="65000"/>
                    <a:lumOff val="35000"/>
                  </a:srgbClr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EEBAK</a:t>
            </a:r>
            <a:endParaRPr kumimoji="0" lang="fi-FI" sz="3200" b="0" i="1" u="none" strike="noStrike" kern="1200" cap="none" spc="0" normalizeH="0" baseline="0" noProof="0" dirty="0">
              <a:ln>
                <a:noFill/>
              </a:ln>
              <a:solidFill>
                <a:srgbClr val="262626">
                  <a:lumMod val="65000"/>
                  <a:lumOff val="35000"/>
                </a:srgbClr>
              </a:solidFill>
              <a:effectLst/>
              <a:uLnTx/>
              <a:uFillTx/>
              <a:latin typeface="Times"/>
              <a:ea typeface="+mn-ea"/>
              <a:cs typeface="Times"/>
            </a:endParaRPr>
          </a:p>
        </p:txBody>
      </p:sp>
      <p:sp>
        <p:nvSpPr>
          <p:cNvPr id="20" name="Sisällön paikkamerkki 6"/>
          <p:cNvSpPr txBox="1">
            <a:spLocks/>
          </p:cNvSpPr>
          <p:nvPr/>
        </p:nvSpPr>
        <p:spPr>
          <a:xfrm>
            <a:off x="609600" y="2438400"/>
            <a:ext cx="82296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i-FI" sz="2800" dirty="0" smtClean="0">
                <a:solidFill>
                  <a:srgbClr val="262626"/>
                </a:solidFill>
              </a:rPr>
              <a:t>Hankkeen toteutus: </a:t>
            </a:r>
            <a:r>
              <a:rPr lang="fi-FI" sz="2800" dirty="0">
                <a:solidFill>
                  <a:srgbClr val="262626"/>
                </a:solidFill>
              </a:rPr>
              <a:t>1.1.2017 – 31.12.2019</a:t>
            </a:r>
          </a:p>
          <a:p>
            <a:pPr lvl="0">
              <a:defRPr/>
            </a:pPr>
            <a:r>
              <a:rPr lang="fi-FI" sz="2800" dirty="0" smtClean="0">
                <a:solidFill>
                  <a:srgbClr val="262626"/>
                </a:solidFill>
              </a:rPr>
              <a:t>Kokonaisbudjetti: </a:t>
            </a:r>
            <a:r>
              <a:rPr lang="fi-FI" sz="2800" dirty="0" smtClean="0">
                <a:solidFill>
                  <a:srgbClr val="262626"/>
                </a:solidFill>
              </a:rPr>
              <a:t>1 417 529€</a:t>
            </a:r>
          </a:p>
          <a:p>
            <a:pPr lvl="0">
              <a:defRPr/>
            </a:pPr>
            <a:r>
              <a:rPr lang="fi-FI" sz="2800" dirty="0" smtClean="0">
                <a:solidFill>
                  <a:srgbClr val="262626"/>
                </a:solidFill>
              </a:rPr>
              <a:t>Hankekumppanit:</a:t>
            </a:r>
            <a:endParaRPr lang="fi-FI" sz="2800" dirty="0" smtClean="0">
              <a:solidFill>
                <a:srgbClr val="262626"/>
              </a:solidFill>
            </a:endParaRPr>
          </a:p>
          <a:p>
            <a:pPr lvl="1">
              <a:defRPr/>
            </a:pPr>
            <a:r>
              <a:rPr lang="fi-FI" sz="2400" dirty="0" smtClean="0">
                <a:solidFill>
                  <a:srgbClr val="262626"/>
                </a:solidFill>
              </a:rPr>
              <a:t>Lapin Ammattikorkeakoulu</a:t>
            </a:r>
            <a:endParaRPr lang="fi-FI" sz="2400" dirty="0" smtClean="0">
              <a:solidFill>
                <a:srgbClr val="262626"/>
              </a:solidFill>
            </a:endParaRPr>
          </a:p>
          <a:p>
            <a:pPr lvl="1">
              <a:defRPr/>
            </a:pPr>
            <a:r>
              <a:rPr lang="fi-FI" sz="2400" dirty="0" err="1" smtClean="0">
                <a:solidFill>
                  <a:srgbClr val="262626"/>
                </a:solidFill>
              </a:rPr>
              <a:t>Luleå</a:t>
            </a:r>
            <a:r>
              <a:rPr lang="fi-FI" sz="2400" dirty="0" smtClean="0">
                <a:solidFill>
                  <a:srgbClr val="262626"/>
                </a:solidFill>
              </a:rPr>
              <a:t> </a:t>
            </a:r>
            <a:r>
              <a:rPr lang="fi-FI" sz="2400" dirty="0" err="1" smtClean="0">
                <a:solidFill>
                  <a:srgbClr val="262626"/>
                </a:solidFill>
              </a:rPr>
              <a:t>University</a:t>
            </a:r>
            <a:r>
              <a:rPr lang="fi-FI" sz="2400" dirty="0" smtClean="0">
                <a:solidFill>
                  <a:srgbClr val="262626"/>
                </a:solidFill>
              </a:rPr>
              <a:t> of Technology</a:t>
            </a:r>
          </a:p>
          <a:p>
            <a:pPr lvl="1">
              <a:defRPr/>
            </a:pPr>
            <a:r>
              <a:rPr lang="fi-FI" sz="2400" dirty="0" smtClean="0">
                <a:solidFill>
                  <a:srgbClr val="262626"/>
                </a:solidFill>
              </a:rPr>
              <a:t>Norut </a:t>
            </a:r>
            <a:r>
              <a:rPr lang="fi-FI" sz="2400" dirty="0" err="1" smtClean="0">
                <a:solidFill>
                  <a:srgbClr val="262626"/>
                </a:solidFill>
              </a:rPr>
              <a:t>Northern</a:t>
            </a:r>
            <a:r>
              <a:rPr lang="fi-FI" sz="2400" dirty="0" smtClean="0">
                <a:solidFill>
                  <a:srgbClr val="262626"/>
                </a:solidFill>
              </a:rPr>
              <a:t> </a:t>
            </a:r>
            <a:r>
              <a:rPr lang="fi-FI" sz="2400" dirty="0" err="1" smtClean="0">
                <a:solidFill>
                  <a:srgbClr val="262626"/>
                </a:solidFill>
              </a:rPr>
              <a:t>Research</a:t>
            </a:r>
            <a:r>
              <a:rPr lang="fi-FI" sz="2400" dirty="0" smtClean="0">
                <a:solidFill>
                  <a:srgbClr val="262626"/>
                </a:solidFill>
              </a:rPr>
              <a:t> Institute Narvik</a:t>
            </a:r>
            <a:endParaRPr lang="fi-FI" sz="2400" dirty="0">
              <a:solidFill>
                <a:srgbClr val="262626"/>
              </a:solidFill>
            </a:endParaRPr>
          </a:p>
          <a:p>
            <a:pPr marL="57150" indent="0">
              <a:buNone/>
            </a:pPr>
            <a:endParaRPr lang="fi-FI" dirty="0" smtClean="0">
              <a:solidFill>
                <a:srgbClr val="262626"/>
              </a:solidFill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i-FI" sz="32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161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155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Rintala Mikko</dc:creator>
  <cp:lastModifiedBy>Rintala Mikko</cp:lastModifiedBy>
  <cp:revision>9</cp:revision>
  <dcterms:created xsi:type="dcterms:W3CDTF">2017-04-20T05:39:52Z</dcterms:created>
  <dcterms:modified xsi:type="dcterms:W3CDTF">2017-06-14T08:40:47Z</dcterms:modified>
</cp:coreProperties>
</file>