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82" r:id="rId2"/>
    <p:sldId id="376" r:id="rId3"/>
    <p:sldId id="377" r:id="rId4"/>
    <p:sldId id="378" r:id="rId5"/>
    <p:sldId id="379" r:id="rId6"/>
    <p:sldId id="380" r:id="rId7"/>
  </p:sldIdLst>
  <p:sldSz cx="9144000" cy="6858000" type="screen4x3"/>
  <p:notesSz cx="6797675" cy="992663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1pPr>
    <a:lvl2pPr marL="4572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2pPr>
    <a:lvl3pPr marL="9144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3pPr>
    <a:lvl4pPr marL="13716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4pPr>
    <a:lvl5pPr marL="1828800" algn="l" rtl="0" eaLnBrk="0" fontAlgn="base" hangingPunct="0">
      <a:spcBef>
        <a:spcPct val="0"/>
      </a:spcBef>
      <a:spcAft>
        <a:spcPct val="0"/>
      </a:spcAft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5pPr>
    <a:lvl6pPr marL="22860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6pPr>
    <a:lvl7pPr marL="27432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7pPr>
    <a:lvl8pPr marL="32004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8pPr>
    <a:lvl9pPr marL="3657600" algn="l" defTabSz="914400" rtl="0" eaLnBrk="1" latinLnBrk="0" hangingPunct="1">
      <a:defRPr sz="3300" kern="1200">
        <a:solidFill>
          <a:schemeClr val="tx1"/>
        </a:solidFill>
        <a:latin typeface="Arial" charset="0"/>
        <a:ea typeface="ヒラギノ角ゴ Pro W3" charset="-128"/>
        <a:cs typeface="ヒラギノ角ゴ Pro W3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CCFFFF"/>
    <a:srgbClr val="0021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59" autoAdjust="0"/>
    <p:restoredTop sz="91071" autoAdjust="0"/>
  </p:normalViewPr>
  <p:slideViewPr>
    <p:cSldViewPr>
      <p:cViewPr varScale="1">
        <p:scale>
          <a:sx n="115" d="100"/>
          <a:sy n="115" d="100"/>
        </p:scale>
        <p:origin x="1416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handoutMaster" Target="handoutMasters/handoutMaster1.xml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Relationship Id="rId2" Type="http://schemas.openxmlformats.org/officeDocument/2006/relationships/image" Target="../media/image3.jpeg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2975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E11DE92E-7C09-9A48-B82B-59B450E44D3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  <p:pic>
        <p:nvPicPr>
          <p:cNvPr id="4102" name="Picture 6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5963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image" Target="../media/image2.jpeg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133475" y="0"/>
            <a:ext cx="22653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398838" y="0"/>
            <a:ext cx="22653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Click to edit Master text styles</a:t>
            </a:r>
          </a:p>
          <a:p>
            <a:pPr lvl="1"/>
            <a:r>
              <a:rPr lang="nb-NO" noProof="0"/>
              <a:t>Second level</a:t>
            </a:r>
          </a:p>
          <a:p>
            <a:pPr lvl="2"/>
            <a:r>
              <a:rPr lang="nb-NO" noProof="0"/>
              <a:t>Third level</a:t>
            </a:r>
          </a:p>
          <a:p>
            <a:pPr lvl="3"/>
            <a:r>
              <a:rPr lang="nb-NO" noProof="0"/>
              <a:t>Fourth level</a:t>
            </a:r>
          </a:p>
          <a:p>
            <a:pPr lvl="4"/>
            <a:r>
              <a:rPr lang="nb-NO" noProof="0"/>
              <a:t>Fifth level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906463" y="9429750"/>
            <a:ext cx="2492375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98838" y="9429750"/>
            <a:ext cx="211455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A9914A79-B8F9-764A-B60F-34BBADE4885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  <p:pic>
        <p:nvPicPr>
          <p:cNvPr id="3080" name="Picture 9" descr="NORUT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9588" y="9429750"/>
            <a:ext cx="284162" cy="41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-16" charset="-128"/>
        <a:cs typeface="ヒラギノ角ゴ Pro W3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ヒラギノ角ゴ Pro W3" charset="-128"/>
                <a:cs typeface="ヒラギノ角ゴ Pro W3" charset="-128"/>
              </a:defRPr>
            </a:lvl9pPr>
          </a:lstStyle>
          <a:p>
            <a:pPr>
              <a:spcBef>
                <a:spcPct val="0"/>
              </a:spcBef>
            </a:pPr>
            <a:fld id="{DAD947EC-6A75-2041-8039-3D54BEDBBB79}" type="slidenum">
              <a:rPr lang="nb-NO" altLang="nb-NO"/>
              <a:pPr>
                <a:spcBef>
                  <a:spcPct val="0"/>
                </a:spcBef>
              </a:pPr>
              <a:t>1</a:t>
            </a:fld>
            <a:endParaRPr lang="nb-NO" altLang="nb-NO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 altLang="nb-NO">
              <a:ea typeface="ヒラギノ角ゴ Pro W3" charset="-128"/>
              <a:cs typeface="ヒラギノ角ゴ Pro W3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11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5" name="Picture 14" descr="NORUTnorthern_blå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1524000"/>
            <a:ext cx="8310562" cy="762000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609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9193508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B0151D-F796-7749-9E3A-D0ECA56DD7D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19421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02425" y="152400"/>
            <a:ext cx="2132013" cy="60198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5225" cy="60198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18CB-3B17-5F4B-8DA5-29CFA08B3C42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7633931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BD35BA-FFA2-C44E-BEAB-C71E6489A19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171393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224F04-CD5F-4543-8BA0-F6E8CD94432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2063078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/>
          </p:nvPr>
        </p:nvSpPr>
        <p:spPr>
          <a:xfrm>
            <a:off x="304800" y="152400"/>
            <a:ext cx="8529638" cy="60198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2CA796-4C87-7C47-B9C4-D4E8673DCB8F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89304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tel og tabe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1143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abell 2"/>
          <p:cNvSpPr>
            <a:spLocks noGrp="1"/>
          </p:cNvSpPr>
          <p:nvPr>
            <p:ph type="tbl" idx="1"/>
          </p:nvPr>
        </p:nvSpPr>
        <p:spPr>
          <a:xfrm>
            <a:off x="414338" y="1752600"/>
            <a:ext cx="8310562" cy="4419600"/>
          </a:xfrm>
        </p:spPr>
        <p:txBody>
          <a:bodyPr/>
          <a:lstStyle/>
          <a:p>
            <a:pPr lvl="0"/>
            <a:endParaRPr lang="nb-NO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AE70E2-1FDA-7C41-A7D0-B986A2A50FD8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7107290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08750F-ED56-274B-9E7C-5CD8A9792E04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339379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BE2A2-6A22-DA42-96CB-DBFF6D27C9F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929021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14338" y="1752600"/>
            <a:ext cx="4078287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5025" y="1752600"/>
            <a:ext cx="4079875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5A5742-F2B3-704B-A21E-E6B1559E8AE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863194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D90FBC-620E-ED4F-8E44-CD862F9A5427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097235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CACB37-B7F0-9B4C-B0BB-ACE6F0B3B62D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583088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611ED0-86FA-1B45-9DDA-80C9B9FAD8D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179639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6EBB0-05B2-A24C-B5E5-13EFBB06E8CA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4678177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b-NO" noProof="0"/>
              <a:t>Klikk ikonet for å legge til et bilde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E55EB-1D8A-3A46-8035-DF378B87D4F6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</p:spTree>
    <p:extLst>
      <p:ext uri="{BB962C8B-B14F-4D97-AF65-F5344CB8AC3E}">
        <p14:creationId xmlns:p14="http://schemas.microsoft.com/office/powerpoint/2010/main" val="674872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theme" Target="../theme/theme1.xml"/><Relationship Id="rId17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296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tittelstil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4338" y="1752600"/>
            <a:ext cx="8310562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altLang="nb-NO"/>
              <a:t>Klikk for å redigere tekststiler i malen</a:t>
            </a:r>
          </a:p>
          <a:p>
            <a:pPr lvl="1"/>
            <a:r>
              <a:rPr lang="nb-NO" altLang="nb-NO"/>
              <a:t>Andre nivå</a:t>
            </a:r>
          </a:p>
          <a:p>
            <a:pPr lvl="2"/>
            <a:r>
              <a:rPr lang="nb-NO" altLang="nb-NO"/>
              <a:t>Tredje nivå</a:t>
            </a:r>
          </a:p>
          <a:p>
            <a:pPr lvl="3"/>
            <a:r>
              <a:rPr lang="nb-NO" altLang="nb-NO"/>
              <a:t>Fjerde nivå</a:t>
            </a:r>
          </a:p>
          <a:p>
            <a:pPr lvl="4"/>
            <a:r>
              <a:rPr lang="nb-NO" altLang="nb-NO"/>
              <a:t>Femte nivå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191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24100" y="6400800"/>
            <a:ext cx="24384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chemeClr val="tx2"/>
                </a:solidFill>
                <a:latin typeface="Arial" charset="0"/>
                <a:ea typeface="ヒラギノ角ゴ Pro W3" pitchFamily="-16" charset="-128"/>
                <a:cs typeface="+mn-cs"/>
              </a:defRPr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762500" y="6400800"/>
            <a:ext cx="1828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solidFill>
                  <a:schemeClr val="tx2"/>
                </a:solidFill>
                <a:latin typeface="Arial" panose="020B0604020202020204" pitchFamily="34" charset="0"/>
                <a:ea typeface="ヒラギノ角ゴ Pro W3"/>
                <a:cs typeface="ヒラギノ角ゴ Pro W3"/>
              </a:defRPr>
            </a:lvl1pPr>
          </a:lstStyle>
          <a:p>
            <a:pPr>
              <a:defRPr/>
            </a:pPr>
            <a:fld id="{BF2EA3C8-08AD-4749-A58A-F834C1B268E3}" type="slidenum">
              <a:rPr lang="nb-NO" altLang="nb-NO"/>
              <a:pPr>
                <a:defRPr/>
              </a:pPr>
              <a:t>‹#›</a:t>
            </a:fld>
            <a:endParaRPr lang="nb-NO" altLang="nb-NO"/>
          </a:p>
        </p:txBody>
      </p:sp>
      <p:sp>
        <p:nvSpPr>
          <p:cNvPr id="1031" name="Line 9"/>
          <p:cNvSpPr>
            <a:spLocks noChangeShapeType="1"/>
          </p:cNvSpPr>
          <p:nvPr/>
        </p:nvSpPr>
        <p:spPr bwMode="auto">
          <a:xfrm flipH="1">
            <a:off x="419100" y="6248400"/>
            <a:ext cx="8305800" cy="0"/>
          </a:xfrm>
          <a:prstGeom prst="line">
            <a:avLst/>
          </a:prstGeom>
          <a:noFill/>
          <a:ln w="2540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fi-FI"/>
          </a:p>
        </p:txBody>
      </p:sp>
      <p:pic>
        <p:nvPicPr>
          <p:cNvPr id="1032" name="Picture 16" descr="NORUTnorthern_blå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0" y="6370638"/>
            <a:ext cx="1104900" cy="334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08" r:id="rId2"/>
    <p:sldLayoutId id="2147483809" r:id="rId3"/>
    <p:sldLayoutId id="2147483810" r:id="rId4"/>
    <p:sldLayoutId id="2147483811" r:id="rId5"/>
    <p:sldLayoutId id="2147483812" r:id="rId6"/>
    <p:sldLayoutId id="2147483813" r:id="rId7"/>
    <p:sldLayoutId id="2147483814" r:id="rId8"/>
    <p:sldLayoutId id="2147483815" r:id="rId9"/>
    <p:sldLayoutId id="2147483816" r:id="rId10"/>
    <p:sldLayoutId id="2147483817" r:id="rId11"/>
    <p:sldLayoutId id="2147483818" r:id="rId12"/>
    <p:sldLayoutId id="2147483819" r:id="rId13"/>
    <p:sldLayoutId id="2147483820" r:id="rId14"/>
    <p:sldLayoutId id="2147483821" r:id="rId15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+mj-lt"/>
          <a:ea typeface="+mj-ea"/>
          <a:cs typeface="ヒラギノ角ゴ Pro W3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  <a:cs typeface="ヒラギノ角ゴ Pro W3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300">
          <a:solidFill>
            <a:schemeClr val="tx2"/>
          </a:solidFill>
          <a:latin typeface="Arial" charset="0"/>
          <a:ea typeface="ヒラギノ角ゴ Pro W3" pitchFamily="-16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ヒラギノ角ゴ Pro W3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+mn-ea"/>
          <a:cs typeface="ヒラギノ角ゴ Pro W3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+mn-ea"/>
          <a:cs typeface="ヒラギノ角ゴ Pro W3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ea typeface="+mn-ea"/>
          <a:cs typeface="ヒラギノ角ゴ Pro W3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  <a:cs typeface="ヒラギノ角ゴ Pro W3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4" Type="http://schemas.openxmlformats.org/officeDocument/2006/relationships/image" Target="../media/image7.em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4338" y="620713"/>
            <a:ext cx="8310562" cy="5184775"/>
          </a:xfrm>
        </p:spPr>
        <p:txBody>
          <a:bodyPr/>
          <a:lstStyle/>
          <a:p>
            <a:pPr eaLnBrk="1" hangingPunct="1"/>
            <a:r>
              <a:rPr lang="en-US" altLang="nb-NO">
                <a:cs typeface="ヒラギノ角ゴ Pro W3" charset="-128"/>
              </a:rPr>
              <a:t/>
            </a:r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>Norut Narvik</a:t>
            </a:r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>“Rakennusten energiatehokkuus arktisissa yhteisöissä”</a:t>
            </a:r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/>
            </a:r>
            <a:br>
              <a:rPr lang="en-US" altLang="nb-NO">
                <a:cs typeface="ヒラギノ角ゴ Pro W3" charset="-128"/>
              </a:rPr>
            </a:br>
            <a:r>
              <a:rPr lang="en-US" altLang="nb-NO" sz="2800">
                <a:cs typeface="ヒラギノ角ゴ Pro W3" charset="-128"/>
              </a:rPr>
              <a:t>Narvik</a:t>
            </a:r>
            <a:br>
              <a:rPr lang="en-US" altLang="nb-NO" sz="2800">
                <a:cs typeface="ヒラギノ角ゴ Pro W3" charset="-128"/>
              </a:rPr>
            </a:br>
            <a:r>
              <a:rPr lang="en-US" altLang="nb-NO" sz="2800">
                <a:cs typeface="ヒラギノ角ゴ Pro W3" charset="-128"/>
              </a:rPr>
              <a:t>15.06.17</a:t>
            </a:r>
            <a:r>
              <a:rPr lang="en-US" altLang="nb-NO">
                <a:cs typeface="ヒラギノ角ゴ Pro W3" charset="-128"/>
              </a:rPr>
              <a:t/>
            </a:r>
            <a:br>
              <a:rPr lang="en-US" altLang="nb-NO">
                <a:cs typeface="ヒラギノ角ゴ Pro W3" charset="-128"/>
              </a:rPr>
            </a:br>
            <a:r>
              <a:rPr lang="en-US" altLang="nb-NO">
                <a:cs typeface="ヒラギノ角ゴ Pro W3" charset="-128"/>
              </a:rPr>
              <a:t/>
            </a:r>
            <a:br>
              <a:rPr lang="en-US" altLang="nb-NO">
                <a:cs typeface="ヒラギノ角ゴ Pro W3" charset="-128"/>
              </a:rPr>
            </a:br>
            <a:r>
              <a:rPr lang="en-US" altLang="nb-NO" sz="3200">
                <a:cs typeface="ヒラギノ角ゴ Pro W3" charset="-128"/>
              </a:rPr>
              <a:t>Martin J. Megård</a:t>
            </a:r>
            <a:r>
              <a:rPr lang="nb-NO" altLang="nb-NO" sz="3200">
                <a:cs typeface="ヒラギノ角ゴ Pro W3" charset="-128"/>
              </a:rPr>
              <a:t/>
            </a:r>
            <a:br>
              <a:rPr lang="nb-NO" altLang="nb-NO" sz="3200">
                <a:cs typeface="ヒラギノ角ゴ Pro W3" charset="-128"/>
              </a:rPr>
            </a:br>
            <a:endParaRPr lang="en-US" altLang="nb-NO" sz="3200">
              <a:cs typeface="ヒラギノ角ゴ Pro W3" charset="-128"/>
            </a:endParaRPr>
          </a:p>
        </p:txBody>
      </p:sp>
      <p:pic>
        <p:nvPicPr>
          <p:cNvPr id="5123" name="Bild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188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fi-FI">
                <a:cs typeface="ヒラギノ角ゴ Pro W3" charset="-128"/>
              </a:rPr>
              <a:t>Tutkimuskohteet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Vanhemmat rakennukset</a:t>
            </a:r>
            <a:endParaRPr lang="nb-NO" dirty="0"/>
          </a:p>
          <a:p>
            <a:pPr lvl="1">
              <a:defRPr/>
            </a:pPr>
            <a:r>
              <a:rPr lang="nb-NO" dirty="0" smtClean="0"/>
              <a:t>Energiatehokkuussopimus</a:t>
            </a:r>
            <a:endParaRPr lang="nb-NO" dirty="0"/>
          </a:p>
          <a:p>
            <a:pPr lvl="1">
              <a:defRPr/>
            </a:pPr>
            <a:r>
              <a:rPr lang="nb-NO" dirty="0"/>
              <a:t>38 </a:t>
            </a:r>
            <a:r>
              <a:rPr lang="nb-NO" dirty="0" smtClean="0"/>
              <a:t>kunnan kiinteistöä</a:t>
            </a:r>
            <a:endParaRPr lang="nb-NO" dirty="0"/>
          </a:p>
          <a:p>
            <a:pPr lvl="1">
              <a:defRPr/>
            </a:pPr>
            <a:r>
              <a:rPr lang="nb-NO" dirty="0" smtClean="0"/>
              <a:t>Sijaitsee Narvikissa</a:t>
            </a:r>
            <a:endParaRPr lang="nb-NO" dirty="0"/>
          </a:p>
          <a:p>
            <a:pPr lvl="1">
              <a:defRPr/>
            </a:pPr>
            <a:endParaRPr lang="nb-NO" dirty="0"/>
          </a:p>
          <a:p>
            <a:pPr>
              <a:defRPr/>
            </a:pPr>
            <a:r>
              <a:rPr lang="nb-NO" dirty="0" smtClean="0"/>
              <a:t>Matalaenergia/passiivitalot</a:t>
            </a:r>
            <a:endParaRPr lang="nb-NO" dirty="0"/>
          </a:p>
          <a:p>
            <a:pPr lvl="1">
              <a:defRPr/>
            </a:pPr>
            <a:r>
              <a:rPr lang="nb-NO" dirty="0" smtClean="0"/>
              <a:t>Betonirakenteinen omakotitalo</a:t>
            </a:r>
            <a:endParaRPr lang="nb-NO" dirty="0"/>
          </a:p>
          <a:p>
            <a:pPr marL="457200" lvl="1" indent="0">
              <a:buFontTx/>
              <a:buNone/>
              <a:defRPr/>
            </a:pPr>
            <a:r>
              <a:rPr lang="nb-NO" dirty="0"/>
              <a:t>     </a:t>
            </a:r>
            <a:r>
              <a:rPr lang="nb-NO" dirty="0" smtClean="0"/>
              <a:t>Svolværissa</a:t>
            </a:r>
            <a:endParaRPr lang="nb-NO" dirty="0"/>
          </a:p>
          <a:p>
            <a:pPr lvl="1">
              <a:defRPr/>
            </a:pPr>
            <a:r>
              <a:rPr lang="nb-NO" dirty="0"/>
              <a:t>90 </a:t>
            </a:r>
            <a:r>
              <a:rPr lang="nb-NO" dirty="0" smtClean="0"/>
              <a:t>puurunkoista omakoti- tai </a:t>
            </a:r>
          </a:p>
          <a:p>
            <a:pPr marL="457200" lvl="1" indent="0">
              <a:buFontTx/>
              <a:buNone/>
              <a:defRPr/>
            </a:pPr>
            <a:r>
              <a:rPr lang="nb-NO" dirty="0"/>
              <a:t> </a:t>
            </a:r>
            <a:r>
              <a:rPr lang="nb-NO" dirty="0" smtClean="0"/>
              <a:t>    paritaloa Harstadissa</a:t>
            </a:r>
            <a:endParaRPr lang="nb-NO" dirty="0"/>
          </a:p>
          <a:p>
            <a:pPr lvl="1">
              <a:defRPr/>
            </a:pPr>
            <a:endParaRPr lang="nb-NO" dirty="0"/>
          </a:p>
          <a:p>
            <a:pPr lvl="1">
              <a:defRPr/>
            </a:pPr>
            <a:endParaRPr lang="nb-NO" dirty="0"/>
          </a:p>
        </p:txBody>
      </p:sp>
      <p:pic>
        <p:nvPicPr>
          <p:cNvPr id="7172" name="Bild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5688" y="2060575"/>
            <a:ext cx="3865562" cy="292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3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32538"/>
            <a:ext cx="1298575" cy="433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fi-FI">
                <a:cs typeface="ヒラギノ角ゴ Pro W3" charset="-128"/>
              </a:rPr>
              <a:t>Tutkimuksen painoalueet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Öljylämmittimien vaihto ulkoilma-vesilämpöpumppuihin ja sen vaikutus koettuihin lämpöolosuhteisiin </a:t>
            </a:r>
          </a:p>
          <a:p>
            <a:pPr>
              <a:defRPr/>
            </a:pPr>
            <a:r>
              <a:rPr lang="nb-NO" dirty="0" smtClean="0"/>
              <a:t>Yöjäähdytys</a:t>
            </a:r>
            <a:endParaRPr lang="nb-NO" dirty="0"/>
          </a:p>
          <a:p>
            <a:pPr>
              <a:defRPr/>
            </a:pPr>
            <a:r>
              <a:rPr lang="nb-NO" dirty="0" smtClean="0"/>
              <a:t>Kustannusanalyysi nykyhetkestä ja tilanteesta energiatehokkuuden parantamisen jälkeen</a:t>
            </a:r>
          </a:p>
          <a:p>
            <a:pPr>
              <a:defRPr/>
            </a:pPr>
            <a:r>
              <a:rPr lang="nb-NO" dirty="0" smtClean="0"/>
              <a:t>Käyttäjien vaikutus energian kulutukseen</a:t>
            </a:r>
            <a:endParaRPr lang="nb-NO" dirty="0"/>
          </a:p>
          <a:p>
            <a:pPr>
              <a:defRPr/>
            </a:pPr>
            <a:endParaRPr lang="nb-NO" dirty="0"/>
          </a:p>
          <a:p>
            <a:pPr marL="0" indent="0">
              <a:buFontTx/>
              <a:buNone/>
              <a:defRPr/>
            </a:pPr>
            <a:endParaRPr lang="nb-NO" dirty="0"/>
          </a:p>
        </p:txBody>
      </p:sp>
      <p:pic>
        <p:nvPicPr>
          <p:cNvPr id="8196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fi-FI">
                <a:cs typeface="ヒラギノ角ゴ Pro W3" charset="-128"/>
              </a:rPr>
              <a:t>Menetelmät</a:t>
            </a:r>
          </a:p>
        </p:txBody>
      </p:sp>
      <p:sp>
        <p:nvSpPr>
          <p:cNvPr id="9219" name="Plassholder for innhold 2"/>
          <p:cNvSpPr>
            <a:spLocks noGrp="1"/>
          </p:cNvSpPr>
          <p:nvPr>
            <p:ph idx="1"/>
          </p:nvPr>
        </p:nvSpPr>
        <p:spPr>
          <a:xfrm>
            <a:off x="414338" y="1773238"/>
            <a:ext cx="8310562" cy="4419600"/>
          </a:xfrm>
        </p:spPr>
        <p:txBody>
          <a:bodyPr/>
          <a:lstStyle/>
          <a:p>
            <a:r>
              <a:rPr lang="nb-NO" altLang="fi-FI">
                <a:cs typeface="ヒラギノ角ゴ Pro W3" charset="-128"/>
              </a:rPr>
              <a:t>Kohteissa tapahtuvat mittaukset</a:t>
            </a:r>
          </a:p>
          <a:p>
            <a:r>
              <a:rPr lang="nb-NO" altLang="fi-FI">
                <a:cs typeface="ヒラギノ角ゴ Pro W3" charset="-128"/>
              </a:rPr>
              <a:t>Kyselytutkimukset</a:t>
            </a:r>
          </a:p>
          <a:p>
            <a:r>
              <a:rPr lang="nb-NO" altLang="fi-FI">
                <a:cs typeface="ヒラギノ角ゴ Pro W3" charset="-128"/>
              </a:rPr>
              <a:t>Virtausdynaamiset analyysit</a:t>
            </a:r>
          </a:p>
          <a:p>
            <a:pPr lvl="1"/>
            <a:r>
              <a:rPr lang="nb-NO" altLang="fi-FI">
                <a:cs typeface="ヒラギノ角ゴ Pro W3" charset="-128"/>
              </a:rPr>
              <a:t>COMSOL</a:t>
            </a:r>
          </a:p>
          <a:p>
            <a:r>
              <a:rPr lang="nb-NO" altLang="fi-FI">
                <a:cs typeface="ヒラギノ角ゴ Pro W3" charset="-128"/>
              </a:rPr>
              <a:t>Rakennuksen energiasimulointi</a:t>
            </a:r>
          </a:p>
          <a:p>
            <a:pPr lvl="1"/>
            <a:r>
              <a:rPr lang="nb-NO" altLang="fi-FI">
                <a:cs typeface="ヒラギノ角ゴ Pro W3" charset="-128"/>
              </a:rPr>
              <a:t>IDA ICE</a:t>
            </a:r>
          </a:p>
          <a:p>
            <a:endParaRPr lang="nb-NO" altLang="fi-FI">
              <a:cs typeface="ヒラギノ角ゴ Pro W3" charset="-128"/>
            </a:endParaRPr>
          </a:p>
          <a:p>
            <a:endParaRPr lang="nb-NO" altLang="fi-FI">
              <a:cs typeface="ヒラギノ角ゴ Pro W3" charset="-128"/>
            </a:endParaRPr>
          </a:p>
          <a:p>
            <a:endParaRPr lang="nb-NO" altLang="fi-FI">
              <a:cs typeface="ヒラギノ角ゴ Pro W3" charset="-128"/>
            </a:endParaRPr>
          </a:p>
          <a:p>
            <a:endParaRPr lang="nb-NO" altLang="fi-FI">
              <a:cs typeface="ヒラギノ角ゴ Pro W3" charset="-128"/>
            </a:endParaRPr>
          </a:p>
          <a:p>
            <a:endParaRPr lang="nb-NO" altLang="fi-FI">
              <a:cs typeface="ヒラギノ角ゴ Pro W3" charset="-128"/>
            </a:endParaRPr>
          </a:p>
          <a:p>
            <a:endParaRPr lang="nb-NO" altLang="fi-FI">
              <a:cs typeface="ヒラギノ角ゴ Pro W3" charset="-128"/>
            </a:endParaRPr>
          </a:p>
          <a:p>
            <a:pPr marL="1543050" lvl="4" indent="0">
              <a:buFontTx/>
              <a:buNone/>
            </a:pPr>
            <a:r>
              <a:rPr lang="nb-NO" altLang="fi-FI">
                <a:cs typeface="ヒラギノ角ゴ Pro W3" charset="-128"/>
              </a:rPr>
              <a:t>				</a:t>
            </a:r>
          </a:p>
        </p:txBody>
      </p:sp>
      <p:pic>
        <p:nvPicPr>
          <p:cNvPr id="9220" name="Bild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863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Bild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7475" y="2205038"/>
            <a:ext cx="2987675" cy="1951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Bild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338" y="6381750"/>
            <a:ext cx="4886325" cy="242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b-NO" altLang="fi-FI">
                <a:cs typeface="ヒラギノ角ゴ Pro W3" charset="-128"/>
              </a:rPr>
              <a:t>Tulokset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nb-NO" dirty="0" smtClean="0"/>
              <a:t>Kerätä tietoa ja kokemuksia kunnilta</a:t>
            </a:r>
          </a:p>
          <a:p>
            <a:pPr>
              <a:defRPr/>
            </a:pPr>
            <a:r>
              <a:rPr lang="nb-NO" dirty="0" smtClean="0"/>
              <a:t>Lämpöpumppujen suorituskyky ja toimivuus vesikiertoisissa lämmönjakolaitteistoissa</a:t>
            </a:r>
            <a:endParaRPr lang="nb-NO" dirty="0"/>
          </a:p>
          <a:p>
            <a:pPr>
              <a:defRPr/>
            </a:pPr>
            <a:r>
              <a:rPr lang="nb-NO" dirty="0" smtClean="0"/>
              <a:t>Strategia yöllä tapahtuvaan jäähdytykseen</a:t>
            </a:r>
          </a:p>
          <a:p>
            <a:pPr>
              <a:defRPr/>
            </a:pPr>
            <a:r>
              <a:rPr lang="nb-NO" dirty="0" smtClean="0"/>
              <a:t>Tunnistaa parhaat menettelytavat energiatehokkuuden parantamiseen jälkiasennusmenetelmin</a:t>
            </a:r>
            <a:endParaRPr lang="nb-NO" dirty="0"/>
          </a:p>
          <a:p>
            <a:pPr>
              <a:defRPr/>
            </a:pPr>
            <a:r>
              <a:rPr lang="nb-NO" dirty="0" smtClean="0"/>
              <a:t>Raportti käyttäjien vaikutuksesta rakennuksen energiankulutukseen</a:t>
            </a:r>
            <a:endParaRPr lang="nb-NO" dirty="0"/>
          </a:p>
          <a:p>
            <a:pPr marL="0" indent="0">
              <a:buFontTx/>
              <a:buNone/>
              <a:defRPr/>
            </a:pPr>
            <a:endParaRPr lang="nb-NO" dirty="0"/>
          </a:p>
          <a:p>
            <a:pPr>
              <a:defRPr/>
            </a:pPr>
            <a:endParaRPr lang="nb-NO" dirty="0"/>
          </a:p>
        </p:txBody>
      </p:sp>
      <p:pic>
        <p:nvPicPr>
          <p:cNvPr id="10244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4275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tel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29638" cy="6705600"/>
          </a:xfrm>
        </p:spPr>
        <p:txBody>
          <a:bodyPr/>
          <a:lstStyle/>
          <a:p>
            <a:pPr algn="ctr"/>
            <a:r>
              <a:rPr lang="nb-NO" altLang="fi-FI">
                <a:cs typeface="ヒラギノ角ゴ Pro W3" charset="-128"/>
              </a:rPr>
              <a:t>Kiitos!</a:t>
            </a:r>
            <a:br>
              <a:rPr lang="nb-NO" altLang="fi-FI">
                <a:cs typeface="ヒラギノ角ゴ Pro W3" charset="-128"/>
              </a:rPr>
            </a:br>
            <a:r>
              <a:rPr lang="nb-NO" altLang="fi-FI">
                <a:cs typeface="ヒラギノ角ゴ Pro W3" charset="-128"/>
              </a:rPr>
              <a:t/>
            </a:r>
            <a:br>
              <a:rPr lang="nb-NO" altLang="fi-FI">
                <a:cs typeface="ヒラギノ角ゴ Pro W3" charset="-128"/>
              </a:rPr>
            </a:br>
            <a:r>
              <a:rPr lang="nb-NO" altLang="fi-FI">
                <a:cs typeface="ヒラギノ角ゴ Pro W3" charset="-128"/>
              </a:rPr>
              <a:t/>
            </a:r>
            <a:br>
              <a:rPr lang="nb-NO" altLang="fi-FI">
                <a:cs typeface="ヒラギノ角ゴ Pro W3" charset="-128"/>
              </a:rPr>
            </a:br>
            <a:endParaRPr lang="nb-NO" altLang="fi-FI">
              <a:cs typeface="ヒラギノ角ゴ Pro W3" charset="-128"/>
            </a:endParaRPr>
          </a:p>
        </p:txBody>
      </p:sp>
      <p:pic>
        <p:nvPicPr>
          <p:cNvPr id="11267" name="Bild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6308725"/>
            <a:ext cx="1298575" cy="433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Norut">
  <a:themeElements>
    <a:clrScheme name="">
      <a:dk1>
        <a:srgbClr val="002168"/>
      </a:dk1>
      <a:lt1>
        <a:srgbClr val="FFFFFF"/>
      </a:lt1>
      <a:dk2>
        <a:srgbClr val="002168"/>
      </a:dk2>
      <a:lt2>
        <a:srgbClr val="002168"/>
      </a:lt2>
      <a:accent1>
        <a:srgbClr val="FFFFFF"/>
      </a:accent1>
      <a:accent2>
        <a:srgbClr val="720074"/>
      </a:accent2>
      <a:accent3>
        <a:srgbClr val="FFFFFF"/>
      </a:accent3>
      <a:accent4>
        <a:srgbClr val="001B58"/>
      </a:accent4>
      <a:accent5>
        <a:srgbClr val="FFFFFF"/>
      </a:accent5>
      <a:accent6>
        <a:srgbClr val="670068"/>
      </a:accent6>
      <a:hlink>
        <a:srgbClr val="118722"/>
      </a:hlink>
      <a:folHlink>
        <a:srgbClr val="655304"/>
      </a:folHlink>
    </a:clrScheme>
    <a:fontScheme name="Office-tema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-16" charset="-128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2395"/>
        </a:dk2>
        <a:lt2>
          <a:srgbClr val="808080"/>
        </a:lt2>
        <a:accent1>
          <a:srgbClr val="002395"/>
        </a:accent1>
        <a:accent2>
          <a:srgbClr val="720074"/>
        </a:accent2>
        <a:accent3>
          <a:srgbClr val="FFFFFF"/>
        </a:accent3>
        <a:accent4>
          <a:srgbClr val="000000"/>
        </a:accent4>
        <a:accent5>
          <a:srgbClr val="AAACC8"/>
        </a:accent5>
        <a:accent6>
          <a:srgbClr val="670068"/>
        </a:accent6>
        <a:hlink>
          <a:srgbClr val="118722"/>
        </a:hlink>
        <a:folHlink>
          <a:srgbClr val="C9A90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2395"/>
        </a:dk1>
        <a:lt1>
          <a:srgbClr val="FFFFFF"/>
        </a:lt1>
        <a:dk2>
          <a:srgbClr val="002395"/>
        </a:dk2>
        <a:lt2>
          <a:srgbClr val="000A83"/>
        </a:lt2>
        <a:accent1>
          <a:srgbClr val="FFFFFF"/>
        </a:accent1>
        <a:accent2>
          <a:srgbClr val="720074"/>
        </a:accent2>
        <a:accent3>
          <a:srgbClr val="FFFFFF"/>
        </a:accent3>
        <a:accent4>
          <a:srgbClr val="001C7E"/>
        </a:accent4>
        <a:accent5>
          <a:srgbClr val="FFFFFF"/>
        </a:accent5>
        <a:accent6>
          <a:srgbClr val="670068"/>
        </a:accent6>
        <a:hlink>
          <a:srgbClr val="118722"/>
        </a:hlink>
        <a:folHlink>
          <a:srgbClr val="65530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Norut</Template>
  <TotalTime>4070</TotalTime>
  <Words>85</Words>
  <Application>Microsoft Macintosh PowerPoint</Application>
  <PresentationFormat>Näytössä katseltava diaesitys (4:3)</PresentationFormat>
  <Paragraphs>39</Paragraphs>
  <Slides>6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6</vt:i4>
      </vt:variant>
    </vt:vector>
  </HeadingPairs>
  <TitlesOfParts>
    <vt:vector size="9" baseType="lpstr">
      <vt:lpstr>Arial</vt:lpstr>
      <vt:lpstr>ヒラギノ角ゴ Pro W3</vt:lpstr>
      <vt:lpstr>Norut</vt:lpstr>
      <vt:lpstr> Norut Narvik “Rakennusten energiatehokkuus arktisissa yhteisöissä”  Narvik 15.06.17  Martin J. Megård </vt:lpstr>
      <vt:lpstr>Tutkimuskohteet</vt:lpstr>
      <vt:lpstr>Tutkimuksen painoalueet</vt:lpstr>
      <vt:lpstr>Menetelmät</vt:lpstr>
      <vt:lpstr>Tulokset</vt:lpstr>
      <vt:lpstr>Kiitos!   </vt:lpstr>
    </vt:vector>
  </TitlesOfParts>
  <Company>Reibo A/S</Company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Klikk her for å legge inn tittel</dc:title>
  <dc:creator>Ross Wakelin</dc:creator>
  <cp:lastModifiedBy>Mehtälä Marko</cp:lastModifiedBy>
  <cp:revision>138</cp:revision>
  <cp:lastPrinted>2011-03-04T14:09:23Z</cp:lastPrinted>
  <dcterms:created xsi:type="dcterms:W3CDTF">2008-04-08T08:07:35Z</dcterms:created>
  <dcterms:modified xsi:type="dcterms:W3CDTF">2017-06-14T10:07:27Z</dcterms:modified>
</cp:coreProperties>
</file>