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76" r:id="rId3"/>
    <p:sldId id="368" r:id="rId4"/>
    <p:sldId id="382" r:id="rId5"/>
    <p:sldId id="323" r:id="rId6"/>
    <p:sldId id="374" r:id="rId7"/>
    <p:sldId id="360" r:id="rId8"/>
    <p:sldId id="395" r:id="rId9"/>
    <p:sldId id="396" r:id="rId10"/>
    <p:sldId id="296" r:id="rId11"/>
    <p:sldId id="393" r:id="rId12"/>
    <p:sldId id="370" r:id="rId13"/>
    <p:sldId id="365" r:id="rId14"/>
    <p:sldId id="300" r:id="rId15"/>
    <p:sldId id="314" r:id="rId16"/>
    <p:sldId id="299" r:id="rId17"/>
    <p:sldId id="372" r:id="rId18"/>
    <p:sldId id="373" r:id="rId19"/>
    <p:sldId id="394" r:id="rId20"/>
    <p:sldId id="391" r:id="rId21"/>
    <p:sldId id="388" r:id="rId22"/>
    <p:sldId id="392" r:id="rId23"/>
  </p:sldIdLst>
  <p:sldSz cx="9144000" cy="6858000" type="screen4x3"/>
  <p:notesSz cx="6797675" cy="987266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33521"/>
    <a:srgbClr val="345C8C"/>
    <a:srgbClr val="5F5F5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5717" autoAdjust="0"/>
  </p:normalViewPr>
  <p:slideViewPr>
    <p:cSldViewPr>
      <p:cViewPr varScale="1">
        <p:scale>
          <a:sx n="56" d="100"/>
          <a:sy n="56" d="100"/>
        </p:scale>
        <p:origin x="13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2BBD0D-F9EE-4159-BFD8-3BE2CF4F91C4}" type="datetimeFigureOut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405E0A-F72E-4DD7-9539-C724A39F9A4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954772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3E3548-FC09-4D87-B23C-07E12F56956A}" type="datetimeFigureOut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C774FA-B5BA-4B04-8A7C-C39E2EDCC3A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990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512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D649AD-E9F4-4F39-9456-D3ECC94E8BDB}" type="slidenum">
              <a:rPr lang="fi-FI" altLang="en-US" smtClean="0">
                <a:latin typeface="Calibri" panose="020F0502020204030204" pitchFamily="34" charset="0"/>
              </a:rPr>
              <a:pPr/>
              <a:t>1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5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2355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939965-9155-495D-B0E7-5754FAB10BC2}" type="slidenum">
              <a:rPr lang="fi-FI" altLang="en-US" smtClean="0"/>
              <a:pPr>
                <a:spcBef>
                  <a:spcPct val="0"/>
                </a:spcBef>
              </a:pPr>
              <a:t>10</a:t>
            </a:fld>
            <a:endParaRPr lang="fi-FI" altLang="en-US" smtClean="0"/>
          </a:p>
        </p:txBody>
      </p:sp>
    </p:spTree>
    <p:extLst>
      <p:ext uri="{BB962C8B-B14F-4D97-AF65-F5344CB8AC3E}">
        <p14:creationId xmlns:p14="http://schemas.microsoft.com/office/powerpoint/2010/main" val="850425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2560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4358C0-5C79-4851-8169-A2F7E2343BF5}" type="slidenum">
              <a:rPr lang="fi-FI" altLang="en-US" smtClean="0"/>
              <a:pPr>
                <a:spcBef>
                  <a:spcPct val="0"/>
                </a:spcBef>
              </a:pPr>
              <a:t>11</a:t>
            </a:fld>
            <a:endParaRPr lang="fi-FI" altLang="en-US" smtClean="0"/>
          </a:p>
        </p:txBody>
      </p:sp>
    </p:spTree>
    <p:extLst>
      <p:ext uri="{BB962C8B-B14F-4D97-AF65-F5344CB8AC3E}">
        <p14:creationId xmlns:p14="http://schemas.microsoft.com/office/powerpoint/2010/main" val="597016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2765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9D471A-7E99-4F65-9A9E-81E7BF11C8D8}" type="slidenum">
              <a:rPr lang="fi-FI" altLang="en-US" smtClean="0">
                <a:latin typeface="Calibri" panose="020F0502020204030204" pitchFamily="34" charset="0"/>
              </a:rPr>
              <a:pPr/>
              <a:t>12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21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2970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15EF79-41E1-45A6-BF1A-960B3B3C235C}" type="slidenum">
              <a:rPr lang="fi-FI" altLang="en-US" smtClean="0">
                <a:latin typeface="Calibri" panose="020F0502020204030204" pitchFamily="34" charset="0"/>
              </a:rPr>
              <a:pPr/>
              <a:t>13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2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174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9BF046-F39A-4F89-92C3-03A3E3CC09A0}" type="slidenum">
              <a:rPr lang="fi-FI" altLang="en-US" smtClean="0">
                <a:latin typeface="Calibri" panose="020F0502020204030204" pitchFamily="34" charset="0"/>
              </a:rPr>
              <a:pPr/>
              <a:t>14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64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379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912604-10A3-4170-AD71-1E8D2574F49E}" type="slidenum">
              <a:rPr lang="fi-FI" altLang="en-US" smtClean="0">
                <a:latin typeface="Calibri" panose="020F0502020204030204" pitchFamily="34" charset="0"/>
              </a:rPr>
              <a:pPr/>
              <a:t>15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8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584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17F92D-FBFA-4A2C-B0DA-2A29DF8D1EA7}" type="slidenum">
              <a:rPr lang="fi-FI" altLang="en-US" smtClean="0"/>
              <a:pPr>
                <a:spcBef>
                  <a:spcPct val="0"/>
                </a:spcBef>
              </a:pPr>
              <a:t>16</a:t>
            </a:fld>
            <a:endParaRPr lang="fi-FI" altLang="en-US" smtClean="0"/>
          </a:p>
        </p:txBody>
      </p:sp>
    </p:spTree>
    <p:extLst>
      <p:ext uri="{BB962C8B-B14F-4D97-AF65-F5344CB8AC3E}">
        <p14:creationId xmlns:p14="http://schemas.microsoft.com/office/powerpoint/2010/main" val="3137848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789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E5BD26-6564-4F08-ACD4-EEBAE178BF93}" type="slidenum">
              <a:rPr lang="fi-FI" altLang="en-US" smtClean="0">
                <a:latin typeface="Calibri" panose="020F0502020204030204" pitchFamily="34" charset="0"/>
              </a:rPr>
              <a:pPr/>
              <a:t>17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02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3994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50ECA4-6A93-4A16-9031-5AE303B7C2B2}" type="slidenum">
              <a:rPr lang="fi-FI" altLang="en-US" smtClean="0">
                <a:latin typeface="Calibri" panose="020F0502020204030204" pitchFamily="34" charset="0"/>
              </a:rPr>
              <a:pPr/>
              <a:t>18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87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4198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24A09A-B435-403F-BBF2-8DE4677DE0B1}" type="slidenum">
              <a:rPr lang="fi-FI" altLang="en-US" smtClean="0">
                <a:latin typeface="Calibri" panose="020F0502020204030204" pitchFamily="34" charset="0"/>
              </a:rPr>
              <a:pPr/>
              <a:t>19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5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717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CF5F8F-84B3-42AC-BC81-885859CA400A}" type="slidenum">
              <a:rPr lang="fi-FI" altLang="en-US" smtClean="0">
                <a:latin typeface="Calibri" panose="020F0502020204030204" pitchFamily="34" charset="0"/>
              </a:rPr>
              <a:pPr/>
              <a:t>2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23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Huomautusten paikkamerkki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44036" name="Dian numeron paikkamerkki 3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DF2738-02CA-499F-ACAC-93F53600DE7E}" type="slidenum">
              <a:rPr lang="fi-FI" altLang="fi-FI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54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Huomautusten paikkamerkki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46084" name="Dian numeron paikkamerkki 3"/>
          <p:cNvSpPr txBox="1">
            <a:spLocks noChangeArrowheads="1"/>
          </p:cNvSpPr>
          <p:nvPr/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963E76-C1C9-486B-A94E-B470BBBFF89A}" type="slidenum">
              <a:rPr lang="fi-FI" altLang="fi-FI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07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4813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C37B68-5008-44A5-A416-BDF2E62607A4}" type="slidenum">
              <a:rPr lang="fi-FI" altLang="en-US" smtClean="0">
                <a:latin typeface="Calibri" panose="020F0502020204030204" pitchFamily="34" charset="0"/>
              </a:rPr>
              <a:pPr/>
              <a:t>22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7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922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8B8A1-C1AB-4F87-A12E-2CCCF025B2FC}" type="slidenum">
              <a:rPr lang="fi-FI" altLang="en-US" smtClean="0">
                <a:latin typeface="Calibri" panose="020F0502020204030204" pitchFamily="34" charset="0"/>
              </a:rPr>
              <a:pPr/>
              <a:t>3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8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126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C98FD7-A631-46C3-BC6F-287114206439}" type="slidenum">
              <a:rPr lang="fi-FI" altLang="en-US" smtClean="0"/>
              <a:pPr>
                <a:spcBef>
                  <a:spcPct val="0"/>
                </a:spcBef>
              </a:pPr>
              <a:t>4</a:t>
            </a:fld>
            <a:endParaRPr lang="fi-FI" altLang="en-US" smtClean="0"/>
          </a:p>
        </p:txBody>
      </p:sp>
    </p:spTree>
    <p:extLst>
      <p:ext uri="{BB962C8B-B14F-4D97-AF65-F5344CB8AC3E}">
        <p14:creationId xmlns:p14="http://schemas.microsoft.com/office/powerpoint/2010/main" val="222776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331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88DEFD-7305-489E-AFCD-60F76A534753}" type="slidenum">
              <a:rPr lang="fi-FI" altLang="en-US" smtClean="0">
                <a:latin typeface="Calibri" panose="020F0502020204030204" pitchFamily="34" charset="0"/>
              </a:rPr>
              <a:pPr/>
              <a:t>5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6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12BA9C-34BB-48F6-A527-CC6E0951C6E3}" type="slidenum">
              <a:rPr lang="fi-FI" altLang="en-US" smtClean="0">
                <a:latin typeface="Calibri" panose="020F0502020204030204" pitchFamily="34" charset="0"/>
              </a:rPr>
              <a:pPr/>
              <a:t>6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396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741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2328C0-F204-4C7C-97A5-2CEA22A2E660}" type="slidenum">
              <a:rPr lang="fi-FI" altLang="en-US" smtClean="0">
                <a:latin typeface="Calibri" panose="020F0502020204030204" pitchFamily="34" charset="0"/>
              </a:rPr>
              <a:pPr/>
              <a:t>7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1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6852F3-150B-46D7-B4D7-782E32DF58CA}" type="slidenum">
              <a:rPr lang="fi-FI" altLang="en-US" smtClean="0">
                <a:latin typeface="Calibri" panose="020F0502020204030204" pitchFamily="34" charset="0"/>
              </a:rPr>
              <a:pPr/>
              <a:t>8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51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 smtClean="0"/>
          </a:p>
        </p:txBody>
      </p:sp>
      <p:sp>
        <p:nvSpPr>
          <p:cNvPr id="2150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DB3898-74FE-465D-B479-E5B402D16CE4}" type="slidenum">
              <a:rPr lang="fi-FI" altLang="en-US" smtClean="0">
                <a:latin typeface="Calibri" panose="020F0502020204030204" pitchFamily="34" charset="0"/>
              </a:rPr>
              <a:pPr/>
              <a:t>9</a:t>
            </a:fld>
            <a:endParaRPr lang="fi-FI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7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0F59-1BAC-43C4-972D-ED4BB5944C4F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CF64-209F-4B0E-877B-8F8CA5B9058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969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6DC1-DA84-4921-86A5-4D412C8BC74F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5E11-B790-413F-98D3-346B3EF4BDD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2393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7C6B-7765-4262-9BC3-EB219FF6AA02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8435-8424-47A9-A7BC-B722132E71F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7518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6F0B-F630-4951-9B90-FBC8F69A070B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4562-8FF3-4F6C-A99F-9902CB9817C6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5173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4A11-6D50-4EDC-A664-210A20CB1C62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B573-8361-46CD-8CCE-D17BC0B87BE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082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3D1D-EA71-4C43-A0B0-CEC20E7C4281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1999-B9A1-4929-88E5-84125AD683C2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50466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5A49-71B9-4511-8A3E-623E53888608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86844-3336-4054-A4BA-383CAD84B4A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43776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51A4E-D8F4-4CCA-A3E3-417A7527F756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4C94-39ED-450D-B4C7-1EF6422C52F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25885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BCDF-706A-491C-86D3-067D0C377799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ECF8-7F47-418B-8593-2889B077AD0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37002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E1CC-3077-423D-A51C-2941D3C60610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82AD-211F-4DCC-B837-9B54D01C8EE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1623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EADF-86B2-411D-87C3-AF4B2E4DF4BB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C945-FC4B-4EF0-A01E-CB0F5553FBD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8341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7692A5-78FF-4F9D-8238-7A1AD09BCB24}" type="datetime1">
              <a:rPr lang="fi-FI"/>
              <a:pPr>
                <a:defRPr/>
              </a:pPr>
              <a:t>23.6.2015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MERCURIA - paikkoja bisnesluokassa.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F271CF-69F8-40AD-A502-D840614BB0A2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upankoulutuksenkehittamiskeskus.fi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kehys 5"/>
          <p:cNvSpPr txBox="1">
            <a:spLocks noChangeArrowheads="1"/>
          </p:cNvSpPr>
          <p:nvPr/>
        </p:nvSpPr>
        <p:spPr bwMode="auto">
          <a:xfrm>
            <a:off x="0" y="0"/>
            <a:ext cx="9144000" cy="1512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outerShdw blurRad="266700" dist="50800" dir="5400000" algn="ctr" rotWithShape="0">
              <a:srgbClr val="000000">
                <a:alpha val="51000"/>
              </a:srgbClr>
            </a:outerShdw>
          </a:effectLst>
          <a:scene3d>
            <a:camera prst="orthographicFront"/>
            <a:lightRig rig="chilly" dir="t"/>
          </a:scene3d>
        </p:spPr>
        <p:txBody>
          <a:bodyPr>
            <a:spAutoFit/>
          </a:bodyPr>
          <a:lstStyle/>
          <a:p>
            <a:pPr eaLnBrk="1" hangingPunct="1">
              <a:defRPr/>
            </a:pPr>
            <a:endParaRPr lang="fi-FI" dirty="0">
              <a:latin typeface="Calibri" pitchFamily="34" charset="0"/>
              <a:cs typeface="Arial" charset="0"/>
            </a:endParaRPr>
          </a:p>
          <a:p>
            <a:pPr eaLnBrk="1" hangingPunct="1">
              <a:defRPr/>
            </a:pPr>
            <a:endParaRPr lang="fi-FI" dirty="0">
              <a:latin typeface="Calibri" pitchFamily="34" charset="0"/>
              <a:cs typeface="Arial" charset="0"/>
            </a:endParaRPr>
          </a:p>
          <a:p>
            <a:pPr eaLnBrk="1" hangingPunct="1">
              <a:defRPr/>
            </a:pPr>
            <a:endParaRPr lang="fi-FI" dirty="0">
              <a:latin typeface="Calibri" pitchFamily="34" charset="0"/>
              <a:cs typeface="Arial" charset="0"/>
            </a:endParaRPr>
          </a:p>
          <a:p>
            <a:pPr eaLnBrk="1" hangingPunct="1">
              <a:defRPr/>
            </a:pPr>
            <a:endParaRPr lang="fi-FI" dirty="0">
              <a:latin typeface="Calibri" pitchFamily="34" charset="0"/>
              <a:cs typeface="Arial" charset="0"/>
            </a:endParaRPr>
          </a:p>
        </p:txBody>
      </p:sp>
      <p:sp>
        <p:nvSpPr>
          <p:cNvPr id="4099" name="Otsikko 1"/>
          <p:cNvSpPr>
            <a:spLocks noGrp="1"/>
          </p:cNvSpPr>
          <p:nvPr>
            <p:ph type="ctrTitle"/>
          </p:nvPr>
        </p:nvSpPr>
        <p:spPr>
          <a:xfrm>
            <a:off x="685800" y="1930400"/>
            <a:ext cx="7702550" cy="2074863"/>
          </a:xfrm>
        </p:spPr>
        <p:txBody>
          <a:bodyPr/>
          <a:lstStyle/>
          <a:p>
            <a:pPr eaLnBrk="1" hangingPunct="1"/>
            <a:r>
              <a:rPr lang="fi-FI" altLang="fi-FI" b="1" smtClean="0">
                <a:solidFill>
                  <a:srgbClr val="0070C0"/>
                </a:solidFill>
              </a:rPr>
              <a:t>Ikkuna osaamistarpeisiin!</a:t>
            </a:r>
          </a:p>
        </p:txBody>
      </p:sp>
      <p:sp>
        <p:nvSpPr>
          <p:cNvPr id="4100" name="Alaotsikko 2"/>
          <p:cNvSpPr>
            <a:spLocks noGrp="1"/>
          </p:cNvSpPr>
          <p:nvPr>
            <p:ph type="subTitle" idx="1"/>
          </p:nvPr>
        </p:nvSpPr>
        <p:spPr>
          <a:xfrm>
            <a:off x="1212850" y="2924175"/>
            <a:ext cx="6551613" cy="649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altLang="fi-FI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i-FI" altLang="fi-FI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i-FI" altLang="fi-FI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smtClean="0">
                <a:solidFill>
                  <a:srgbClr val="595959"/>
                </a:solidFill>
              </a:rPr>
              <a:t>OPH 11.5.2015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smtClean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000" smtClean="0">
                <a:solidFill>
                  <a:srgbClr val="595959"/>
                </a:solidFill>
              </a:rPr>
              <a:t>Kirsti Jokiranta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000" smtClean="0">
                <a:solidFill>
                  <a:srgbClr val="595959"/>
                </a:solidFill>
              </a:rPr>
              <a:t>MERCURIA Kauppiaitten Kauppaoppilaitos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mtClean="0">
                <a:solidFill>
                  <a:srgbClr val="595959"/>
                </a:solidFill>
              </a:rPr>
              <a:t/>
            </a:r>
            <a:br>
              <a:rPr lang="fi-FI" altLang="fi-FI" smtClean="0">
                <a:solidFill>
                  <a:srgbClr val="595959"/>
                </a:solidFill>
              </a:rPr>
            </a:br>
            <a:endParaRPr lang="fi-FI" altLang="fi-FI" smtClean="0">
              <a:solidFill>
                <a:schemeClr val="accent2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19425" cy="365125"/>
          </a:xfrm>
        </p:spPr>
        <p:txBody>
          <a:bodyPr/>
          <a:lstStyle/>
          <a:p>
            <a:pPr>
              <a:defRPr/>
            </a:pPr>
            <a:r>
              <a:rPr lang="fi-FI" sz="1400" b="1" dirty="0">
                <a:solidFill>
                  <a:srgbClr val="0070C0"/>
                </a:solidFill>
              </a:rPr>
              <a:t>MERCURIA </a:t>
            </a:r>
            <a:r>
              <a:rPr lang="fi-FI" sz="1400" b="1" dirty="0" smtClean="0">
                <a:solidFill>
                  <a:srgbClr val="0070C0"/>
                </a:solidFill>
              </a:rPr>
              <a:t>– sinulle sopiva</a:t>
            </a:r>
            <a:endParaRPr lang="fi-FI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02" name="Rectangle 44"/>
          <p:cNvSpPr>
            <a:spLocks noChangeArrowheads="1"/>
          </p:cNvSpPr>
          <p:nvPr/>
        </p:nvSpPr>
        <p:spPr bwMode="auto">
          <a:xfrm>
            <a:off x="285750" y="6357938"/>
            <a:ext cx="17859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800">
                <a:latin typeface="Arial" panose="020B0604020202020204" pitchFamily="34" charset="0"/>
              </a:rPr>
              <a:t>© </a:t>
            </a:r>
            <a:r>
              <a:rPr lang="fi-FI" altLang="fi-FI" sz="800" b="1">
                <a:latin typeface="Arial" panose="020B0604020202020204" pitchFamily="34" charset="0"/>
              </a:rPr>
              <a:t>Kauppiaitten Kauppaoppilaitos</a:t>
            </a:r>
          </a:p>
        </p:txBody>
      </p:sp>
      <p:pic>
        <p:nvPicPr>
          <p:cNvPr id="4103" name="Picture 8" descr="C:\Users\paiva_marko\Desktop\Mercuria_KK_logo_rgb.gif"/>
          <p:cNvPicPr>
            <a:picLocks noChangeAspect="1" noChangeArrowheads="1"/>
          </p:cNvPicPr>
          <p:nvPr/>
        </p:nvPicPr>
        <p:blipFill>
          <a:blip r:embed="rId4" cstate="print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85750"/>
            <a:ext cx="238601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kstiruutu 1"/>
          <p:cNvSpPr txBox="1">
            <a:spLocks noChangeArrowheads="1"/>
          </p:cNvSpPr>
          <p:nvPr/>
        </p:nvSpPr>
        <p:spPr bwMode="auto">
          <a:xfrm>
            <a:off x="1692275" y="3397250"/>
            <a:ext cx="6288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>
                <a:solidFill>
                  <a:schemeClr val="tx2"/>
                </a:solidFill>
                <a:latin typeface="Arial" panose="020B0604020202020204" pitchFamily="34" charset="0"/>
              </a:rPr>
              <a:t>Oraakkelien oivallukset koulutuksen kulmakiveksi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>
                <a:solidFill>
                  <a:schemeClr val="tx2"/>
                </a:solidFill>
                <a:latin typeface="Arial" panose="020B0604020202020204" pitchFamily="34" charset="0"/>
              </a:rPr>
              <a:t>Kaupan alan lähitulevaisuuden osaamistarpeet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isällön paikkamerkki 2"/>
          <p:cNvSpPr>
            <a:spLocks noGrp="1"/>
          </p:cNvSpPr>
          <p:nvPr>
            <p:ph sz="half" idx="1"/>
          </p:nvPr>
        </p:nvSpPr>
        <p:spPr>
          <a:xfrm>
            <a:off x="301625" y="1481138"/>
            <a:ext cx="4125913" cy="4562475"/>
          </a:xfrm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Tekniikka ja itsepalvelu                                          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err="1" smtClean="0"/>
              <a:t>Digitalisaation</a:t>
            </a:r>
            <a:r>
              <a:rPr lang="fi-FI" sz="1600" b="1" dirty="0" smtClean="0"/>
              <a:t> hyödyntäjät ” </a:t>
            </a:r>
            <a:r>
              <a:rPr lang="fi-FI" sz="1600" b="1" dirty="0" err="1" smtClean="0"/>
              <a:t>Diginatiivit</a:t>
            </a:r>
            <a:r>
              <a:rPr lang="fi-FI" sz="1600" b="1" dirty="0" smtClean="0"/>
              <a:t>”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Lokaalit markkinat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Professionaali henkilöstö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Kauppa työllistää määriä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Vakinaiset työsuhteet lisääntyvät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Tiukka ketjuohjaus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Elämyksellisyys, merkityksellisyys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Osaamattomat asiakkaat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Huoli ympäristöstä ja tulevaisuudesta, tiedostava kuluttaminen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Työhön sitoutuva henkilöstö</a:t>
            </a:r>
            <a:endParaRPr lang="fi-FI" sz="1600" b="1" dirty="0"/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Nuoret työntekijät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Nopea kauppa</a:t>
            </a:r>
          </a:p>
        </p:txBody>
      </p:sp>
      <p:sp>
        <p:nvSpPr>
          <p:cNvPr id="36868" name="Sisällön paikkamerkki 3"/>
          <p:cNvSpPr>
            <a:spLocks noGrp="1"/>
          </p:cNvSpPr>
          <p:nvPr>
            <p:ph sz="half" idx="2"/>
          </p:nvPr>
        </p:nvSpPr>
        <p:spPr>
          <a:xfrm>
            <a:off x="4576763" y="1481138"/>
            <a:ext cx="4319587" cy="4537075"/>
          </a:xfrm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Henkilökohtainen palvelu ja vuorovaikutus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err="1" smtClean="0"/>
              <a:t>Digitalisaation</a:t>
            </a:r>
            <a:r>
              <a:rPr lang="fi-FI" sz="1600" b="1" dirty="0" smtClean="0"/>
              <a:t> välttäjät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Globaalit markkinat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Läpikulkeva henkilöstö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Kauppa työllistää laatua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Osa-aikaiset työsuhteet lisääntyvät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Löyhä  ja monimuotoinen ketjuohjaus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Arkisuus, merkityksettömyys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Tietävät, tiedonhaluiset ja taitavat asiakkaat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Eletään tätä päivää, välinpitämätön kuluttaminen 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Työhön sitoutumaton henkilöstö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Seniorityöntekijät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/>
              <a:t>Hidas kauppa</a:t>
            </a:r>
          </a:p>
          <a:p>
            <a:pPr marL="0" indent="0">
              <a:buFont typeface="Arial" charset="0"/>
              <a:buNone/>
              <a:defRPr/>
            </a:pPr>
            <a:endParaRPr lang="fi-FI" sz="1600" b="1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6" name="Leveä kaari 5"/>
          <p:cNvSpPr/>
          <p:nvPr/>
        </p:nvSpPr>
        <p:spPr>
          <a:xfrm>
            <a:off x="2484438" y="1263650"/>
            <a:ext cx="3527425" cy="433388"/>
          </a:xfrm>
          <a:prstGeom prst="blockArc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971550" y="404813"/>
            <a:ext cx="72009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KAUPAN  MONENLAISTA  POLARISAATIOTA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6072188" y="142875"/>
            <a:ext cx="2655887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VAPAA JA VILLI</a:t>
            </a:r>
          </a:p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LÄMMIN JA IHMISLÄHEINEN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214313" y="5715000"/>
            <a:ext cx="2208212" cy="523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OHJATTU JA SÄÄDELTY</a:t>
            </a:r>
          </a:p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KYLMÄ JA TEKNINEN</a:t>
            </a:r>
          </a:p>
        </p:txBody>
      </p:sp>
      <p:sp>
        <p:nvSpPr>
          <p:cNvPr id="24580" name="Tekstiruutu 5"/>
          <p:cNvSpPr txBox="1">
            <a:spLocks noChangeArrowheads="1"/>
          </p:cNvSpPr>
          <p:nvPr/>
        </p:nvSpPr>
        <p:spPr bwMode="auto">
          <a:xfrm>
            <a:off x="6572250" y="2214563"/>
            <a:ext cx="11525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Ruokaa jaetaan ilmeiseksi verot maksaneelle</a:t>
            </a:r>
          </a:p>
        </p:txBody>
      </p:sp>
      <p:sp>
        <p:nvSpPr>
          <p:cNvPr id="24581" name="Tekstiruutu 7"/>
          <p:cNvSpPr txBox="1">
            <a:spLocks noChangeArrowheads="1"/>
          </p:cNvSpPr>
          <p:nvPr/>
        </p:nvSpPr>
        <p:spPr bwMode="auto">
          <a:xfrm>
            <a:off x="6215063" y="1571625"/>
            <a:ext cx="1152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Ovet auki 7 / 24</a:t>
            </a:r>
          </a:p>
        </p:txBody>
      </p:sp>
      <p:sp>
        <p:nvSpPr>
          <p:cNvPr id="24582" name="Tekstiruutu 8"/>
          <p:cNvSpPr txBox="1">
            <a:spLocks noChangeArrowheads="1"/>
          </p:cNvSpPr>
          <p:nvPr/>
        </p:nvSpPr>
        <p:spPr bwMode="auto">
          <a:xfrm>
            <a:off x="7462838" y="2714625"/>
            <a:ext cx="1152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Ostoskaveri</a:t>
            </a:r>
            <a:r>
              <a:rPr lang="fi-FI" altLang="fi-FI" sz="900">
                <a:latin typeface="Arial" panose="020B0604020202020204" pitchFamily="34" charset="0"/>
              </a:rPr>
              <a:t> </a:t>
            </a:r>
            <a:r>
              <a:rPr lang="fi-FI" altLang="fi-FI" sz="900" b="1">
                <a:latin typeface="Arial" panose="020B0604020202020204" pitchFamily="34" charset="0"/>
              </a:rPr>
              <a:t>ovelta</a:t>
            </a:r>
          </a:p>
        </p:txBody>
      </p:sp>
      <p:sp>
        <p:nvSpPr>
          <p:cNvPr id="24583" name="Tekstiruutu 9"/>
          <p:cNvSpPr txBox="1">
            <a:spLocks noChangeArrowheads="1"/>
          </p:cNvSpPr>
          <p:nvPr/>
        </p:nvSpPr>
        <p:spPr bwMode="auto">
          <a:xfrm>
            <a:off x="7067550" y="3111500"/>
            <a:ext cx="13239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Kauppa parantaa ihmisten ja eläinten oikeuksia</a:t>
            </a:r>
          </a:p>
        </p:txBody>
      </p:sp>
      <p:sp>
        <p:nvSpPr>
          <p:cNvPr id="24584" name="Tekstiruutu 10"/>
          <p:cNvSpPr txBox="1">
            <a:spLocks noChangeArrowheads="1"/>
          </p:cNvSpPr>
          <p:nvPr/>
        </p:nvSpPr>
        <p:spPr bwMode="auto">
          <a:xfrm>
            <a:off x="7515225" y="141605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Henkilöstöllä kauniit  asut</a:t>
            </a:r>
          </a:p>
        </p:txBody>
      </p:sp>
      <p:sp>
        <p:nvSpPr>
          <p:cNvPr id="24585" name="Tekstiruutu 11"/>
          <p:cNvSpPr txBox="1">
            <a:spLocks noChangeArrowheads="1"/>
          </p:cNvSpPr>
          <p:nvPr/>
        </p:nvSpPr>
        <p:spPr bwMode="auto">
          <a:xfrm>
            <a:off x="5653088" y="2522538"/>
            <a:ext cx="1150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Valoa ja läpinäkyviä seiniä</a:t>
            </a:r>
          </a:p>
        </p:txBody>
      </p:sp>
      <p:sp>
        <p:nvSpPr>
          <p:cNvPr id="24586" name="Tekstiruutu 12"/>
          <p:cNvSpPr txBox="1">
            <a:spLocks noChangeArrowheads="1"/>
          </p:cNvSpPr>
          <p:nvPr/>
        </p:nvSpPr>
        <p:spPr bwMode="auto">
          <a:xfrm>
            <a:off x="7783513" y="183038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Hyväntuuliset myyjät</a:t>
            </a:r>
          </a:p>
        </p:txBody>
      </p:sp>
      <p:sp>
        <p:nvSpPr>
          <p:cNvPr id="24587" name="Tekstiruutu 13"/>
          <p:cNvSpPr txBox="1">
            <a:spLocks noChangeArrowheads="1"/>
          </p:cNvSpPr>
          <p:nvPr/>
        </p:nvSpPr>
        <p:spPr bwMode="auto">
          <a:xfrm>
            <a:off x="5746750" y="1898650"/>
            <a:ext cx="11509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Ilonappulat ovella</a:t>
            </a:r>
          </a:p>
        </p:txBody>
      </p:sp>
      <p:sp>
        <p:nvSpPr>
          <p:cNvPr id="24588" name="Tekstiruutu 14"/>
          <p:cNvSpPr txBox="1">
            <a:spLocks noChangeArrowheads="1"/>
          </p:cNvSpPr>
          <p:nvPr/>
        </p:nvSpPr>
        <p:spPr bwMode="auto">
          <a:xfrm>
            <a:off x="6156325" y="2995613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Seniori- tekniikkaa</a:t>
            </a:r>
          </a:p>
        </p:txBody>
      </p:sp>
      <p:sp>
        <p:nvSpPr>
          <p:cNvPr id="24589" name="Tekstiruutu 15"/>
          <p:cNvSpPr txBox="1">
            <a:spLocks noChangeArrowheads="1"/>
          </p:cNvSpPr>
          <p:nvPr/>
        </p:nvSpPr>
        <p:spPr bwMode="auto">
          <a:xfrm>
            <a:off x="7462838" y="3948113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Ilmaista oheispalvelua</a:t>
            </a:r>
          </a:p>
        </p:txBody>
      </p:sp>
      <p:sp>
        <p:nvSpPr>
          <p:cNvPr id="24590" name="Tekstiruutu 16"/>
          <p:cNvSpPr txBox="1">
            <a:spLocks noChangeArrowheads="1"/>
          </p:cNvSpPr>
          <p:nvPr/>
        </p:nvSpPr>
        <p:spPr bwMode="auto">
          <a:xfrm>
            <a:off x="6365875" y="3665538"/>
            <a:ext cx="11525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Älykäs parkkihalli</a:t>
            </a:r>
          </a:p>
        </p:txBody>
      </p:sp>
      <p:sp>
        <p:nvSpPr>
          <p:cNvPr id="24591" name="Tekstiruutu 17"/>
          <p:cNvSpPr txBox="1">
            <a:spLocks noChangeArrowheads="1"/>
          </p:cNvSpPr>
          <p:nvPr/>
        </p:nvSpPr>
        <p:spPr bwMode="auto">
          <a:xfrm>
            <a:off x="4594225" y="2198688"/>
            <a:ext cx="11525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Kauppamatka lentävällä potkulaudalla</a:t>
            </a:r>
          </a:p>
        </p:txBody>
      </p:sp>
      <p:sp>
        <p:nvSpPr>
          <p:cNvPr id="24592" name="Tekstiruutu 18"/>
          <p:cNvSpPr txBox="1">
            <a:spLocks noChangeArrowheads="1"/>
          </p:cNvSpPr>
          <p:nvPr/>
        </p:nvSpPr>
        <p:spPr bwMode="auto">
          <a:xfrm>
            <a:off x="4594225" y="294798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Ilmassa leijuvat kaupat</a:t>
            </a:r>
          </a:p>
        </p:txBody>
      </p:sp>
      <p:sp>
        <p:nvSpPr>
          <p:cNvPr id="24593" name="Tekstiruutu 19"/>
          <p:cNvSpPr txBox="1">
            <a:spLocks noChangeArrowheads="1"/>
          </p:cNvSpPr>
          <p:nvPr/>
        </p:nvSpPr>
        <p:spPr bwMode="auto">
          <a:xfrm>
            <a:off x="4427538" y="350202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Elektroniset hintalaput</a:t>
            </a:r>
          </a:p>
        </p:txBody>
      </p:sp>
      <p:sp>
        <p:nvSpPr>
          <p:cNvPr id="24594" name="Tekstiruutu 20"/>
          <p:cNvSpPr txBox="1">
            <a:spLocks noChangeArrowheads="1"/>
          </p:cNvSpPr>
          <p:nvPr/>
        </p:nvSpPr>
        <p:spPr bwMode="auto">
          <a:xfrm>
            <a:off x="4500563" y="1857375"/>
            <a:ext cx="1152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Liukukäytävät</a:t>
            </a:r>
          </a:p>
        </p:txBody>
      </p:sp>
      <p:sp>
        <p:nvSpPr>
          <p:cNvPr id="24595" name="Tekstiruutu 21"/>
          <p:cNvSpPr txBox="1">
            <a:spLocks noChangeArrowheads="1"/>
          </p:cNvSpPr>
          <p:nvPr/>
        </p:nvSpPr>
        <p:spPr bwMode="auto">
          <a:xfrm>
            <a:off x="4524375" y="394493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Älykkäät ja lentävät ostoskärryt</a:t>
            </a:r>
          </a:p>
        </p:txBody>
      </p:sp>
      <p:sp>
        <p:nvSpPr>
          <p:cNvPr id="24596" name="Tekstiruutu 22"/>
          <p:cNvSpPr txBox="1">
            <a:spLocks noChangeArrowheads="1"/>
          </p:cNvSpPr>
          <p:nvPr/>
        </p:nvSpPr>
        <p:spPr bwMode="auto">
          <a:xfrm>
            <a:off x="5429250" y="4143375"/>
            <a:ext cx="11525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Ilmassa leijuvat älykkäät ostoskärryt</a:t>
            </a:r>
          </a:p>
        </p:txBody>
      </p:sp>
      <p:sp>
        <p:nvSpPr>
          <p:cNvPr id="24597" name="Tekstiruutu 23"/>
          <p:cNvSpPr txBox="1">
            <a:spLocks noChangeArrowheads="1"/>
          </p:cNvSpPr>
          <p:nvPr/>
        </p:nvSpPr>
        <p:spPr bwMode="auto">
          <a:xfrm>
            <a:off x="3536950" y="5157788"/>
            <a:ext cx="1150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Tunnistimet ja koodit</a:t>
            </a:r>
          </a:p>
        </p:txBody>
      </p:sp>
      <p:sp>
        <p:nvSpPr>
          <p:cNvPr id="24598" name="Tekstiruutu 24"/>
          <p:cNvSpPr txBox="1">
            <a:spLocks noChangeArrowheads="1"/>
          </p:cNvSpPr>
          <p:nvPr/>
        </p:nvSpPr>
        <p:spPr bwMode="auto">
          <a:xfrm>
            <a:off x="3276600" y="4668838"/>
            <a:ext cx="11509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Siru</a:t>
            </a:r>
            <a:r>
              <a:rPr lang="fi-FI" altLang="fi-FI" sz="900">
                <a:latin typeface="Arial" panose="020B0604020202020204" pitchFamily="34" charset="0"/>
              </a:rPr>
              <a:t> </a:t>
            </a:r>
            <a:r>
              <a:rPr lang="fi-FI" altLang="fi-FI" sz="900" b="1">
                <a:latin typeface="Arial" panose="020B0604020202020204" pitchFamily="34" charset="0"/>
              </a:rPr>
              <a:t>kämmenessä</a:t>
            </a:r>
          </a:p>
        </p:txBody>
      </p:sp>
      <p:sp>
        <p:nvSpPr>
          <p:cNvPr id="24599" name="Tekstiruutu 25"/>
          <p:cNvSpPr txBox="1">
            <a:spLocks noChangeArrowheads="1"/>
          </p:cNvSpPr>
          <p:nvPr/>
        </p:nvSpPr>
        <p:spPr bwMode="auto">
          <a:xfrm>
            <a:off x="3143250" y="4214813"/>
            <a:ext cx="11509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Maksu silmäterällä</a:t>
            </a:r>
          </a:p>
        </p:txBody>
      </p:sp>
      <p:sp>
        <p:nvSpPr>
          <p:cNvPr id="24600" name="Tekstiruutu 26"/>
          <p:cNvSpPr txBox="1">
            <a:spLocks noChangeArrowheads="1"/>
          </p:cNvSpPr>
          <p:nvPr/>
        </p:nvSpPr>
        <p:spPr bwMode="auto">
          <a:xfrm>
            <a:off x="3143250" y="3714750"/>
            <a:ext cx="1150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Maailmassa yksi valuutta WD</a:t>
            </a:r>
          </a:p>
        </p:txBody>
      </p:sp>
      <p:sp>
        <p:nvSpPr>
          <p:cNvPr id="24601" name="Tekstiruutu 27"/>
          <p:cNvSpPr txBox="1">
            <a:spLocks noChangeArrowheads="1"/>
          </p:cNvSpPr>
          <p:nvPr/>
        </p:nvSpPr>
        <p:spPr bwMode="auto">
          <a:xfrm>
            <a:off x="3314700" y="2855913"/>
            <a:ext cx="115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Robotit keräävät ja lennokit  toimittavat tuotteet</a:t>
            </a:r>
          </a:p>
        </p:txBody>
      </p:sp>
      <p:sp>
        <p:nvSpPr>
          <p:cNvPr id="24602" name="Tekstiruutu 28"/>
          <p:cNvSpPr txBox="1">
            <a:spLocks noChangeArrowheads="1"/>
          </p:cNvSpPr>
          <p:nvPr/>
        </p:nvSpPr>
        <p:spPr bwMode="auto">
          <a:xfrm>
            <a:off x="2071688" y="40005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Asiakkaat läpivalaistaan</a:t>
            </a:r>
          </a:p>
        </p:txBody>
      </p:sp>
      <p:sp>
        <p:nvSpPr>
          <p:cNvPr id="24603" name="Tekstiruutu 29"/>
          <p:cNvSpPr txBox="1">
            <a:spLocks noChangeArrowheads="1"/>
          </p:cNvSpPr>
          <p:nvPr/>
        </p:nvSpPr>
        <p:spPr bwMode="auto">
          <a:xfrm>
            <a:off x="2185988" y="3365500"/>
            <a:ext cx="1431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Kauppaan tulevilla pukeutumissäännöt</a:t>
            </a:r>
          </a:p>
        </p:txBody>
      </p:sp>
      <p:sp>
        <p:nvSpPr>
          <p:cNvPr id="24604" name="Tekstiruutu 30"/>
          <p:cNvSpPr txBox="1">
            <a:spLocks noChangeArrowheads="1"/>
          </p:cNvSpPr>
          <p:nvPr/>
        </p:nvSpPr>
        <p:spPr bwMode="auto">
          <a:xfrm>
            <a:off x="1250950" y="415925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Kauppaan tulevilla suojapuku</a:t>
            </a:r>
          </a:p>
        </p:txBody>
      </p:sp>
      <p:sp>
        <p:nvSpPr>
          <p:cNvPr id="24605" name="Tekstiruutu 31"/>
          <p:cNvSpPr txBox="1">
            <a:spLocks noChangeArrowheads="1"/>
          </p:cNvSpPr>
          <p:nvPr/>
        </p:nvSpPr>
        <p:spPr bwMode="auto">
          <a:xfrm>
            <a:off x="1857375" y="4643438"/>
            <a:ext cx="1150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Alkoholia ja tupakkaa tiskin alta</a:t>
            </a:r>
          </a:p>
        </p:txBody>
      </p:sp>
      <p:sp>
        <p:nvSpPr>
          <p:cNvPr id="24606" name="Tekstiruutu 32"/>
          <p:cNvSpPr txBox="1">
            <a:spLocks noChangeArrowheads="1"/>
          </p:cNvSpPr>
          <p:nvPr/>
        </p:nvSpPr>
        <p:spPr bwMode="auto">
          <a:xfrm>
            <a:off x="2214563" y="5000625"/>
            <a:ext cx="11509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Kaupassa saa viipyä vain 30 minuuttia kerrallaan</a:t>
            </a:r>
          </a:p>
        </p:txBody>
      </p:sp>
      <p:sp>
        <p:nvSpPr>
          <p:cNvPr id="24607" name="Tekstiruutu 33"/>
          <p:cNvSpPr txBox="1">
            <a:spLocks noChangeArrowheads="1"/>
          </p:cNvSpPr>
          <p:nvPr/>
        </p:nvSpPr>
        <p:spPr bwMode="auto">
          <a:xfrm>
            <a:off x="593725" y="4714875"/>
            <a:ext cx="11509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Tuotevalikoima minimoidaan turvallisuussyistä</a:t>
            </a:r>
          </a:p>
        </p:txBody>
      </p:sp>
      <p:sp>
        <p:nvSpPr>
          <p:cNvPr id="24608" name="Tekstiruutu 34"/>
          <p:cNvSpPr txBox="1">
            <a:spLocks noChangeArrowheads="1"/>
          </p:cNvSpPr>
          <p:nvPr/>
        </p:nvSpPr>
        <p:spPr bwMode="auto">
          <a:xfrm>
            <a:off x="625475" y="5294313"/>
            <a:ext cx="11509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Kassoilla</a:t>
            </a:r>
            <a:r>
              <a:rPr lang="fi-FI" altLang="fi-FI" sz="900">
                <a:latin typeface="Arial" panose="020B0604020202020204" pitchFamily="34" charset="0"/>
              </a:rPr>
              <a:t> </a:t>
            </a:r>
            <a:r>
              <a:rPr lang="fi-FI" altLang="fi-FI" sz="900" b="1">
                <a:latin typeface="Arial" panose="020B0604020202020204" pitchFamily="34" charset="0"/>
              </a:rPr>
              <a:t>androidit</a:t>
            </a:r>
          </a:p>
        </p:txBody>
      </p:sp>
      <p:sp>
        <p:nvSpPr>
          <p:cNvPr id="24609" name="Tekstiruutu 35"/>
          <p:cNvSpPr txBox="1">
            <a:spLocks noChangeArrowheads="1"/>
          </p:cNvSpPr>
          <p:nvPr/>
        </p:nvSpPr>
        <p:spPr bwMode="auto">
          <a:xfrm>
            <a:off x="4435475" y="4811713"/>
            <a:ext cx="11509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Tunnistus äänellä</a:t>
            </a:r>
          </a:p>
        </p:txBody>
      </p:sp>
      <p:sp>
        <p:nvSpPr>
          <p:cNvPr id="24610" name="Tekstiruutu 36"/>
          <p:cNvSpPr txBox="1">
            <a:spLocks noChangeArrowheads="1"/>
          </p:cNvSpPr>
          <p:nvPr/>
        </p:nvSpPr>
        <p:spPr bwMode="auto">
          <a:xfrm>
            <a:off x="5295900" y="3398838"/>
            <a:ext cx="11525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Automaattinen ostosten pakkaaminen</a:t>
            </a:r>
          </a:p>
        </p:txBody>
      </p:sp>
      <p:sp>
        <p:nvSpPr>
          <p:cNvPr id="24611" name="Tekstikehys 37"/>
          <p:cNvSpPr txBox="1">
            <a:spLocks noChangeArrowheads="1"/>
          </p:cNvSpPr>
          <p:nvPr/>
        </p:nvSpPr>
        <p:spPr bwMode="auto">
          <a:xfrm>
            <a:off x="571500" y="857250"/>
            <a:ext cx="285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>
                <a:latin typeface="Arial" panose="020B0604020202020204" pitchFamily="34" charset="0"/>
              </a:rPr>
              <a:t>Kauppa 2050? </a:t>
            </a:r>
          </a:p>
        </p:txBody>
      </p:sp>
      <p:cxnSp>
        <p:nvCxnSpPr>
          <p:cNvPr id="37" name="Suora nuoliyhdysviiva 36"/>
          <p:cNvCxnSpPr/>
          <p:nvPr/>
        </p:nvCxnSpPr>
        <p:spPr>
          <a:xfrm rot="10800000" flipV="1">
            <a:off x="571500" y="2857500"/>
            <a:ext cx="2143125" cy="1857375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V="1">
            <a:off x="3214688" y="857250"/>
            <a:ext cx="1857375" cy="17145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4" name="Tekstikehys 40"/>
          <p:cNvSpPr txBox="1">
            <a:spLocks noChangeArrowheads="1"/>
          </p:cNvSpPr>
          <p:nvPr/>
        </p:nvSpPr>
        <p:spPr bwMode="auto">
          <a:xfrm>
            <a:off x="5700713" y="4741863"/>
            <a:ext cx="1103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Tylsät ostokset verkossa</a:t>
            </a:r>
          </a:p>
        </p:txBody>
      </p:sp>
      <p:sp>
        <p:nvSpPr>
          <p:cNvPr id="24615" name="Suorakulmio 39"/>
          <p:cNvSpPr>
            <a:spLocks noChangeArrowheads="1"/>
          </p:cNvSpPr>
          <p:nvPr/>
        </p:nvSpPr>
        <p:spPr bwMode="auto">
          <a:xfrm>
            <a:off x="214313" y="6242050"/>
            <a:ext cx="28479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solidFill>
                  <a:srgbClr val="00B0F0"/>
                </a:solidFill>
                <a:latin typeface="Arial" panose="020B0604020202020204" pitchFamily="34" charset="0"/>
              </a:rPr>
              <a:t>Myyjät ovat informaattoreita,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solidFill>
                  <a:srgbClr val="00B0F0"/>
                </a:solidFill>
                <a:latin typeface="Arial" panose="020B0604020202020204" pitchFamily="34" charset="0"/>
              </a:rPr>
              <a:t>valvonta</a:t>
            </a:r>
            <a:r>
              <a:rPr lang="fi-FI" altLang="fi-FI" sz="1100">
                <a:solidFill>
                  <a:srgbClr val="00B0F0"/>
                </a:solidFill>
                <a:latin typeface="Arial" panose="020B0604020202020204" pitchFamily="34" charset="0"/>
              </a:rPr>
              <a:t>- ja  </a:t>
            </a:r>
            <a:r>
              <a:rPr lang="fi-FI" altLang="fi-FI" sz="1100" b="1">
                <a:solidFill>
                  <a:srgbClr val="00B0F0"/>
                </a:solidFill>
                <a:latin typeface="Arial" panose="020B0604020202020204" pitchFamily="34" charset="0"/>
              </a:rPr>
              <a:t>turvallisuushenkilöitä</a:t>
            </a:r>
            <a:r>
              <a:rPr lang="fi-FI" altLang="fi-FI" sz="1100">
                <a:solidFill>
                  <a:srgbClr val="00B0F0"/>
                </a:solidFill>
                <a:latin typeface="Arial" panose="020B0604020202020204" pitchFamily="34" charset="0"/>
              </a:rPr>
              <a:t>. ”</a:t>
            </a:r>
            <a:r>
              <a:rPr lang="fi-FI" altLang="fi-FI" sz="1100" b="1">
                <a:solidFill>
                  <a:srgbClr val="00B0F0"/>
                </a:solidFill>
                <a:latin typeface="Arial" panose="020B0604020202020204" pitchFamily="34" charset="0"/>
              </a:rPr>
              <a:t>MYYMÄLÄOPAS</a:t>
            </a:r>
            <a:r>
              <a:rPr lang="fi-FI" altLang="fi-FI" sz="1100">
                <a:solidFill>
                  <a:srgbClr val="00B0F0"/>
                </a:solidFill>
                <a:latin typeface="Arial" panose="020B0604020202020204" pitchFamily="34" charset="0"/>
              </a:rPr>
              <a:t>” </a:t>
            </a:r>
          </a:p>
        </p:txBody>
      </p:sp>
      <p:sp>
        <p:nvSpPr>
          <p:cNvPr id="41" name="Suorakulmio 40"/>
          <p:cNvSpPr/>
          <p:nvPr/>
        </p:nvSpPr>
        <p:spPr>
          <a:xfrm>
            <a:off x="6032500" y="714375"/>
            <a:ext cx="31115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1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Myyjät ovat huippumyyjiä, </a:t>
            </a:r>
            <a:r>
              <a:rPr lang="fi-FI" sz="11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fiilistelijöitä</a:t>
            </a:r>
            <a:r>
              <a:rPr lang="fi-FI" sz="11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ja</a:t>
            </a:r>
          </a:p>
          <a:p>
            <a:pPr eaLnBrk="1" hangingPunct="1">
              <a:defRPr/>
            </a:pPr>
            <a:r>
              <a:rPr lang="fi-FI" sz="11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asiakaspalvelukokonaisuuksien   hallitsijoita</a:t>
            </a:r>
            <a:r>
              <a:rPr lang="fi-FI" sz="11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. ” </a:t>
            </a:r>
            <a:r>
              <a:rPr lang="fi-FI" sz="11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OSTOSKAVERI</a:t>
            </a:r>
            <a:r>
              <a:rPr lang="fi-FI" sz="11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”</a:t>
            </a:r>
          </a:p>
        </p:txBody>
      </p:sp>
      <p:sp>
        <p:nvSpPr>
          <p:cNvPr id="24617" name="Tekstiruutu 12"/>
          <p:cNvSpPr txBox="1">
            <a:spLocks noChangeArrowheads="1"/>
          </p:cNvSpPr>
          <p:nvPr/>
        </p:nvSpPr>
        <p:spPr bwMode="auto">
          <a:xfrm>
            <a:off x="7786688" y="228600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Omamyyjät tuntevat tarpeesi</a:t>
            </a:r>
          </a:p>
        </p:txBody>
      </p:sp>
      <p:sp>
        <p:nvSpPr>
          <p:cNvPr id="24618" name="Tekstikehys 42"/>
          <p:cNvSpPr txBox="1">
            <a:spLocks noChangeArrowheads="1"/>
          </p:cNvSpPr>
          <p:nvPr/>
        </p:nvSpPr>
        <p:spPr bwMode="auto">
          <a:xfrm>
            <a:off x="1428750" y="52038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Paljon sääntöjä</a:t>
            </a:r>
          </a:p>
        </p:txBody>
      </p:sp>
      <p:sp>
        <p:nvSpPr>
          <p:cNvPr id="24619" name="Tekstikehys 43"/>
          <p:cNvSpPr txBox="1">
            <a:spLocks noChangeArrowheads="1"/>
          </p:cNvSpPr>
          <p:nvPr/>
        </p:nvSpPr>
        <p:spPr bwMode="auto">
          <a:xfrm>
            <a:off x="7000875" y="1785938"/>
            <a:ext cx="7858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latin typeface="Arial" panose="020B0604020202020204" pitchFamily="34" charset="0"/>
              </a:rPr>
              <a:t>Hauskaa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/>
          <p:cNvSpPr>
            <a:spLocks noGrp="1"/>
          </p:cNvSpPr>
          <p:nvPr>
            <p:ph type="title"/>
          </p:nvPr>
        </p:nvSpPr>
        <p:spPr>
          <a:xfrm>
            <a:off x="250825" y="58738"/>
            <a:ext cx="8229600" cy="1143000"/>
          </a:xfrm>
        </p:spPr>
        <p:txBody>
          <a:bodyPr/>
          <a:lstStyle/>
          <a:p>
            <a:r>
              <a:rPr lang="fi-FI" altLang="fi-FI" sz="3600" b="1" smtClean="0">
                <a:solidFill>
                  <a:schemeClr val="tx2"/>
                </a:solidFill>
              </a:rPr>
              <a:t>Tulevaisuuden kaupan ammatteja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539750" y="1052513"/>
            <a:ext cx="8280400" cy="5478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Ostoskumppani  </a:t>
            </a:r>
            <a:r>
              <a:rPr lang="fi-FI" sz="2400" i="1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Hei me ostetaan </a:t>
            </a:r>
            <a:r>
              <a:rPr lang="fi-FI" sz="1600" i="1" dirty="0">
                <a:solidFill>
                  <a:schemeClr val="tx2"/>
                </a:solidFill>
              </a:rPr>
              <a:t>yhdessä!”</a:t>
            </a:r>
            <a:endParaRPr lang="fi-FI" sz="1600" i="1" dirty="0">
              <a:solidFill>
                <a:schemeClr val="tx2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Ostosvartija  </a:t>
            </a:r>
            <a:r>
              <a:rPr lang="fi-FI" sz="2400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Vain </a:t>
            </a:r>
            <a:r>
              <a:rPr lang="fi-FI" sz="1600" i="1" dirty="0">
                <a:solidFill>
                  <a:schemeClr val="tx2"/>
                </a:solidFill>
              </a:rPr>
              <a:t>kaksi lasta samaan aikaan myymälässä!”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Myymäläopas </a:t>
            </a:r>
            <a:r>
              <a:rPr lang="fi-FI" sz="1600" i="1" dirty="0">
                <a:solidFill>
                  <a:schemeClr val="tx2"/>
                </a:solidFill>
              </a:rPr>
              <a:t>”Paina </a:t>
            </a:r>
            <a:r>
              <a:rPr lang="fi-FI" sz="1600" i="1" dirty="0">
                <a:solidFill>
                  <a:schemeClr val="tx2"/>
                </a:solidFill>
              </a:rPr>
              <a:t>tätä, hyllyväli 24 ole hyvä, valmistettu Suomessa”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Omamyyjä </a:t>
            </a:r>
            <a:r>
              <a:rPr lang="fi-FI" sz="2400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Nyt</a:t>
            </a:r>
            <a:r>
              <a:rPr lang="fi-FI" sz="1600" i="1" dirty="0">
                <a:solidFill>
                  <a:schemeClr val="tx2"/>
                </a:solidFill>
              </a:rPr>
              <a:t>, kun teille syntyi se ensimmäinen lapsenlapsi …”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 err="1">
                <a:solidFill>
                  <a:schemeClr val="tx2"/>
                </a:solidFill>
              </a:rPr>
              <a:t>Bloggaaja</a:t>
            </a:r>
            <a:r>
              <a:rPr lang="fi-FI" sz="2400" dirty="0">
                <a:solidFill>
                  <a:schemeClr val="tx2"/>
                </a:solidFill>
              </a:rPr>
              <a:t> </a:t>
            </a:r>
            <a:r>
              <a:rPr lang="fi-FI" sz="1600" dirty="0">
                <a:solidFill>
                  <a:schemeClr val="tx2"/>
                </a:solidFill>
              </a:rPr>
              <a:t>”T</a:t>
            </a:r>
            <a:r>
              <a:rPr lang="fi-FI" sz="1600" i="1" dirty="0">
                <a:solidFill>
                  <a:schemeClr val="tx2"/>
                </a:solidFill>
              </a:rPr>
              <a:t>ykkää </a:t>
            </a:r>
            <a:r>
              <a:rPr lang="fi-FI" sz="1600" i="1" dirty="0">
                <a:solidFill>
                  <a:schemeClr val="tx2"/>
                </a:solidFill>
              </a:rPr>
              <a:t>minusta, tykkää kaupasta”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Verkkomyyjä </a:t>
            </a:r>
            <a:r>
              <a:rPr lang="fi-FI" sz="1600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Tutustu</a:t>
            </a:r>
            <a:r>
              <a:rPr lang="fi-FI" sz="1600" i="1" dirty="0">
                <a:solidFill>
                  <a:schemeClr val="tx2"/>
                </a:solidFill>
              </a:rPr>
              <a:t>.., osta… maksa…, näin otat käyttöön”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Visualisti </a:t>
            </a:r>
            <a:r>
              <a:rPr lang="fi-FI" sz="1600" dirty="0">
                <a:solidFill>
                  <a:schemeClr val="tx2"/>
                </a:solidFill>
              </a:rPr>
              <a:t>”</a:t>
            </a:r>
            <a:r>
              <a:rPr lang="fi-FI" sz="1600" i="1" dirty="0" err="1">
                <a:solidFill>
                  <a:schemeClr val="tx2"/>
                </a:solidFill>
              </a:rPr>
              <a:t>Vau</a:t>
            </a:r>
            <a:r>
              <a:rPr lang="fi-FI" sz="1600" i="1" dirty="0">
                <a:solidFill>
                  <a:schemeClr val="tx2"/>
                </a:solidFill>
              </a:rPr>
              <a:t>, näyttää hyvältä näin”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Kassaohjaaja </a:t>
            </a:r>
            <a:r>
              <a:rPr lang="fi-FI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Hitaalle </a:t>
            </a:r>
            <a:r>
              <a:rPr lang="fi-FI" sz="1600" i="1" dirty="0">
                <a:solidFill>
                  <a:schemeClr val="tx2"/>
                </a:solidFill>
              </a:rPr>
              <a:t>per </a:t>
            </a:r>
            <a:r>
              <a:rPr lang="fi-FI" sz="1600" i="1" dirty="0" err="1">
                <a:solidFill>
                  <a:schemeClr val="tx2"/>
                </a:solidFill>
              </a:rPr>
              <a:t>favore</a:t>
            </a:r>
            <a:r>
              <a:rPr lang="fi-FI" sz="1600" i="1" dirty="0">
                <a:solidFill>
                  <a:schemeClr val="tx2"/>
                </a:solidFill>
              </a:rPr>
              <a:t>, itsepalvelukassalle tuolta </a:t>
            </a:r>
            <a:r>
              <a:rPr lang="fi-FI" sz="1600" i="1" dirty="0" err="1">
                <a:solidFill>
                  <a:schemeClr val="tx2"/>
                </a:solidFill>
              </a:rPr>
              <a:t>please</a:t>
            </a:r>
            <a:r>
              <a:rPr lang="fi-FI" sz="1600" i="1" dirty="0">
                <a:solidFill>
                  <a:schemeClr val="tx2"/>
                </a:solidFill>
              </a:rPr>
              <a:t>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Palvelumestari </a:t>
            </a:r>
            <a:r>
              <a:rPr lang="fi-FI" sz="1600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Miten </a:t>
            </a:r>
            <a:r>
              <a:rPr lang="fi-FI" sz="1600" i="1" dirty="0">
                <a:solidFill>
                  <a:schemeClr val="tx2"/>
                </a:solidFill>
              </a:rPr>
              <a:t>voin auttaa? Verenpaineen mittaus oikealla”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Varastoisäntä/emäntä </a:t>
            </a:r>
            <a:r>
              <a:rPr lang="fi-FI" sz="1600" i="1" dirty="0">
                <a:solidFill>
                  <a:schemeClr val="tx2"/>
                </a:solidFill>
              </a:rPr>
              <a:t>” </a:t>
            </a:r>
            <a:r>
              <a:rPr lang="fi-FI" sz="1600" i="1" dirty="0">
                <a:solidFill>
                  <a:schemeClr val="tx2"/>
                </a:solidFill>
              </a:rPr>
              <a:t>Varaston </a:t>
            </a:r>
            <a:r>
              <a:rPr lang="fi-FI" sz="1600" i="1" dirty="0">
                <a:solidFill>
                  <a:schemeClr val="tx2"/>
                </a:solidFill>
              </a:rPr>
              <a:t>verkkokokous </a:t>
            </a:r>
            <a:r>
              <a:rPr lang="fi-FI" sz="1600" i="1" dirty="0" err="1">
                <a:solidFill>
                  <a:schemeClr val="tx2"/>
                </a:solidFill>
              </a:rPr>
              <a:t>loginetissä</a:t>
            </a:r>
            <a:r>
              <a:rPr lang="fi-FI" sz="1600" i="1" dirty="0">
                <a:solidFill>
                  <a:schemeClr val="tx2"/>
                </a:solidFill>
              </a:rPr>
              <a:t> 1.2.2015”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Koordinaattori </a:t>
            </a:r>
            <a:r>
              <a:rPr lang="fi-FI" sz="1600" i="1" dirty="0">
                <a:solidFill>
                  <a:schemeClr val="tx2"/>
                </a:solidFill>
              </a:rPr>
              <a:t>” Yhdistetään aikataulut niin, että… 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Projektivastaava </a:t>
            </a:r>
            <a:r>
              <a:rPr lang="fi-FI" sz="1600" dirty="0">
                <a:solidFill>
                  <a:schemeClr val="tx2"/>
                </a:solidFill>
              </a:rPr>
              <a:t>”</a:t>
            </a:r>
            <a:r>
              <a:rPr lang="fi-FI" sz="1600" i="1" dirty="0">
                <a:solidFill>
                  <a:schemeClr val="tx2"/>
                </a:solidFill>
              </a:rPr>
              <a:t>Projektin ensimmäisen vaiheen tulos on nähtävissä..”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fi-FI" sz="2400" dirty="0">
                <a:solidFill>
                  <a:schemeClr val="tx2"/>
                </a:solidFill>
              </a:rPr>
              <a:t>Lähiesimies </a:t>
            </a:r>
            <a:r>
              <a:rPr lang="fi-FI" sz="1600" dirty="0">
                <a:solidFill>
                  <a:schemeClr val="tx2"/>
                </a:solidFill>
              </a:rPr>
              <a:t>” </a:t>
            </a:r>
            <a:r>
              <a:rPr lang="fi-FI" sz="1600" i="1" dirty="0">
                <a:solidFill>
                  <a:schemeClr val="tx2"/>
                </a:solidFill>
              </a:rPr>
              <a:t>Hyvä </a:t>
            </a:r>
            <a:r>
              <a:rPr lang="fi-FI" sz="1600" i="1" dirty="0">
                <a:solidFill>
                  <a:schemeClr val="tx2"/>
                </a:solidFill>
              </a:rPr>
              <a:t>Katja, teit loistavan ehdotuksen hävikin pienentämiseksi” </a:t>
            </a:r>
          </a:p>
          <a:p>
            <a:pPr eaLnBrk="1" hangingPunct="1">
              <a:defRPr/>
            </a:pPr>
            <a:endParaRPr lang="fi-FI" sz="20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/>
          <p:cNvSpPr>
            <a:spLocks noGrp="1"/>
          </p:cNvSpPr>
          <p:nvPr>
            <p:ph type="title"/>
          </p:nvPr>
        </p:nvSpPr>
        <p:spPr>
          <a:xfrm>
            <a:off x="0" y="142875"/>
            <a:ext cx="9001125" cy="500063"/>
          </a:xfrm>
        </p:spPr>
        <p:txBody>
          <a:bodyPr/>
          <a:lstStyle/>
          <a:p>
            <a:pPr>
              <a:defRPr/>
            </a:pPr>
            <a:r>
              <a:rPr lang="fi-FI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Mitkä ovat  kaupan </a:t>
            </a:r>
            <a:r>
              <a:rPr lang="fi-FI" sz="24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eniten</a:t>
            </a:r>
            <a:r>
              <a:rPr lang="fi-FI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fi-FI" sz="24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kasvavat</a:t>
            </a:r>
            <a:r>
              <a:rPr lang="fi-FI" sz="24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 osaamistarpeet?</a:t>
            </a:r>
          </a:p>
        </p:txBody>
      </p:sp>
      <p:sp>
        <p:nvSpPr>
          <p:cNvPr id="16" name="Tekstiruutu 8"/>
          <p:cNvSpPr txBox="1">
            <a:spLocks noChangeArrowheads="1"/>
          </p:cNvSpPr>
          <p:nvPr/>
        </p:nvSpPr>
        <p:spPr bwMode="auto">
          <a:xfrm>
            <a:off x="5143500" y="1285875"/>
            <a:ext cx="3143250" cy="24622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fi-FI" sz="1400" dirty="0">
              <a:latin typeface="Arial" charset="0"/>
              <a:cs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Kokonaisuuksien hallinta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Syvällinen erikoistuminen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Huippupalvelu, opastus ja neuvonta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Ongelmaratkaisukyky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Sosiaaliset - ja neuvottelutaidot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Kielitaito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Tietotekniikan käyttö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Markkinointi ja asiakassuhteen hoito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Uuden oppiminen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Kannattavuuden hallinta</a:t>
            </a:r>
          </a:p>
        </p:txBody>
      </p:sp>
      <p:sp>
        <p:nvSpPr>
          <p:cNvPr id="21" name="Suorakulmio 20"/>
          <p:cNvSpPr>
            <a:spLocks noChangeArrowheads="1"/>
          </p:cNvSpPr>
          <p:nvPr/>
        </p:nvSpPr>
        <p:spPr bwMode="auto">
          <a:xfrm>
            <a:off x="5141913" y="620713"/>
            <a:ext cx="3144837" cy="66516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Millaiset osaamistarpeet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kasvavat</a:t>
            </a: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 eniten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erikoiskaupan myyjillä</a:t>
            </a: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?</a:t>
            </a:r>
          </a:p>
        </p:txBody>
      </p:sp>
      <p:sp>
        <p:nvSpPr>
          <p:cNvPr id="13" name="Suorakulmio 12"/>
          <p:cNvSpPr>
            <a:spLocks noChangeArrowheads="1"/>
          </p:cNvSpPr>
          <p:nvPr/>
        </p:nvSpPr>
        <p:spPr bwMode="auto">
          <a:xfrm>
            <a:off x="5162550" y="3844925"/>
            <a:ext cx="3143250" cy="72231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Millaiset osaamistarpeet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kasvavat</a:t>
            </a: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 eniten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päivittäistavarakaupan myyjillä?</a:t>
            </a:r>
          </a:p>
        </p:txBody>
      </p:sp>
      <p:sp>
        <p:nvSpPr>
          <p:cNvPr id="14" name="Tekstiruutu 8"/>
          <p:cNvSpPr txBox="1">
            <a:spLocks noChangeArrowheads="1"/>
          </p:cNvSpPr>
          <p:nvPr/>
        </p:nvSpPr>
        <p:spPr bwMode="auto">
          <a:xfrm>
            <a:off x="5141913" y="4579938"/>
            <a:ext cx="3143250" cy="2247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fi-FI" sz="1400" dirty="0">
              <a:latin typeface="Arial" charset="0"/>
              <a:cs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Arvojen mukainen toiminta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(Ketju)konseptiin sopeutuminen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Muutosvalmius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Tietotekniikan käyttö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Turvallisuusosaaminen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Kaupan ohjausjärjestelmät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Lainsäädännön tuntemus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Kielitaito, vuorovaikutus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Kannattavuuden hallinta</a:t>
            </a:r>
          </a:p>
        </p:txBody>
      </p:sp>
      <p:sp>
        <p:nvSpPr>
          <p:cNvPr id="15" name="Tekstiruutu 8"/>
          <p:cNvSpPr txBox="1">
            <a:spLocks noChangeArrowheads="1"/>
          </p:cNvSpPr>
          <p:nvPr/>
        </p:nvSpPr>
        <p:spPr bwMode="auto">
          <a:xfrm>
            <a:off x="1042988" y="1844675"/>
            <a:ext cx="3000375" cy="3386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fi-FI" sz="1600" dirty="0">
              <a:latin typeface="Arial" charset="0"/>
              <a:cs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Ajan käytön hallinta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Itsensä johtaminen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Ketju-/ konseptiosaaminen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Paineen sietokyky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Vuorovaikutustaidot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Kyky oppia uutta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Kyky kehittää työyhteisöä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Kyky nähdä tulevaisuuden tarpeita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Palveluketjun kokonaisuuden hallinta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Ihmisten johtaminen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Logistinen osaaminen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fi-FI" sz="1400" dirty="0">
                <a:latin typeface="Arial" charset="0"/>
                <a:cs typeface="Arial" charset="0"/>
              </a:rPr>
              <a:t>Talouden hallinta</a:t>
            </a:r>
          </a:p>
          <a:p>
            <a:pPr eaLnBrk="1" hangingPunct="1">
              <a:defRPr/>
            </a:pPr>
            <a:endParaRPr lang="fi-FI" sz="1600" dirty="0">
              <a:latin typeface="Arial" charset="0"/>
              <a:cs typeface="Arial" charset="0"/>
            </a:endParaRPr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auto">
          <a:xfrm>
            <a:off x="1044575" y="1062038"/>
            <a:ext cx="3000375" cy="78263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Millaiset osaamistarpeet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kasvavat</a:t>
            </a: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 eniten vähittäiskaupan </a:t>
            </a:r>
            <a:r>
              <a:rPr lang="fi-FI" sz="1600" b="1" dirty="0">
                <a:solidFill>
                  <a:schemeClr val="lt1"/>
                </a:solidFill>
                <a:latin typeface="+mn-lt"/>
                <a:cs typeface="Arial" charset="0"/>
              </a:rPr>
              <a:t>esimiehillä</a:t>
            </a:r>
            <a:r>
              <a:rPr lang="fi-FI" sz="1600" dirty="0">
                <a:solidFill>
                  <a:schemeClr val="lt1"/>
                </a:solidFill>
                <a:latin typeface="+mn-lt"/>
                <a:cs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lvi 1"/>
          <p:cNvSpPr/>
          <p:nvPr/>
        </p:nvSpPr>
        <p:spPr>
          <a:xfrm>
            <a:off x="539750" y="1358900"/>
            <a:ext cx="6667500" cy="4373563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1679575" y="1989138"/>
            <a:ext cx="5124450" cy="29876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4094163" y="2595563"/>
            <a:ext cx="314325" cy="163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4408488" y="2592388"/>
            <a:ext cx="592137" cy="287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4995863" y="2581275"/>
            <a:ext cx="593725" cy="311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2911475" y="2611438"/>
            <a:ext cx="593725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3490913" y="2611438"/>
            <a:ext cx="593725" cy="288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39750" y="481013"/>
            <a:ext cx="806450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28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      TEKIJÄN/ MYYJÄN 2015+  </a:t>
            </a:r>
            <a:r>
              <a:rPr lang="fi-FI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T- OSAAMINEN</a:t>
            </a:r>
            <a:endParaRPr lang="fi-FI" sz="24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Moniosaamisen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ja siihen yhdistyvän erikoistaidon tuottama uusi osaaminen</a:t>
            </a:r>
          </a:p>
        </p:txBody>
      </p:sp>
      <p:sp>
        <p:nvSpPr>
          <p:cNvPr id="30731" name="Tekstiruutu 1"/>
          <p:cNvSpPr txBox="1">
            <a:spLocks noChangeArrowheads="1"/>
          </p:cNvSpPr>
          <p:nvPr/>
        </p:nvSpPr>
        <p:spPr bwMode="auto">
          <a:xfrm>
            <a:off x="2700338" y="2282825"/>
            <a:ext cx="309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 Asiakaspalvelukokonaisuuden hallinta</a:t>
            </a:r>
          </a:p>
        </p:txBody>
      </p:sp>
      <p:sp>
        <p:nvSpPr>
          <p:cNvPr id="30732" name="Tekstiruutu 2"/>
          <p:cNvSpPr txBox="1">
            <a:spLocks noChangeArrowheads="1"/>
          </p:cNvSpPr>
          <p:nvPr/>
        </p:nvSpPr>
        <p:spPr bwMode="auto">
          <a:xfrm>
            <a:off x="3943350" y="4243388"/>
            <a:ext cx="7604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Erikois-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taito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04875" y="3951288"/>
            <a:ext cx="2087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Oman toimialan dynamiikka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lvi 13"/>
          <p:cNvSpPr/>
          <p:nvPr/>
        </p:nvSpPr>
        <p:spPr>
          <a:xfrm>
            <a:off x="539750" y="1358900"/>
            <a:ext cx="6667500" cy="4373563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1443038" y="1830388"/>
            <a:ext cx="5616575" cy="31654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4094163" y="2595563"/>
            <a:ext cx="314325" cy="163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4408488" y="2592388"/>
            <a:ext cx="592137" cy="2873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4424363" y="3257550"/>
            <a:ext cx="593725" cy="311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4424363" y="3913188"/>
            <a:ext cx="593725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539750" y="481013"/>
            <a:ext cx="80645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28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     ESIMIEHEN 2015+  </a:t>
            </a:r>
            <a:r>
              <a:rPr lang="fi-FI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E- OSAAMINEN</a:t>
            </a:r>
            <a:endParaRPr lang="fi-FI" sz="24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Ihmisosaamisen ja siihen yhdistyvän talous-, asiakas- ja oppimisosaamisen tuottama uusi osaaminen</a:t>
            </a:r>
          </a:p>
        </p:txBody>
      </p:sp>
      <p:sp>
        <p:nvSpPr>
          <p:cNvPr id="32778" name="Tekstiruutu 1"/>
          <p:cNvSpPr txBox="1">
            <a:spLocks noChangeArrowheads="1"/>
          </p:cNvSpPr>
          <p:nvPr/>
        </p:nvSpPr>
        <p:spPr bwMode="auto">
          <a:xfrm>
            <a:off x="4125913" y="2341563"/>
            <a:ext cx="167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 </a:t>
            </a:r>
            <a:r>
              <a:rPr lang="fi-FI" altLang="fi-FI" sz="1100" b="1">
                <a:latin typeface="Arial" panose="020B0604020202020204" pitchFamily="34" charset="0"/>
              </a:rPr>
              <a:t>Talousosaaminen</a:t>
            </a:r>
          </a:p>
        </p:txBody>
      </p:sp>
      <p:sp>
        <p:nvSpPr>
          <p:cNvPr id="32779" name="Tekstiruutu 2"/>
          <p:cNvSpPr txBox="1">
            <a:spLocks noChangeArrowheads="1"/>
          </p:cNvSpPr>
          <p:nvPr/>
        </p:nvSpPr>
        <p:spPr bwMode="auto">
          <a:xfrm>
            <a:off x="3789363" y="2336800"/>
            <a:ext cx="45243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32780" name="Tekstiruutu 14"/>
          <p:cNvSpPr txBox="1">
            <a:spLocks noChangeArrowheads="1"/>
          </p:cNvSpPr>
          <p:nvPr/>
        </p:nvSpPr>
        <p:spPr bwMode="auto">
          <a:xfrm>
            <a:off x="4284663" y="2981325"/>
            <a:ext cx="167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 </a:t>
            </a:r>
            <a:r>
              <a:rPr lang="fi-FI" altLang="fi-FI" sz="1100" b="1">
                <a:latin typeface="Arial" panose="020B0604020202020204" pitchFamily="34" charset="0"/>
              </a:rPr>
              <a:t>Asiakasosaaminen</a:t>
            </a:r>
          </a:p>
        </p:txBody>
      </p:sp>
      <p:sp>
        <p:nvSpPr>
          <p:cNvPr id="32781" name="Tekstiruutu 16"/>
          <p:cNvSpPr txBox="1">
            <a:spLocks noChangeArrowheads="1"/>
          </p:cNvSpPr>
          <p:nvPr/>
        </p:nvSpPr>
        <p:spPr bwMode="auto">
          <a:xfrm>
            <a:off x="4329113" y="3624263"/>
            <a:ext cx="167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 </a:t>
            </a:r>
            <a:r>
              <a:rPr lang="fi-FI" altLang="fi-FI" sz="1100" b="1">
                <a:latin typeface="Arial" panose="020B0604020202020204" pitchFamily="34" charset="0"/>
              </a:rPr>
              <a:t>Oppimisosaaminen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971550" y="4179888"/>
            <a:ext cx="20875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Oman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fi-FI" sz="1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toimialan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fi-FI" sz="1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dynamiikka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706437"/>
          </a:xfrm>
        </p:spPr>
        <p:txBody>
          <a:bodyPr/>
          <a:lstStyle/>
          <a:p>
            <a:pPr>
              <a:defRPr/>
            </a:pPr>
            <a:r>
              <a:rPr lang="fi-FI" sz="3200" dirty="0" smtClean="0">
                <a:solidFill>
                  <a:schemeClr val="accent1">
                    <a:lumMod val="75000"/>
                  </a:schemeClr>
                </a:solidFill>
              </a:rPr>
              <a:t>KAUPAN OSAAJAT 2015+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38916" name="Tekstiruutu 2"/>
          <p:cNvSpPr txBox="1">
            <a:spLocks noChangeArrowheads="1"/>
          </p:cNvSpPr>
          <p:nvPr/>
        </p:nvSpPr>
        <p:spPr bwMode="auto">
          <a:xfrm>
            <a:off x="1241425" y="1036638"/>
            <a:ext cx="6643688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i-FI" sz="1400" dirty="0" smtClean="0"/>
              <a:t>      </a:t>
            </a:r>
            <a:r>
              <a:rPr lang="fi-FI" sz="1600" b="1" dirty="0" smtClean="0">
                <a:solidFill>
                  <a:schemeClr val="bg1"/>
                </a:solidFill>
              </a:rPr>
              <a:t>VÄHITTÄISKAUPAN</a:t>
            </a:r>
            <a:r>
              <a:rPr lang="fi-FI" sz="1400" b="1" dirty="0" smtClean="0">
                <a:solidFill>
                  <a:schemeClr val="bg1"/>
                </a:solidFill>
              </a:rPr>
              <a:t>  ”</a:t>
            </a:r>
            <a:r>
              <a:rPr lang="fi-FI" sz="1600" b="1" dirty="0" smtClean="0">
                <a:solidFill>
                  <a:schemeClr val="bg1"/>
                </a:solidFill>
              </a:rPr>
              <a:t>PIRSTALAATIO</a:t>
            </a:r>
            <a:r>
              <a:rPr lang="fi-FI" sz="1400" b="1" dirty="0" smtClean="0">
                <a:solidFill>
                  <a:schemeClr val="bg1"/>
                </a:solidFill>
              </a:rPr>
              <a:t>” </a:t>
            </a:r>
            <a:r>
              <a:rPr lang="fi-FI" sz="1200" b="1" dirty="0">
                <a:solidFill>
                  <a:schemeClr val="bg1"/>
                </a:solidFill>
              </a:rPr>
              <a:t> </a:t>
            </a:r>
            <a:r>
              <a:rPr lang="fi-FI" sz="1200" b="1" dirty="0" smtClean="0">
                <a:solidFill>
                  <a:schemeClr val="bg1"/>
                </a:solidFill>
              </a:rPr>
              <a:t>= </a:t>
            </a:r>
            <a:r>
              <a:rPr lang="fi-FI" sz="1200" b="1" dirty="0" err="1" smtClean="0">
                <a:solidFill>
                  <a:schemeClr val="bg1"/>
                </a:solidFill>
              </a:rPr>
              <a:t>pirstaloituminen</a:t>
            </a:r>
            <a:r>
              <a:rPr lang="fi-FI" sz="1200" b="1" dirty="0" smtClean="0">
                <a:solidFill>
                  <a:schemeClr val="bg1"/>
                </a:solidFill>
              </a:rPr>
              <a:t> ja polarisaatio</a:t>
            </a:r>
          </a:p>
          <a:p>
            <a:pPr eaLnBrk="1" hangingPunct="1">
              <a:defRPr/>
            </a:pPr>
            <a:r>
              <a:rPr lang="fi-FI" sz="1200" b="1" dirty="0" smtClean="0">
                <a:solidFill>
                  <a:schemeClr val="bg1"/>
                </a:solidFill>
              </a:rPr>
              <a:t>                Yhtenevä, mutta moni-ilmeinen ja erilaisten toimijoiden vähittäiskauppa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22600" y="1844675"/>
            <a:ext cx="2701925" cy="6778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fi-FI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AMMATILLINEN KETTERYYS</a:t>
            </a:r>
          </a:p>
          <a:p>
            <a:pPr eaLnBrk="1" hangingPunct="1">
              <a:defRPr/>
            </a:pPr>
            <a:endParaRPr lang="fi-FI" sz="1000" dirty="0">
              <a:latin typeface="Arial" charset="0"/>
              <a:cs typeface="Arial" charset="0"/>
            </a:endParaRPr>
          </a:p>
        </p:txBody>
      </p:sp>
      <p:sp>
        <p:nvSpPr>
          <p:cNvPr id="2" name="Alanuoli 1"/>
          <p:cNvSpPr/>
          <p:nvPr/>
        </p:nvSpPr>
        <p:spPr>
          <a:xfrm>
            <a:off x="4084638" y="1509713"/>
            <a:ext cx="304800" cy="28416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539750" y="2697163"/>
            <a:ext cx="2914650" cy="25860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MYYJÄT 2015+ ovat T-OSAJIA</a:t>
            </a:r>
          </a:p>
          <a:p>
            <a:pPr eaLnBrk="1" hangingPunct="1">
              <a:defRPr/>
            </a:pPr>
            <a:endParaRPr lang="fi-FI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Työyhteisötaidot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(yhteistyö, vuorovaikutus, muutosvalmius, ongelmaratkaisukyky, oppiminen)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Kokonaisvaltainen asiakaspalvelu ja myynti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(vuorovaikutus, järjestelmät, tuotekonsepti)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Ymmärrys kannattavuudesta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(myyjä tuloksen tekijänä)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Oma erikoistaito</a:t>
            </a:r>
          </a:p>
          <a:p>
            <a:pPr eaLnBrk="1" hangingPunct="1">
              <a:defRPr/>
            </a:pPr>
            <a:endParaRPr lang="fi-FI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5364163" y="2759075"/>
            <a:ext cx="3168650" cy="2616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ESIMIEHET 2015+ ovat E-OSAAJIA</a:t>
            </a:r>
          </a:p>
          <a:p>
            <a:pPr eaLnBrk="1" hangingPunct="1">
              <a:defRPr/>
            </a:pPr>
            <a:endParaRPr lang="fi-FI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Ihmisosaaminen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(vuorovaikutus, osaamisen johtaminen)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Talousosaaminen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(bisnes edellä, tunnuslukujen tulkinta)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Asiakkuusosaaminen              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(asiakkuuksien /asiakkaan arvoketjun kokonaishallinta)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Oppimisosaaminen </a:t>
            </a: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(muutoksen ja tiedon hallinta, itsensä johtaminen,  ongelmaratkaisukyky)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endParaRPr lang="fi-FI" sz="1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endParaRPr lang="fi-FI" sz="1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Kaari 2"/>
          <p:cNvSpPr/>
          <p:nvPr/>
        </p:nvSpPr>
        <p:spPr>
          <a:xfrm>
            <a:off x="5113338" y="1978025"/>
            <a:ext cx="1222375" cy="1439863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0" name="Kaari 9"/>
          <p:cNvSpPr/>
          <p:nvPr/>
        </p:nvSpPr>
        <p:spPr>
          <a:xfrm flipH="1">
            <a:off x="2259013" y="1989138"/>
            <a:ext cx="1520825" cy="1295400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eveä kaari 39"/>
          <p:cNvSpPr/>
          <p:nvPr/>
        </p:nvSpPr>
        <p:spPr>
          <a:xfrm>
            <a:off x="3711575" y="3878263"/>
            <a:ext cx="1379538" cy="2320925"/>
          </a:xfrm>
          <a:prstGeom prst="blockArc">
            <a:avLst/>
          </a:prstGeom>
          <a:solidFill>
            <a:srgbClr val="345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32" name="Ellipsi 31"/>
          <p:cNvSpPr/>
          <p:nvPr/>
        </p:nvSpPr>
        <p:spPr>
          <a:xfrm>
            <a:off x="3806825" y="3324225"/>
            <a:ext cx="1081088" cy="857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52" name="Kaari 51"/>
          <p:cNvSpPr/>
          <p:nvPr/>
        </p:nvSpPr>
        <p:spPr>
          <a:xfrm flipH="1" flipV="1">
            <a:off x="5364163" y="2370138"/>
            <a:ext cx="368300" cy="677862"/>
          </a:xfrm>
          <a:prstGeom prst="arc">
            <a:avLst/>
          </a:prstGeom>
          <a:solidFill>
            <a:srgbClr val="345C8C"/>
          </a:solidFill>
          <a:ln w="76200">
            <a:solidFill>
              <a:srgbClr val="345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46" name="Kaari 45"/>
          <p:cNvSpPr/>
          <p:nvPr/>
        </p:nvSpPr>
        <p:spPr>
          <a:xfrm flipH="1" flipV="1">
            <a:off x="3362325" y="2455863"/>
            <a:ext cx="342900" cy="708025"/>
          </a:xfrm>
          <a:prstGeom prst="arc">
            <a:avLst/>
          </a:prstGeom>
          <a:solidFill>
            <a:srgbClr val="345C8C"/>
          </a:solidFill>
          <a:ln w="76200">
            <a:solidFill>
              <a:srgbClr val="345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6870" name="Otsikko 1"/>
          <p:cNvSpPr>
            <a:spLocks noGrp="1"/>
          </p:cNvSpPr>
          <p:nvPr>
            <p:ph type="title"/>
          </p:nvPr>
        </p:nvSpPr>
        <p:spPr>
          <a:xfrm>
            <a:off x="-265113" y="-88900"/>
            <a:ext cx="6911976" cy="906463"/>
          </a:xfrm>
        </p:spPr>
        <p:txBody>
          <a:bodyPr/>
          <a:lstStyle/>
          <a:p>
            <a:r>
              <a:rPr lang="fi-FI" altLang="fi-FI" sz="2400" b="1" smtClean="0">
                <a:solidFill>
                  <a:schemeClr val="tx2"/>
                </a:solidFill>
              </a:rPr>
              <a:t>Mistä on hyvä kaupan perustyöntekijä tehty? </a:t>
            </a:r>
            <a:endParaRPr lang="fi-FI" altLang="fi-FI" sz="1200" b="1" smtClean="0">
              <a:solidFill>
                <a:schemeClr val="tx2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3486150" y="811213"/>
            <a:ext cx="1668463" cy="1347787"/>
          </a:xfrm>
          <a:prstGeom prst="ellipse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6873" name="Tekstiruutu 6"/>
          <p:cNvSpPr txBox="1">
            <a:spLocks noChangeArrowheads="1"/>
          </p:cNvSpPr>
          <p:nvPr/>
        </p:nvSpPr>
        <p:spPr bwMode="auto">
          <a:xfrm>
            <a:off x="3998913" y="1285875"/>
            <a:ext cx="642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10" name="Ellipsi 9"/>
          <p:cNvSpPr/>
          <p:nvPr/>
        </p:nvSpPr>
        <p:spPr>
          <a:xfrm>
            <a:off x="3662363" y="2159000"/>
            <a:ext cx="1428750" cy="11652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6875" name="Tekstiruutu 10"/>
          <p:cNvSpPr txBox="1">
            <a:spLocks noChangeArrowheads="1"/>
          </p:cNvSpPr>
          <p:nvPr/>
        </p:nvSpPr>
        <p:spPr bwMode="auto">
          <a:xfrm>
            <a:off x="4025900" y="2455863"/>
            <a:ext cx="64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36876" name="Tekstiruutu 11"/>
          <p:cNvSpPr txBox="1">
            <a:spLocks noChangeArrowheads="1"/>
          </p:cNvSpPr>
          <p:nvPr/>
        </p:nvSpPr>
        <p:spPr bwMode="auto">
          <a:xfrm>
            <a:off x="4025900" y="3509963"/>
            <a:ext cx="6429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10%</a:t>
            </a:r>
          </a:p>
        </p:txBody>
      </p:sp>
      <p:sp>
        <p:nvSpPr>
          <p:cNvPr id="14" name="Ellipsi 13"/>
          <p:cNvSpPr/>
          <p:nvPr/>
        </p:nvSpPr>
        <p:spPr>
          <a:xfrm>
            <a:off x="5021263" y="2122488"/>
            <a:ext cx="884237" cy="6667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2855913" y="2133600"/>
            <a:ext cx="849312" cy="6937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6879" name="Tekstiruutu 15"/>
          <p:cNvSpPr txBox="1">
            <a:spLocks noChangeArrowheads="1"/>
          </p:cNvSpPr>
          <p:nvPr/>
        </p:nvSpPr>
        <p:spPr bwMode="auto">
          <a:xfrm>
            <a:off x="3019425" y="2254250"/>
            <a:ext cx="64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36880" name="Tekstiruutu 16"/>
          <p:cNvSpPr txBox="1">
            <a:spLocks noChangeArrowheads="1"/>
          </p:cNvSpPr>
          <p:nvPr/>
        </p:nvSpPr>
        <p:spPr bwMode="auto">
          <a:xfrm>
            <a:off x="5227638" y="2246313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5695950" y="781050"/>
            <a:ext cx="1900238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b="1" dirty="0">
                <a:latin typeface="Arial" charset="0"/>
                <a:cs typeface="Arial" charset="0"/>
              </a:rPr>
              <a:t>Työyhteisötaidot</a:t>
            </a: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Yhteistyö- ja tiimitaidot</a:t>
            </a: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Vuorovaikutustaidot</a:t>
            </a: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Uuden oppiminen ja sopeutuminen</a:t>
            </a:r>
          </a:p>
        </p:txBody>
      </p:sp>
      <p:sp>
        <p:nvSpPr>
          <p:cNvPr id="36882" name="Tekstiruutu 18"/>
          <p:cNvSpPr txBox="1">
            <a:spLocks noChangeArrowheads="1"/>
          </p:cNvSpPr>
          <p:nvPr/>
        </p:nvSpPr>
        <p:spPr bwMode="auto">
          <a:xfrm>
            <a:off x="6515100" y="1943100"/>
            <a:ext cx="1468438" cy="6159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Erikoistaito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Erikoiskaupan edellytyksenä</a:t>
            </a:r>
          </a:p>
        </p:txBody>
      </p:sp>
      <p:sp>
        <p:nvSpPr>
          <p:cNvPr id="36883" name="Tekstiruutu 21"/>
          <p:cNvSpPr txBox="1">
            <a:spLocks noChangeArrowheads="1"/>
          </p:cNvSpPr>
          <p:nvPr/>
        </p:nvSpPr>
        <p:spPr bwMode="auto">
          <a:xfrm>
            <a:off x="1042988" y="1573213"/>
            <a:ext cx="1368425" cy="6159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Erikoistaito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Erottumiseen työmarkkinoilla</a:t>
            </a:r>
          </a:p>
        </p:txBody>
      </p:sp>
      <p:sp>
        <p:nvSpPr>
          <p:cNvPr id="36884" name="Tekstiruutu 22"/>
          <p:cNvSpPr txBox="1">
            <a:spLocks noChangeArrowheads="1"/>
          </p:cNvSpPr>
          <p:nvPr/>
        </p:nvSpPr>
        <p:spPr bwMode="auto">
          <a:xfrm>
            <a:off x="1585913" y="3457575"/>
            <a:ext cx="1368425" cy="7683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Kannattavuus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Ymmärrys omasta roolistaan  tuloksen tekijänä</a:t>
            </a:r>
          </a:p>
        </p:txBody>
      </p:sp>
      <p:cxnSp>
        <p:nvCxnSpPr>
          <p:cNvPr id="25" name="Suora nuoliyhdysviiva 24"/>
          <p:cNvCxnSpPr/>
          <p:nvPr/>
        </p:nvCxnSpPr>
        <p:spPr>
          <a:xfrm flipH="1">
            <a:off x="5254625" y="1314450"/>
            <a:ext cx="3524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 flipH="1" flipV="1">
            <a:off x="4972050" y="3040063"/>
            <a:ext cx="538163" cy="447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5989638" y="2230438"/>
            <a:ext cx="509587" cy="2016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>
            <a:endCxn id="32" idx="2"/>
          </p:cNvCxnSpPr>
          <p:nvPr/>
        </p:nvCxnSpPr>
        <p:spPr>
          <a:xfrm flipV="1">
            <a:off x="2954338" y="3752850"/>
            <a:ext cx="852487" cy="96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/>
          <p:nvPr/>
        </p:nvCxnSpPr>
        <p:spPr>
          <a:xfrm>
            <a:off x="2444750" y="1957388"/>
            <a:ext cx="419100" cy="203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90" name="Tekstiruutu 19"/>
          <p:cNvSpPr txBox="1">
            <a:spLocks noChangeArrowheads="1"/>
          </p:cNvSpPr>
          <p:nvPr/>
        </p:nvSpPr>
        <p:spPr bwMode="auto">
          <a:xfrm>
            <a:off x="5559425" y="3263900"/>
            <a:ext cx="1879600" cy="1230313"/>
          </a:xfrm>
          <a:prstGeom prst="rect">
            <a:avLst/>
          </a:prstGeom>
          <a:solidFill>
            <a:schemeClr val="bg2"/>
          </a:solidFill>
          <a:ln w="9525">
            <a:solidFill>
              <a:srgbClr val="345C8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 Asiakaspalvelu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Pystyy ajattelemaan toimintaa asiakaspalvelu edellä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Vuorovaikutus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Tuotetuntemus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Myyntihenkisyys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Järjestelmät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249238" y="5321300"/>
            <a:ext cx="1363662" cy="8318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600" b="1" dirty="0">
                <a:latin typeface="Arial" charset="0"/>
                <a:cs typeface="Arial" charset="0"/>
              </a:rPr>
              <a:t>ENEMMÄN KUIN ENNEN</a:t>
            </a:r>
          </a:p>
        </p:txBody>
      </p:sp>
      <p:sp>
        <p:nvSpPr>
          <p:cNvPr id="30" name="Nuoli oikealle 29"/>
          <p:cNvSpPr/>
          <p:nvPr/>
        </p:nvSpPr>
        <p:spPr>
          <a:xfrm>
            <a:off x="1612900" y="5592763"/>
            <a:ext cx="241300" cy="28892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3" name="Tekstiruutu 32"/>
          <p:cNvSpPr txBox="1"/>
          <p:nvPr/>
        </p:nvSpPr>
        <p:spPr>
          <a:xfrm>
            <a:off x="2019300" y="5241925"/>
            <a:ext cx="6143625" cy="922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Kanavat haltuun =&gt; Monikanavaisesti </a:t>
            </a:r>
          </a:p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Kohdaten =&gt; Monikulttuurisesti </a:t>
            </a:r>
          </a:p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Lisäarvoa asiakkaalle synnyttäen =&gt; Kokonaisvaltaisesti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eveä kaari 39"/>
          <p:cNvSpPr/>
          <p:nvPr/>
        </p:nvSpPr>
        <p:spPr>
          <a:xfrm>
            <a:off x="3716338" y="3727450"/>
            <a:ext cx="1379537" cy="2319338"/>
          </a:xfrm>
          <a:prstGeom prst="blockArc">
            <a:avLst/>
          </a:prstGeom>
          <a:solidFill>
            <a:srgbClr val="345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32" name="Ellipsi 31"/>
          <p:cNvSpPr/>
          <p:nvPr/>
        </p:nvSpPr>
        <p:spPr>
          <a:xfrm>
            <a:off x="3851275" y="3062288"/>
            <a:ext cx="1081088" cy="857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52" name="Kaari 51"/>
          <p:cNvSpPr/>
          <p:nvPr/>
        </p:nvSpPr>
        <p:spPr>
          <a:xfrm flipH="1" flipV="1">
            <a:off x="5364163" y="2370138"/>
            <a:ext cx="368300" cy="677862"/>
          </a:xfrm>
          <a:prstGeom prst="arc">
            <a:avLst/>
          </a:prstGeom>
          <a:solidFill>
            <a:srgbClr val="345C8C"/>
          </a:solidFill>
          <a:ln w="76200">
            <a:solidFill>
              <a:srgbClr val="345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46" name="Kaari 45"/>
          <p:cNvSpPr/>
          <p:nvPr/>
        </p:nvSpPr>
        <p:spPr>
          <a:xfrm flipH="1" flipV="1">
            <a:off x="3276600" y="2392363"/>
            <a:ext cx="342900" cy="708025"/>
          </a:xfrm>
          <a:prstGeom prst="arc">
            <a:avLst/>
          </a:prstGeom>
          <a:solidFill>
            <a:srgbClr val="345C8C"/>
          </a:solidFill>
          <a:ln w="76200">
            <a:solidFill>
              <a:srgbClr val="345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8918" name="Otsikko 1"/>
          <p:cNvSpPr>
            <a:spLocks noGrp="1"/>
          </p:cNvSpPr>
          <p:nvPr>
            <p:ph type="title"/>
          </p:nvPr>
        </p:nvSpPr>
        <p:spPr>
          <a:xfrm>
            <a:off x="-60325" y="0"/>
            <a:ext cx="5561013" cy="836613"/>
          </a:xfrm>
        </p:spPr>
        <p:txBody>
          <a:bodyPr/>
          <a:lstStyle/>
          <a:p>
            <a:r>
              <a:rPr lang="fi-FI" altLang="fi-FI" sz="2400" b="1" smtClean="0">
                <a:solidFill>
                  <a:schemeClr val="tx2"/>
                </a:solidFill>
              </a:rPr>
              <a:t>Mistä on hyvä esimies tehty? </a:t>
            </a:r>
            <a:endParaRPr lang="fi-FI" altLang="fi-FI" sz="1200" b="1" smtClean="0">
              <a:solidFill>
                <a:schemeClr val="tx2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21038" y="63817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3427413" y="692150"/>
            <a:ext cx="1812925" cy="1519238"/>
          </a:xfrm>
          <a:prstGeom prst="ellipse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8921" name="Tekstiruutu 6"/>
          <p:cNvSpPr txBox="1">
            <a:spLocks noChangeArrowheads="1"/>
          </p:cNvSpPr>
          <p:nvPr/>
        </p:nvSpPr>
        <p:spPr bwMode="auto">
          <a:xfrm>
            <a:off x="3998913" y="1285875"/>
            <a:ext cx="642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50%</a:t>
            </a:r>
          </a:p>
        </p:txBody>
      </p:sp>
      <p:sp>
        <p:nvSpPr>
          <p:cNvPr id="10" name="Ellipsi 9"/>
          <p:cNvSpPr/>
          <p:nvPr/>
        </p:nvSpPr>
        <p:spPr>
          <a:xfrm>
            <a:off x="3851275" y="2211388"/>
            <a:ext cx="1081088" cy="8572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8923" name="Tekstiruutu 10"/>
          <p:cNvSpPr txBox="1">
            <a:spLocks noChangeArrowheads="1"/>
          </p:cNvSpPr>
          <p:nvPr/>
        </p:nvSpPr>
        <p:spPr bwMode="auto">
          <a:xfrm>
            <a:off x="4025900" y="2455863"/>
            <a:ext cx="64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38924" name="Tekstiruutu 11"/>
          <p:cNvSpPr txBox="1">
            <a:spLocks noChangeArrowheads="1"/>
          </p:cNvSpPr>
          <p:nvPr/>
        </p:nvSpPr>
        <p:spPr bwMode="auto">
          <a:xfrm>
            <a:off x="4025900" y="3305175"/>
            <a:ext cx="6429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14" name="Ellipsi 13"/>
          <p:cNvSpPr/>
          <p:nvPr/>
        </p:nvSpPr>
        <p:spPr>
          <a:xfrm>
            <a:off x="4932363" y="2159000"/>
            <a:ext cx="884237" cy="6651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3001963" y="2130425"/>
            <a:ext cx="849312" cy="6937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8927" name="Tekstiruutu 15"/>
          <p:cNvSpPr txBox="1">
            <a:spLocks noChangeArrowheads="1"/>
          </p:cNvSpPr>
          <p:nvPr/>
        </p:nvSpPr>
        <p:spPr bwMode="auto">
          <a:xfrm>
            <a:off x="3105150" y="2274888"/>
            <a:ext cx="64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38928" name="Tekstiruutu 16"/>
          <p:cNvSpPr txBox="1">
            <a:spLocks noChangeArrowheads="1"/>
          </p:cNvSpPr>
          <p:nvPr/>
        </p:nvSpPr>
        <p:spPr bwMode="auto">
          <a:xfrm>
            <a:off x="5053013" y="2306638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5%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5580063" y="938213"/>
            <a:ext cx="1728787" cy="769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b="1" dirty="0">
                <a:latin typeface="Arial" charset="0"/>
                <a:cs typeface="Arial" charset="0"/>
              </a:rPr>
              <a:t>Vuorovaikutus</a:t>
            </a: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Sosiaaliset taidot, </a:t>
            </a:r>
            <a:r>
              <a:rPr lang="fi-FI" sz="1000" dirty="0" err="1">
                <a:latin typeface="Arial" charset="0"/>
                <a:cs typeface="Arial" charset="0"/>
              </a:rPr>
              <a:t>coacing</a:t>
            </a:r>
            <a:endParaRPr lang="fi-FI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Yhteistyötaidot, tiimitaidot</a:t>
            </a:r>
          </a:p>
          <a:p>
            <a:pPr eaLnBrk="1" hangingPunct="1">
              <a:defRPr/>
            </a:pPr>
            <a:r>
              <a:rPr lang="fi-FI" sz="1000" dirty="0">
                <a:latin typeface="Arial" charset="0"/>
                <a:cs typeface="Arial" charset="0"/>
              </a:rPr>
              <a:t>Erilaisuuden kohtaaminen</a:t>
            </a:r>
          </a:p>
        </p:txBody>
      </p:sp>
      <p:sp>
        <p:nvSpPr>
          <p:cNvPr id="38930" name="Tekstiruutu 18"/>
          <p:cNvSpPr txBox="1">
            <a:spLocks noChangeArrowheads="1"/>
          </p:cNvSpPr>
          <p:nvPr/>
        </p:nvSpPr>
        <p:spPr bwMode="auto">
          <a:xfrm>
            <a:off x="6503988" y="2028825"/>
            <a:ext cx="1468437" cy="9842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Kyky ratkaista ongelmia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Ongelmaratkaisu- ja organisointikyky (myös omiaan)</a:t>
            </a:r>
          </a:p>
        </p:txBody>
      </p:sp>
      <p:sp>
        <p:nvSpPr>
          <p:cNvPr id="38931" name="Tekstiruutu 21"/>
          <p:cNvSpPr txBox="1">
            <a:spLocks noChangeArrowheads="1"/>
          </p:cNvSpPr>
          <p:nvPr/>
        </p:nvSpPr>
        <p:spPr bwMode="auto">
          <a:xfrm>
            <a:off x="1350963" y="1624013"/>
            <a:ext cx="1368425" cy="9842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Kyky toimia muutoksessa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Oppimis- ja muutoksen sietokyky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Ajan käytön hallinta</a:t>
            </a:r>
          </a:p>
        </p:txBody>
      </p:sp>
      <p:sp>
        <p:nvSpPr>
          <p:cNvPr id="38932" name="Tekstiruutu 22"/>
          <p:cNvSpPr txBox="1">
            <a:spLocks noChangeArrowheads="1"/>
          </p:cNvSpPr>
          <p:nvPr/>
        </p:nvSpPr>
        <p:spPr bwMode="auto">
          <a:xfrm>
            <a:off x="1116013" y="3235325"/>
            <a:ext cx="1800225" cy="92392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Asiakkuudet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Ajattelee bisnestä asiakkaiden kautta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Asiakaspalvelu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Asiakkuuksien hallinta</a:t>
            </a:r>
          </a:p>
        </p:txBody>
      </p:sp>
      <p:cxnSp>
        <p:nvCxnSpPr>
          <p:cNvPr id="25" name="Suora nuoliyhdysviiva 24"/>
          <p:cNvCxnSpPr>
            <a:stCxn id="18" idx="1"/>
          </p:cNvCxnSpPr>
          <p:nvPr/>
        </p:nvCxnSpPr>
        <p:spPr>
          <a:xfrm flipH="1" flipV="1">
            <a:off x="5254625" y="1314450"/>
            <a:ext cx="325438" cy="7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 flipH="1" flipV="1">
            <a:off x="4826000" y="2876550"/>
            <a:ext cx="695325" cy="8207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>
            <a:stCxn id="38930" idx="1"/>
            <a:endCxn id="14" idx="6"/>
          </p:cNvCxnSpPr>
          <p:nvPr/>
        </p:nvCxnSpPr>
        <p:spPr>
          <a:xfrm flipH="1" flipV="1">
            <a:off x="5816600" y="2492375"/>
            <a:ext cx="687388" cy="28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>
            <a:stCxn id="38932" idx="3"/>
          </p:cNvCxnSpPr>
          <p:nvPr/>
        </p:nvCxnSpPr>
        <p:spPr>
          <a:xfrm flipV="1">
            <a:off x="2916238" y="3490913"/>
            <a:ext cx="831850" cy="2063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endCxn id="15" idx="1"/>
          </p:cNvCxnSpPr>
          <p:nvPr/>
        </p:nvCxnSpPr>
        <p:spPr>
          <a:xfrm>
            <a:off x="2706688" y="2028825"/>
            <a:ext cx="419100" cy="203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8" name="Tekstiruutu 19"/>
          <p:cNvSpPr txBox="1">
            <a:spLocks noChangeArrowheads="1"/>
          </p:cNvSpPr>
          <p:nvPr/>
        </p:nvSpPr>
        <p:spPr bwMode="auto">
          <a:xfrm>
            <a:off x="5521325" y="3455988"/>
            <a:ext cx="1914525" cy="768350"/>
          </a:xfrm>
          <a:prstGeom prst="rect">
            <a:avLst/>
          </a:prstGeom>
          <a:solidFill>
            <a:schemeClr val="bg2"/>
          </a:solidFill>
          <a:ln w="9525">
            <a:solidFill>
              <a:srgbClr val="345C8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Talous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Tuntee bisneksen peruspilarit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000">
                <a:latin typeface="Arial" panose="020B0604020202020204" pitchFamily="34" charset="0"/>
              </a:rPr>
              <a:t>Pystyy ajattelemaan toimintaa tunnuslukujen kautta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55588" y="5222875"/>
            <a:ext cx="1363662" cy="8318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600" b="1" dirty="0">
                <a:latin typeface="Arial" charset="0"/>
                <a:cs typeface="Arial" charset="0"/>
              </a:rPr>
              <a:t>ENEMMÄN KUIN ENNEN</a:t>
            </a:r>
          </a:p>
        </p:txBody>
      </p:sp>
      <p:sp>
        <p:nvSpPr>
          <p:cNvPr id="4" name="Nuoli oikealle 3"/>
          <p:cNvSpPr/>
          <p:nvPr/>
        </p:nvSpPr>
        <p:spPr>
          <a:xfrm>
            <a:off x="1612900" y="5516563"/>
            <a:ext cx="241300" cy="28892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33" name="Tekstiruutu 32"/>
          <p:cNvSpPr txBox="1"/>
          <p:nvPr/>
        </p:nvSpPr>
        <p:spPr>
          <a:xfrm>
            <a:off x="2005013" y="5256213"/>
            <a:ext cx="5591175" cy="9239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Kanavat haltuun =&gt; Monikanavaisesti </a:t>
            </a:r>
          </a:p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Kohdaten =&gt; Monikulttuurisesti, joustavasti </a:t>
            </a:r>
          </a:p>
          <a:p>
            <a:pPr eaLnBrk="1" hangingPunct="1">
              <a:defRPr/>
            </a:pPr>
            <a:r>
              <a:rPr lang="fi-FI" dirty="0">
                <a:latin typeface="Arial" charset="0"/>
                <a:cs typeface="Arial" charset="0"/>
              </a:rPr>
              <a:t>Valmentaen =&gt; Innostaen, oma persoona peliin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smtClean="0">
                <a:solidFill>
                  <a:schemeClr val="tx2"/>
                </a:solidFill>
              </a:rPr>
              <a:t>Kaupan osaamisen kaksi ulottuvuutta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1788" y="1628775"/>
            <a:ext cx="3827462" cy="43926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b="1" dirty="0">
                <a:solidFill>
                  <a:schemeClr val="tx2"/>
                </a:solidFill>
              </a:rPr>
              <a:t>A</a:t>
            </a:r>
            <a:r>
              <a:rPr lang="fi-FI" sz="2400" b="1" dirty="0" smtClean="0">
                <a:solidFill>
                  <a:schemeClr val="tx2"/>
                </a:solidFill>
              </a:rPr>
              <a:t>rvoketjun hallintaa</a:t>
            </a:r>
            <a:endParaRPr lang="fi-FI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i-FI" sz="24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b="1" dirty="0" smtClean="0">
                <a:solidFill>
                  <a:schemeClr val="tx2"/>
                </a:solidFill>
              </a:rPr>
              <a:t>Järjestelmäkompetenssi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Nopeutta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Oikea-aikaisuutta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>
                <a:solidFill>
                  <a:schemeClr val="tx2"/>
                </a:solidFill>
              </a:rPr>
              <a:t>S</a:t>
            </a:r>
            <a:r>
              <a:rPr lang="fi-FI" sz="2000" dirty="0" smtClean="0">
                <a:solidFill>
                  <a:schemeClr val="tx2"/>
                </a:solidFill>
              </a:rPr>
              <a:t>aatavuutta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Vaivattomuutta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Näkymättömyyttä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Joustavuutta</a:t>
            </a:r>
          </a:p>
          <a:p>
            <a:pPr marL="457200" lvl="1" indent="0">
              <a:buFont typeface="Arial" charset="0"/>
              <a:buNone/>
              <a:defRPr/>
            </a:pPr>
            <a:endParaRPr lang="fi-FI" sz="2000" dirty="0">
              <a:solidFill>
                <a:schemeClr val="tx2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4663" y="1484313"/>
            <a:ext cx="4319587" cy="44656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b="1" dirty="0">
                <a:solidFill>
                  <a:schemeClr val="tx2"/>
                </a:solidFill>
              </a:rPr>
              <a:t>H</a:t>
            </a:r>
            <a:r>
              <a:rPr lang="fi-FI" sz="2400" b="1" dirty="0" smtClean="0">
                <a:solidFill>
                  <a:schemeClr val="tx2"/>
                </a:solidFill>
              </a:rPr>
              <a:t>enkilökohtaista myyntityötä, tunnekosketusta</a:t>
            </a:r>
          </a:p>
          <a:p>
            <a:pPr marL="0" indent="0">
              <a:buFont typeface="Arial" charset="0"/>
              <a:buNone/>
              <a:defRPr/>
            </a:pPr>
            <a:endParaRPr lang="fi-FI" sz="24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b="1" dirty="0" smtClean="0">
                <a:solidFill>
                  <a:schemeClr val="tx2"/>
                </a:solidFill>
              </a:rPr>
              <a:t>Emotionaalinen kompetenssi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>
                <a:solidFill>
                  <a:schemeClr val="tx2"/>
                </a:solidFill>
              </a:rPr>
              <a:t>L</a:t>
            </a:r>
            <a:r>
              <a:rPr lang="fi-FI" sz="2000" dirty="0" smtClean="0">
                <a:solidFill>
                  <a:schemeClr val="tx2"/>
                </a:solidFill>
              </a:rPr>
              <a:t>äsnäoloa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Fiiliksen luontia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Vuorovaikutusta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Henkilökohtaisuutta</a:t>
            </a:r>
          </a:p>
          <a:p>
            <a:pPr lvl="1">
              <a:buFont typeface="Arial" charset="0"/>
              <a:buChar char="–"/>
              <a:defRPr/>
            </a:pPr>
            <a:r>
              <a:rPr lang="fi-FI" sz="2000" dirty="0" smtClean="0">
                <a:solidFill>
                  <a:schemeClr val="tx2"/>
                </a:solidFill>
              </a:rPr>
              <a:t>Mielen hallintaa</a:t>
            </a:r>
          </a:p>
          <a:p>
            <a:pPr marL="0" indent="0">
              <a:buFont typeface="Arial" charset="0"/>
              <a:buNone/>
              <a:defRPr/>
            </a:pPr>
            <a:endParaRPr lang="fi-FI" sz="2400" dirty="0" smtClean="0"/>
          </a:p>
          <a:p>
            <a:pPr>
              <a:buFont typeface="Arial" charset="0"/>
              <a:buChar char="•"/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16263" y="63817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MERCURIA – sinulle sopiva.</a:t>
            </a:r>
            <a:endParaRPr lang="fi-FI" dirty="0"/>
          </a:p>
        </p:txBody>
      </p:sp>
      <p:sp>
        <p:nvSpPr>
          <p:cNvPr id="2" name="Alanuoli 1"/>
          <p:cNvSpPr/>
          <p:nvPr/>
        </p:nvSpPr>
        <p:spPr>
          <a:xfrm>
            <a:off x="1692275" y="2238375"/>
            <a:ext cx="379413" cy="32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7" name="Alanuoli 6"/>
          <p:cNvSpPr/>
          <p:nvPr/>
        </p:nvSpPr>
        <p:spPr>
          <a:xfrm>
            <a:off x="5880100" y="2278063"/>
            <a:ext cx="379413" cy="320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916238" y="5870575"/>
            <a:ext cx="2879725" cy="338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Moniosaaminen</a:t>
            </a:r>
            <a:r>
              <a:rPr lang="fi-FI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 kasvaa</a:t>
            </a:r>
          </a:p>
        </p:txBody>
      </p:sp>
      <p:cxnSp>
        <p:nvCxnSpPr>
          <p:cNvPr id="9" name="Suora yhdysviiva 8"/>
          <p:cNvCxnSpPr/>
          <p:nvPr/>
        </p:nvCxnSpPr>
        <p:spPr>
          <a:xfrm>
            <a:off x="2339975" y="5365750"/>
            <a:ext cx="0" cy="649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6242050" y="5233988"/>
            <a:ext cx="0" cy="6223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6226175" y="5854700"/>
            <a:ext cx="1941513" cy="3698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dirty="0">
                <a:solidFill>
                  <a:schemeClr val="bg1"/>
                </a:solidFill>
                <a:latin typeface="Arial" charset="0"/>
                <a:cs typeface="Arial" charset="0"/>
              </a:rPr>
              <a:t>TUNNELUOTSI  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03213" y="5872163"/>
            <a:ext cx="2065337" cy="369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dirty="0">
                <a:solidFill>
                  <a:schemeClr val="bg1"/>
                </a:solidFill>
                <a:latin typeface="Arial" charset="0"/>
                <a:cs typeface="Arial" charset="0"/>
              </a:rPr>
              <a:t>MAHDOLLISTAJA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smtClean="0">
                <a:solidFill>
                  <a:schemeClr val="tx2"/>
                </a:solidFill>
              </a:rPr>
              <a:t>Toimintaympäristön muutokset suuntaavat osaamistarpeita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825500" y="1700213"/>
            <a:ext cx="76327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Megatrendit</a:t>
            </a:r>
            <a:r>
              <a:rPr lang="fi-FI" sz="2400" dirty="0">
                <a:solidFill>
                  <a:schemeClr val="tx2"/>
                </a:solidFill>
                <a:latin typeface="Arial" charset="0"/>
                <a:cs typeface="Arial" charset="0"/>
              </a:rPr>
              <a:t> - kaikkien tiedossa, suuret linjat</a:t>
            </a:r>
          </a:p>
          <a:p>
            <a:pPr eaLnBrk="1" hangingPunct="1">
              <a:defRPr/>
            </a:pPr>
            <a:endParaRPr lang="fi-FI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Suhdanne</a:t>
            </a:r>
            <a:r>
              <a:rPr lang="fi-FI" sz="2400" dirty="0">
                <a:solidFill>
                  <a:schemeClr val="tx2"/>
                </a:solidFill>
                <a:latin typeface="Arial" charset="0"/>
                <a:cs typeface="Arial" charset="0"/>
              </a:rPr>
              <a:t>- ja kausimuutokset – tiedossa, mutta yhä arvaamattomampia</a:t>
            </a:r>
          </a:p>
          <a:p>
            <a:pPr eaLnBrk="1" hangingPunct="1">
              <a:defRPr/>
            </a:pPr>
            <a:endParaRPr lang="fi-FI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Heikot signaalit </a:t>
            </a:r>
            <a:r>
              <a:rPr lang="fi-FI" sz="2400" dirty="0">
                <a:solidFill>
                  <a:schemeClr val="tx2"/>
                </a:solidFill>
                <a:latin typeface="Arial" charset="0"/>
                <a:cs typeface="Arial" charset="0"/>
              </a:rPr>
              <a:t>– harva huomaa kohinan keskeltä, hyvä strategia-etu</a:t>
            </a:r>
          </a:p>
          <a:p>
            <a:pPr eaLnBrk="1" hangingPunct="1">
              <a:defRPr/>
            </a:pPr>
            <a:endParaRPr lang="fi-FI" sz="24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fi-FI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Villit kortit </a:t>
            </a:r>
            <a:r>
              <a:rPr lang="fi-FI" sz="2400" dirty="0">
                <a:solidFill>
                  <a:schemeClr val="tx2"/>
                </a:solidFill>
                <a:latin typeface="Arial" charset="0"/>
                <a:cs typeface="Arial" charset="0"/>
              </a:rPr>
              <a:t>– yllätyksiä, dramatiikkaa, kukaan ei  arvaa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tsikko 1"/>
          <p:cNvSpPr>
            <a:spLocks noGrp="1"/>
          </p:cNvSpPr>
          <p:nvPr>
            <p:ph type="title"/>
          </p:nvPr>
        </p:nvSpPr>
        <p:spPr>
          <a:xfrm>
            <a:off x="252413" y="404813"/>
            <a:ext cx="8207375" cy="441325"/>
          </a:xfrm>
        </p:spPr>
        <p:txBody>
          <a:bodyPr/>
          <a:lstStyle/>
          <a:p>
            <a:r>
              <a:rPr lang="fi-FI" altLang="fi-FI" sz="2400" b="1" smtClean="0">
                <a:solidFill>
                  <a:srgbClr val="0070C0"/>
                </a:solidFill>
              </a:rPr>
              <a:t/>
            </a:r>
            <a:br>
              <a:rPr lang="fi-FI" altLang="fi-FI" sz="2400" b="1" smtClean="0">
                <a:solidFill>
                  <a:srgbClr val="0070C0"/>
                </a:solidFill>
              </a:rPr>
            </a:br>
            <a:r>
              <a:rPr lang="fi-FI" altLang="fi-FI" sz="2400" b="1" smtClean="0">
                <a:solidFill>
                  <a:srgbClr val="0070C0"/>
                </a:solidFill>
              </a:rPr>
              <a:t/>
            </a:r>
            <a:br>
              <a:rPr lang="fi-FI" altLang="fi-FI" sz="2400" b="1" smtClean="0">
                <a:solidFill>
                  <a:srgbClr val="0070C0"/>
                </a:solidFill>
              </a:rPr>
            </a:br>
            <a:r>
              <a:rPr lang="fi-FI" altLang="fi-FI" sz="2400" b="1" smtClean="0">
                <a:solidFill>
                  <a:srgbClr val="1F497D"/>
                </a:solidFill>
              </a:rPr>
              <a:t>Koulun virtaamat kuten kaupassakin</a:t>
            </a:r>
            <a:br>
              <a:rPr lang="fi-FI" altLang="fi-FI" sz="2400" b="1" smtClean="0">
                <a:solidFill>
                  <a:srgbClr val="1F497D"/>
                </a:solidFill>
              </a:rPr>
            </a:br>
            <a:r>
              <a:rPr lang="fi-FI" altLang="fi-FI" sz="2400" b="1" smtClean="0">
                <a:solidFill>
                  <a:srgbClr val="1F497D"/>
                </a:solidFill>
              </a:rPr>
              <a:t> </a:t>
            </a:r>
            <a:br>
              <a:rPr lang="fi-FI" altLang="fi-FI" sz="2400" b="1" smtClean="0">
                <a:solidFill>
                  <a:srgbClr val="1F497D"/>
                </a:solidFill>
              </a:rPr>
            </a:br>
            <a:endParaRPr lang="fi-FI" altLang="fi-FI" sz="2400" b="1" smtClean="0">
              <a:solidFill>
                <a:srgbClr val="1F497D"/>
              </a:solidFill>
            </a:endParaRP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539750" y="1116013"/>
            <a:ext cx="4032250" cy="51831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1400" b="1" dirty="0">
                <a:solidFill>
                  <a:srgbClr val="376092"/>
                </a:solidFill>
              </a:rPr>
              <a:t>KOULUN KYLMÄ VIRTA           KOULU ON JÄRJESTELMIEN JA KOULUOPPAIDEN IHMEMAA      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1400" b="1" dirty="0">
                <a:solidFill>
                  <a:srgbClr val="376092"/>
                </a:solidFill>
              </a:rPr>
              <a:t>  </a:t>
            </a:r>
            <a:r>
              <a:rPr lang="fi-FI" sz="1400" b="1" dirty="0">
                <a:solidFill>
                  <a:srgbClr val="0070C0"/>
                </a:solidFill>
              </a:rPr>
              <a:t>”</a:t>
            </a:r>
            <a:r>
              <a:rPr lang="fi-FI" sz="1600" b="1" dirty="0">
                <a:solidFill>
                  <a:srgbClr val="0070C0"/>
                </a:solidFill>
              </a:rPr>
              <a:t> Opintovartijat</a:t>
            </a:r>
            <a:r>
              <a:rPr lang="fi-FI" sz="1400" b="1" dirty="0">
                <a:solidFill>
                  <a:srgbClr val="0070C0"/>
                </a:solidFill>
              </a:rPr>
              <a:t>”</a:t>
            </a:r>
          </a:p>
          <a:p>
            <a:pPr marL="0" indent="0">
              <a:buFont typeface="Arial" charset="0"/>
              <a:buNone/>
              <a:defRPr/>
            </a:pPr>
            <a:endParaRPr lang="fi-FI" sz="1200" b="1" dirty="0"/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>
                <a:solidFill>
                  <a:srgbClr val="1F497D"/>
                </a:solidFill>
              </a:rPr>
              <a:t>Opetus- </a:t>
            </a:r>
            <a:r>
              <a:rPr lang="fi-FI" sz="1600" b="1" dirty="0">
                <a:solidFill>
                  <a:srgbClr val="1F497D"/>
                </a:solidFill>
              </a:rPr>
              <a:t>ja opetusta tukeva henkilöt  ovat </a:t>
            </a:r>
            <a:r>
              <a:rPr lang="fi-FI" sz="1600" b="1" dirty="0" err="1">
                <a:solidFill>
                  <a:srgbClr val="1F497D"/>
                </a:solidFill>
              </a:rPr>
              <a:t>informaattoreita</a:t>
            </a:r>
            <a:r>
              <a:rPr lang="fi-FI" sz="1600" b="1" dirty="0">
                <a:solidFill>
                  <a:srgbClr val="1F497D"/>
                </a:solidFill>
              </a:rPr>
              <a:t>,  kouluoppaita ja turvallisuushenkilöitä . ”Opintovartijat” tekevät työtään, jotta opiskelu sujuisi tehokkaasti turvallisesti ja säädösten mukaisesti.</a:t>
            </a:r>
          </a:p>
          <a:p>
            <a:pPr>
              <a:buFont typeface="Arial" charset="0"/>
              <a:buChar char="•"/>
              <a:defRPr/>
            </a:pPr>
            <a:r>
              <a:rPr lang="fi-FI" sz="1600" b="1" dirty="0">
                <a:solidFill>
                  <a:srgbClr val="1F497D"/>
                </a:solidFill>
              </a:rPr>
              <a:t>Koulu on vakava paikka, säädelty, ohjattu, mutta äärimmäisen tehokas, turvallinen ja vastuullinen</a:t>
            </a:r>
            <a:r>
              <a:rPr lang="fi-FI" sz="1200" b="1" dirty="0"/>
              <a:t>.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4570413" y="1196975"/>
            <a:ext cx="4251325" cy="49466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1400" b="1" dirty="0">
                <a:solidFill>
                  <a:srgbClr val="FF0000"/>
                </a:solidFill>
              </a:rPr>
              <a:t>KOULUN LÄMMIN VIRTA           KOULU ON ESTEETTINEN JA HOUKUTELEVA  ELÄMYS- JA MERKITYSYMPÄRISTÖ 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1400" b="1" dirty="0">
                <a:solidFill>
                  <a:srgbClr val="C00000"/>
                </a:solidFill>
              </a:rPr>
              <a:t>”</a:t>
            </a:r>
            <a:r>
              <a:rPr lang="fi-FI" sz="1600" b="1" dirty="0">
                <a:solidFill>
                  <a:srgbClr val="C00000"/>
                </a:solidFill>
              </a:rPr>
              <a:t>Opintokumppanit</a:t>
            </a:r>
            <a:r>
              <a:rPr lang="fi-FI" sz="1400" b="1" dirty="0">
                <a:solidFill>
                  <a:srgbClr val="C00000"/>
                </a:solidFill>
              </a:rPr>
              <a:t>”</a:t>
            </a:r>
          </a:p>
          <a:p>
            <a:pPr>
              <a:buFont typeface="Arial" charset="0"/>
              <a:buChar char="•"/>
              <a:defRPr/>
            </a:pPr>
            <a:endParaRPr lang="fi-FI" sz="1200" b="1" dirty="0"/>
          </a:p>
          <a:p>
            <a:pPr>
              <a:buFont typeface="Arial" charset="0"/>
              <a:buChar char="•"/>
              <a:defRPr/>
            </a:pPr>
            <a:r>
              <a:rPr lang="fi-FI" sz="1600" b="1" dirty="0" smtClean="0">
                <a:solidFill>
                  <a:srgbClr val="953735"/>
                </a:solidFill>
              </a:rPr>
              <a:t>Opetus- </a:t>
            </a:r>
            <a:r>
              <a:rPr lang="fi-FI" sz="1600" b="1" dirty="0">
                <a:solidFill>
                  <a:srgbClr val="953735"/>
                </a:solidFill>
              </a:rPr>
              <a:t>ja opetusta tukevat henkilöt ovat palvelusektorin haluttu ja arvostettu eliittiryhmä. ”Opintokumppanit” tekevät työtään, jotta opiskelu koskettaa sydäntä.</a:t>
            </a:r>
          </a:p>
          <a:p>
            <a:pPr marL="0" indent="0">
              <a:buFont typeface="Arial" charset="0"/>
              <a:buNone/>
              <a:defRPr/>
            </a:pPr>
            <a:endParaRPr lang="fi-FI" sz="1400" b="1" dirty="0">
              <a:solidFill>
                <a:srgbClr val="953735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i-FI" sz="1400" b="1" dirty="0">
              <a:solidFill>
                <a:srgbClr val="953735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i-FI" sz="1400" b="1" dirty="0">
              <a:solidFill>
                <a:srgbClr val="953735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fi-FI" sz="1600" b="1" dirty="0">
                <a:solidFill>
                  <a:srgbClr val="FF0000"/>
                </a:solidFill>
              </a:rPr>
              <a:t>Koulu on luova, hauska, villi ja vapaa.</a:t>
            </a:r>
          </a:p>
          <a:p>
            <a:pPr marL="0" indent="0">
              <a:buFont typeface="Arial" charset="0"/>
              <a:buNone/>
              <a:defRPr/>
            </a:pPr>
            <a:endParaRPr lang="fi-FI" sz="1200" b="1" dirty="0"/>
          </a:p>
          <a:p>
            <a:pPr>
              <a:buFont typeface="Arial" charset="0"/>
              <a:buChar char="•"/>
              <a:defRPr/>
            </a:pPr>
            <a:endParaRPr lang="fi-FI" sz="1200" dirty="0"/>
          </a:p>
          <a:p>
            <a:pPr>
              <a:buFont typeface="Arial" charset="0"/>
              <a:buChar char="•"/>
              <a:defRPr/>
            </a:pPr>
            <a:endParaRPr lang="fi-FI" sz="1200" dirty="0"/>
          </a:p>
        </p:txBody>
      </p:sp>
      <p:sp>
        <p:nvSpPr>
          <p:cNvPr id="43013" name="Alatunnisteen paikkamerkki 4"/>
          <p:cNvSpPr txBox="1">
            <a:spLocks noChangeArrowheads="1"/>
          </p:cNvSpPr>
          <p:nvPr/>
        </p:nvSpPr>
        <p:spPr bwMode="auto">
          <a:xfrm>
            <a:off x="3276600" y="629602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rgbClr val="898989"/>
                </a:solidFill>
              </a:rPr>
              <a:t>MERCURIA – sinulle sopiva.</a:t>
            </a:r>
          </a:p>
        </p:txBody>
      </p:sp>
      <p:sp>
        <p:nvSpPr>
          <p:cNvPr id="43014" name="Nuoli oikealle 1"/>
          <p:cNvSpPr>
            <a:spLocks/>
          </p:cNvSpPr>
          <p:nvPr/>
        </p:nvSpPr>
        <p:spPr bwMode="auto">
          <a:xfrm>
            <a:off x="2447925" y="1236663"/>
            <a:ext cx="215900" cy="730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9774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7947" y="5400"/>
                </a:lnTo>
                <a:lnTo>
                  <a:pt x="17947" y="0"/>
                </a:lnTo>
                <a:lnTo>
                  <a:pt x="21600" y="10800"/>
                </a:lnTo>
                <a:lnTo>
                  <a:pt x="17947" y="21600"/>
                </a:lnTo>
                <a:lnTo>
                  <a:pt x="17947" y="162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57200" y="4048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52348" bIns="38084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endParaRPr lang="fi-FI" altLang="fi-FI" sz="1800">
              <a:solidFill>
                <a:srgbClr val="000000"/>
              </a:solidFill>
            </a:endParaRPr>
          </a:p>
        </p:txBody>
      </p:sp>
      <p:sp>
        <p:nvSpPr>
          <p:cNvPr id="43016" name="Nuoli oikealle 9"/>
          <p:cNvSpPr>
            <a:spLocks/>
          </p:cNvSpPr>
          <p:nvPr/>
        </p:nvSpPr>
        <p:spPr bwMode="auto">
          <a:xfrm>
            <a:off x="6588125" y="1331913"/>
            <a:ext cx="215900" cy="714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9813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8026" y="5400"/>
                </a:lnTo>
                <a:lnTo>
                  <a:pt x="18026" y="0"/>
                </a:lnTo>
                <a:lnTo>
                  <a:pt x="21600" y="10800"/>
                </a:lnTo>
                <a:lnTo>
                  <a:pt x="18026" y="21600"/>
                </a:lnTo>
                <a:lnTo>
                  <a:pt x="18026" y="162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  <p:sp>
        <p:nvSpPr>
          <p:cNvPr id="43017" name="Suorakulmio 5"/>
          <p:cNvSpPr>
            <a:spLocks noChangeArrowheads="1"/>
          </p:cNvSpPr>
          <p:nvPr/>
        </p:nvSpPr>
        <p:spPr bwMode="auto">
          <a:xfrm>
            <a:off x="539750" y="5407025"/>
            <a:ext cx="3816350" cy="892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solidFill>
                  <a:srgbClr val="1F497D"/>
                </a:solidFill>
              </a:rPr>
              <a:t>Koulutusosaaminen on arvoketjun </a:t>
            </a:r>
            <a:r>
              <a:rPr lang="fi-FI" altLang="fi-FI" sz="1600" b="1">
                <a:solidFill>
                  <a:srgbClr val="1F497D"/>
                </a:solidFill>
              </a:rPr>
              <a:t>hallintaa </a:t>
            </a:r>
            <a:r>
              <a:rPr lang="fi-FI" altLang="fi-FI" sz="1600">
                <a:solidFill>
                  <a:srgbClr val="1F497D"/>
                </a:solidFill>
              </a:rPr>
              <a:t>(kovat asiat, järjestelmien hallinta)</a:t>
            </a:r>
          </a:p>
        </p:txBody>
      </p:sp>
      <p:sp>
        <p:nvSpPr>
          <p:cNvPr id="43018" name="Suorakulmio 6"/>
          <p:cNvSpPr>
            <a:spLocks noChangeArrowheads="1"/>
          </p:cNvSpPr>
          <p:nvPr/>
        </p:nvSpPr>
        <p:spPr bwMode="auto">
          <a:xfrm>
            <a:off x="4930775" y="5397500"/>
            <a:ext cx="3816350" cy="892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solidFill>
                  <a:srgbClr val="1F497D"/>
                </a:solidFill>
              </a:rPr>
              <a:t>Koulutusosaaminen on tunnekosketusta</a:t>
            </a:r>
            <a:r>
              <a:rPr lang="fi-FI" altLang="fi-FI" sz="1800">
                <a:solidFill>
                  <a:srgbClr val="1F497D"/>
                </a:solidFill>
              </a:rPr>
              <a:t> </a:t>
            </a:r>
            <a:r>
              <a:rPr lang="fi-FI" altLang="fi-FI" sz="1600">
                <a:solidFill>
                  <a:srgbClr val="1F497D"/>
                </a:solidFill>
              </a:rPr>
              <a:t>(pehmeät asiat, opiskelijan mielen hallinta)</a:t>
            </a:r>
          </a:p>
        </p:txBody>
      </p:sp>
      <p:sp>
        <p:nvSpPr>
          <p:cNvPr id="43019" name="Alanuoli 7"/>
          <p:cNvSpPr>
            <a:spLocks/>
          </p:cNvSpPr>
          <p:nvPr/>
        </p:nvSpPr>
        <p:spPr bwMode="auto">
          <a:xfrm>
            <a:off x="2120900" y="4786313"/>
            <a:ext cx="465138" cy="587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17324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13048"/>
                </a:lnTo>
                <a:lnTo>
                  <a:pt x="0" y="13048"/>
                </a:lnTo>
                <a:lnTo>
                  <a:pt x="10800" y="21600"/>
                </a:lnTo>
                <a:lnTo>
                  <a:pt x="21600" y="13048"/>
                </a:lnTo>
                <a:lnTo>
                  <a:pt x="16200" y="13048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  <p:sp>
        <p:nvSpPr>
          <p:cNvPr id="43020" name="Alanuoli 11"/>
          <p:cNvSpPr>
            <a:spLocks/>
          </p:cNvSpPr>
          <p:nvPr/>
        </p:nvSpPr>
        <p:spPr bwMode="auto">
          <a:xfrm>
            <a:off x="6496050" y="4652963"/>
            <a:ext cx="428625" cy="587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176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13719"/>
                </a:lnTo>
                <a:lnTo>
                  <a:pt x="0" y="13719"/>
                </a:lnTo>
                <a:lnTo>
                  <a:pt x="10800" y="21600"/>
                </a:lnTo>
                <a:lnTo>
                  <a:pt x="21600" y="13719"/>
                </a:lnTo>
                <a:lnTo>
                  <a:pt x="16200" y="13719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latunnisteen paikkamerkki 4"/>
          <p:cNvSpPr txBox="1">
            <a:spLocks noChangeArrowheads="1"/>
          </p:cNvSpPr>
          <p:nvPr/>
        </p:nvSpPr>
        <p:spPr bwMode="auto">
          <a:xfrm>
            <a:off x="3132138" y="64547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rgbClr val="898989"/>
                </a:solidFill>
              </a:rPr>
              <a:t>MERCURIA – sinulle sopiva.</a:t>
            </a:r>
          </a:p>
        </p:txBody>
      </p:sp>
      <p:sp>
        <p:nvSpPr>
          <p:cNvPr id="45059" name="Ellipsi 5"/>
          <p:cNvSpPr>
            <a:spLocks/>
          </p:cNvSpPr>
          <p:nvPr/>
        </p:nvSpPr>
        <p:spPr bwMode="auto">
          <a:xfrm>
            <a:off x="1336675" y="-98425"/>
            <a:ext cx="7056438" cy="6553200"/>
          </a:xfrm>
          <a:custGeom>
            <a:avLst/>
            <a:gdLst>
              <a:gd name="T0" fmla="*/ 3528262 w 7056433"/>
              <a:gd name="T1" fmla="*/ 0 h 6553203"/>
              <a:gd name="T2" fmla="*/ 7056510 w 7056433"/>
              <a:gd name="T3" fmla="*/ 3276585 h 6553203"/>
              <a:gd name="T4" fmla="*/ 3528262 w 7056433"/>
              <a:gd name="T5" fmla="*/ 6553155 h 6553203"/>
              <a:gd name="T6" fmla="*/ 0 w 7056433"/>
              <a:gd name="T7" fmla="*/ 3276585 h 6553203"/>
              <a:gd name="T8" fmla="*/ 1033407 w 7056433"/>
              <a:gd name="T9" fmla="*/ 959694 h 6553203"/>
              <a:gd name="T10" fmla="*/ 1033407 w 7056433"/>
              <a:gd name="T11" fmla="*/ 5593461 h 6553203"/>
              <a:gd name="T12" fmla="*/ 6023103 w 7056433"/>
              <a:gd name="T13" fmla="*/ 5593461 h 6553203"/>
              <a:gd name="T14" fmla="*/ 6023103 w 7056433"/>
              <a:gd name="T15" fmla="*/ 959694 h 6553203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17694720 60000 65536"/>
              <a:gd name="T24" fmla="*/ 1033391 w 7056433"/>
              <a:gd name="T25" fmla="*/ 959694 h 6553203"/>
              <a:gd name="T26" fmla="*/ 6023042 w 7056433"/>
              <a:gd name="T27" fmla="*/ 5593509 h 655320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56433" h="6553203">
                <a:moveTo>
                  <a:pt x="0" y="3276601"/>
                </a:moveTo>
                <a:lnTo>
                  <a:pt x="0" y="3276601"/>
                </a:lnTo>
                <a:cubicBezTo>
                  <a:pt x="0" y="5086217"/>
                  <a:pt x="1579636" y="6553201"/>
                  <a:pt x="3528216" y="6553202"/>
                </a:cubicBezTo>
                <a:cubicBezTo>
                  <a:pt x="5476797" y="6553202"/>
                  <a:pt x="7056434" y="5086217"/>
                  <a:pt x="7056434" y="3276601"/>
                </a:cubicBezTo>
                <a:cubicBezTo>
                  <a:pt x="7056434" y="1466984"/>
                  <a:pt x="5476797" y="0"/>
                  <a:pt x="3528217" y="0"/>
                </a:cubicBezTo>
                <a:cubicBezTo>
                  <a:pt x="1579636" y="0"/>
                  <a:pt x="0" y="1466984"/>
                  <a:pt x="0" y="3276601"/>
                </a:cubicBez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2284413" y="484188"/>
            <a:ext cx="5832475" cy="544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Rytmitalous on rantautunut kouluun 24 / 7-koulut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Pop 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 - kouluja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Turvallisuudesta tullut kasvava kilpailuetu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Oppiminen kämmenellä, 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omni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 -oppiminen kehittyy edelleen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Lähivalmennus kuitenkin haluttua, ylellistä herkkua, koulujen ”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showroomistuminen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Asiakkaat kumppaneina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Pirstalaatio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joustavauus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 ja henkilökohtaisuus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Laadunhallintajärjestelmät painottuvat ennakointiin, ei menneen märehtimistä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Oppimislaastaria 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pilotoidaan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, tunnesensorit opettajan käytössä, ääni-ohjattua älytekniikkaa käytetään laajasti (opiskelijan tunnistaminen koulun tiloihin saavuttaessa)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Koulu ja työ lähenevät entisestään, rahoitus tukee tätä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Ammatillinen opettajakoulutus on muuttunut lähiesimieskoulutukseksi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Koulutustakuusta osaamistakuuseen on saanut tarkoituksenmukaiset muodot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Koulujen </a:t>
            </a:r>
            <a:r>
              <a:rPr lang="fi-FI" sz="1400" b="1" kern="0" dirty="0" err="1">
                <a:solidFill>
                  <a:srgbClr val="FFFFFF"/>
                </a:solidFill>
                <a:latin typeface="Arial"/>
                <a:cs typeface="Arial"/>
              </a:rPr>
              <a:t>brändit</a:t>
            </a: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 levittäytyvät, jokin ainutlaatuinen toimintatapa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Kaupan ja sen oppilaitosten järjestelmät keskustelevat,     koulut mukana kanta-asiakasjärjestelmissä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Kaupan alan koulutusvienti vauhdissa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400" b="1" kern="0" dirty="0">
                <a:solidFill>
                  <a:srgbClr val="FFFFFF"/>
                </a:solidFill>
                <a:latin typeface="Arial"/>
                <a:cs typeface="Arial"/>
              </a:rPr>
              <a:t>Yhä arvaamattomampia muutoksia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5061" name="Nuoli oikealle 7"/>
          <p:cNvSpPr>
            <a:spLocks/>
          </p:cNvSpPr>
          <p:nvPr/>
        </p:nvSpPr>
        <p:spPr bwMode="auto">
          <a:xfrm>
            <a:off x="1563688" y="500063"/>
            <a:ext cx="431800" cy="336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62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fi-FI"/>
          </a:p>
        </p:txBody>
      </p:sp>
      <p:sp>
        <p:nvSpPr>
          <p:cNvPr id="45062" name="Tekstiruutu 7"/>
          <p:cNvSpPr txBox="1">
            <a:spLocks noChangeArrowheads="1"/>
          </p:cNvSpPr>
          <p:nvPr/>
        </p:nvSpPr>
        <p:spPr bwMode="auto">
          <a:xfrm>
            <a:off x="157163" y="104775"/>
            <a:ext cx="2614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>
                <a:solidFill>
                  <a:srgbClr val="1F497D"/>
                </a:solidFill>
                <a:latin typeface="Arial" panose="020B0604020202020204" pitchFamily="34" charset="0"/>
              </a:rPr>
              <a:t>2020+ Rytmikoulutus kolahtaa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MERCURIA - paikkoja bisnesluokassa.</a:t>
            </a:r>
            <a:endParaRPr lang="fi-FI"/>
          </a:p>
        </p:txBody>
      </p:sp>
      <p:sp>
        <p:nvSpPr>
          <p:cNvPr id="47107" name="Otsikko 5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1143000"/>
          </a:xfrm>
        </p:spPr>
        <p:txBody>
          <a:bodyPr/>
          <a:lstStyle/>
          <a:p>
            <a:r>
              <a:rPr lang="fi-FI" altLang="fi-FI" sz="3600" smtClean="0"/>
              <a:t/>
            </a:r>
            <a:br>
              <a:rPr lang="fi-FI" altLang="fi-FI" sz="3600" smtClean="0"/>
            </a:br>
            <a:r>
              <a:rPr lang="fi-FI" altLang="fi-FI" sz="3600" smtClean="0"/>
              <a:t/>
            </a:r>
            <a:br>
              <a:rPr lang="fi-FI" altLang="fi-FI" sz="3600" smtClean="0"/>
            </a:br>
            <a:r>
              <a:rPr lang="fi-FI" altLang="fi-FI" sz="3600" smtClean="0"/>
              <a:t>Lue lisää kaupan alan osaamistarpeista</a:t>
            </a:r>
            <a:br>
              <a:rPr lang="fi-FI" altLang="fi-FI" sz="3600" smtClean="0"/>
            </a:br>
            <a:r>
              <a:rPr lang="fi-FI" altLang="fi-FI" sz="3600" smtClean="0"/>
              <a:t/>
            </a:r>
            <a:br>
              <a:rPr lang="fi-FI" altLang="fi-FI" sz="3600" smtClean="0"/>
            </a:br>
            <a:r>
              <a:rPr lang="fi-FI" altLang="fi-FI" sz="2800" smtClean="0">
                <a:hlinkClick r:id="rId3"/>
              </a:rPr>
              <a:t>www.kaupankoulutuksenkehittamiskeskus.fi</a:t>
            </a:r>
            <a:r>
              <a:rPr lang="fi-FI" altLang="fi-FI" sz="2800" smtClean="0"/>
              <a:t> </a:t>
            </a:r>
            <a:br>
              <a:rPr lang="fi-FI" altLang="fi-FI" sz="2800" smtClean="0"/>
            </a:br>
            <a:r>
              <a:rPr lang="fi-FI" altLang="fi-FI" sz="2800" smtClean="0"/>
              <a:t/>
            </a:r>
            <a:br>
              <a:rPr lang="fi-FI" altLang="fi-FI" sz="2800" smtClean="0"/>
            </a:br>
            <a:endParaRPr lang="fi-FI" altLang="fi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268538" y="635000"/>
            <a:ext cx="6119812" cy="3370263"/>
          </a:xfrm>
          <a:prstGeom prst="ellipse">
            <a:avLst/>
          </a:prstGeom>
          <a:noFill/>
          <a:ln w="762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882900" y="1628775"/>
            <a:ext cx="5400675" cy="166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fi-FI" altLang="fi-FI" sz="1600" b="1" i="1">
                <a:solidFill>
                  <a:srgbClr val="006699"/>
                </a:solidFill>
                <a:latin typeface="Arial" panose="020B0604020202020204" pitchFamily="34" charset="0"/>
              </a:rPr>
              <a:t>”Kauppa on arvostettu, </a:t>
            </a:r>
          </a:p>
          <a:p>
            <a:pPr eaLnBrk="1" hangingPunct="1">
              <a:buFontTx/>
              <a:buNone/>
            </a:pPr>
            <a:r>
              <a:rPr lang="fi-FI" altLang="fi-FI" sz="1600" b="1" i="1">
                <a:solidFill>
                  <a:srgbClr val="006699"/>
                </a:solidFill>
                <a:latin typeface="Arial" panose="020B0604020202020204" pitchFamily="34" charset="0"/>
              </a:rPr>
              <a:t>kansainvälinen ja monikanavainen toimija,  joka johtaa arvoverkkoa innovatiivisesti ja     vastuullisesti. </a:t>
            </a:r>
          </a:p>
          <a:p>
            <a:pPr eaLnBrk="1" hangingPunct="1">
              <a:buFontTx/>
              <a:buNone/>
            </a:pPr>
            <a:r>
              <a:rPr lang="fi-FI" altLang="fi-FI" sz="1600" b="1" i="1">
                <a:solidFill>
                  <a:srgbClr val="006699"/>
                </a:solidFill>
                <a:latin typeface="Arial" panose="020B0604020202020204" pitchFamily="34" charset="0"/>
              </a:rPr>
              <a:t>Kauppa on monipuolinen ja haluttu työpaikka ammattilaisille</a:t>
            </a:r>
            <a:r>
              <a:rPr lang="fi-FI" altLang="fi-FI" sz="1600" b="1">
                <a:solidFill>
                  <a:srgbClr val="006699"/>
                </a:solidFill>
                <a:latin typeface="Arial" panose="020B0604020202020204" pitchFamily="34" charset="0"/>
              </a:rPr>
              <a:t>.”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971550" y="2852738"/>
            <a:ext cx="1439863" cy="1296987"/>
          </a:xfrm>
          <a:prstGeom prst="line">
            <a:avLst/>
          </a:prstGeom>
          <a:noFill/>
          <a:ln w="762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i-FI">
              <a:latin typeface="Arial" charset="0"/>
              <a:cs typeface="Arial" charset="0"/>
            </a:endParaRPr>
          </a:p>
        </p:txBody>
      </p:sp>
      <p:sp>
        <p:nvSpPr>
          <p:cNvPr id="8197" name="Tekstiruutu 10"/>
          <p:cNvSpPr txBox="1">
            <a:spLocks noChangeArrowheads="1"/>
          </p:cNvSpPr>
          <p:nvPr/>
        </p:nvSpPr>
        <p:spPr bwMode="auto">
          <a:xfrm>
            <a:off x="179388" y="161925"/>
            <a:ext cx="6446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 b="1">
                <a:solidFill>
                  <a:schemeClr val="tx2"/>
                </a:solidFill>
                <a:latin typeface="Arial" panose="020B0604020202020204" pitchFamily="34" charset="0"/>
              </a:rPr>
              <a:t>Osaamistarpeet alkavat unelmista</a:t>
            </a:r>
          </a:p>
        </p:txBody>
      </p:sp>
      <p:sp>
        <p:nvSpPr>
          <p:cNvPr id="8198" name="Tekstiruutu 1"/>
          <p:cNvSpPr txBox="1">
            <a:spLocks noChangeArrowheads="1"/>
          </p:cNvSpPr>
          <p:nvPr/>
        </p:nvSpPr>
        <p:spPr bwMode="auto">
          <a:xfrm>
            <a:off x="4848225" y="3046413"/>
            <a:ext cx="21907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solidFill>
                  <a:schemeClr val="tx2"/>
                </a:solidFill>
                <a:latin typeface="Arial" panose="020B0604020202020204" pitchFamily="34" charset="0"/>
              </a:rPr>
              <a:t>(EK:n Palvelut 2020- hanke)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3059113" y="1260475"/>
            <a:ext cx="24479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fi-FI" sz="1800" b="1">
                <a:solidFill>
                  <a:schemeClr val="tx2"/>
                </a:solidFill>
                <a:latin typeface="Arial" panose="020B0604020202020204" pitchFamily="34" charset="0"/>
              </a:rPr>
              <a:t>KAUPAN VISIO 2020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852488" y="4149725"/>
            <a:ext cx="7991475" cy="1846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solidFill>
                  <a:schemeClr val="bg1"/>
                </a:solidFill>
                <a:latin typeface="Arial" charset="0"/>
                <a:cs typeface="Arial" charset="0"/>
              </a:rPr>
              <a:t>UUSI TYÖ tulevaisuuden design- yhteiskunnan toimintaympäristössä:</a:t>
            </a:r>
          </a:p>
          <a:p>
            <a:pPr eaLnBrk="1" hangingPunct="1">
              <a:defRPr/>
            </a:pPr>
            <a:endParaRPr lang="fi-FI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Tietointensiivisyys, joustavat työnkuvat ja projektiluonteisuus, arvaamattomat muutokset, kuluttajien </a:t>
            </a:r>
            <a:r>
              <a:rPr lang="fi-FI" sz="16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pirstaloituminen</a:t>
            </a:r>
            <a:r>
              <a:rPr lang="fi-FI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 ja rooli kumppanina, tehokkuus, läpinäkyvyys, ilmastohuoli, kriittisyys, merkitys- ja arvopohjaiset valinnat, yhteensopivat järjestelmät, toimialaliukumat</a:t>
            </a:r>
          </a:p>
          <a:p>
            <a:pPr eaLnBrk="1" hangingPunct="1">
              <a:defRPr/>
            </a:pPr>
            <a:endParaRPr lang="fi-FI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selite-ellipsi 2"/>
          <p:cNvSpPr/>
          <p:nvPr/>
        </p:nvSpPr>
        <p:spPr>
          <a:xfrm>
            <a:off x="4113213" y="784225"/>
            <a:ext cx="4659312" cy="246856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3" name="Pyöristetty suorakulmio 22"/>
          <p:cNvSpPr/>
          <p:nvPr/>
        </p:nvSpPr>
        <p:spPr>
          <a:xfrm>
            <a:off x="1862138" y="2417763"/>
            <a:ext cx="3097212" cy="25622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268663" y="63373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10245" name="Tekstikehys 6"/>
          <p:cNvSpPr txBox="1">
            <a:spLocks noChangeArrowheads="1"/>
          </p:cNvSpPr>
          <p:nvPr/>
        </p:nvSpPr>
        <p:spPr bwMode="auto">
          <a:xfrm>
            <a:off x="403225" y="20193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SUURI</a:t>
            </a:r>
          </a:p>
        </p:txBody>
      </p:sp>
      <p:sp>
        <p:nvSpPr>
          <p:cNvPr id="10246" name="Tekstikehys 8"/>
          <p:cNvSpPr txBox="1">
            <a:spLocks noChangeArrowheads="1"/>
          </p:cNvSpPr>
          <p:nvPr/>
        </p:nvSpPr>
        <p:spPr bwMode="auto">
          <a:xfrm>
            <a:off x="433388" y="5805488"/>
            <a:ext cx="785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PIENI</a:t>
            </a:r>
          </a:p>
        </p:txBody>
      </p:sp>
      <p:cxnSp>
        <p:nvCxnSpPr>
          <p:cNvPr id="11" name="Suora nuoliyhdysviiva 10"/>
          <p:cNvCxnSpPr/>
          <p:nvPr/>
        </p:nvCxnSpPr>
        <p:spPr>
          <a:xfrm flipH="1" flipV="1">
            <a:off x="736600" y="2541588"/>
            <a:ext cx="19050" cy="90805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H="1">
            <a:off x="738188" y="4451350"/>
            <a:ext cx="1587" cy="9906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kstikehys 14"/>
          <p:cNvSpPr txBox="1">
            <a:spLocks noChangeArrowheads="1"/>
          </p:cNvSpPr>
          <p:nvPr/>
        </p:nvSpPr>
        <p:spPr bwMode="auto">
          <a:xfrm>
            <a:off x="5249863" y="5813425"/>
            <a:ext cx="8651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SUURI</a:t>
            </a:r>
          </a:p>
        </p:txBody>
      </p:sp>
      <p:cxnSp>
        <p:nvCxnSpPr>
          <p:cNvPr id="17" name="Suora nuoliyhdysviiva 16"/>
          <p:cNvCxnSpPr/>
          <p:nvPr/>
        </p:nvCxnSpPr>
        <p:spPr>
          <a:xfrm>
            <a:off x="4702175" y="5940425"/>
            <a:ext cx="534988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 flipV="1">
            <a:off x="1439863" y="5940425"/>
            <a:ext cx="560387" cy="1587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kehys 34"/>
          <p:cNvSpPr txBox="1"/>
          <p:nvPr/>
        </p:nvSpPr>
        <p:spPr>
          <a:xfrm>
            <a:off x="358775" y="109538"/>
            <a:ext cx="8245475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solidFill>
                  <a:schemeClr val="accent1">
                    <a:lumMod val="75000"/>
                  </a:schemeClr>
                </a:solidFill>
              </a:rPr>
              <a:t>Kaupan alan ”Oraakkelit” visioivat osaamistarpeita  kaupan vauhti-ikkunan läpi (Delfoi)</a:t>
            </a:r>
          </a:p>
          <a:p>
            <a:pPr eaLnBrk="1" hangingPunct="1">
              <a:defRPr/>
            </a:pPr>
            <a:endParaRPr lang="fi-FI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Ellipsi 38"/>
          <p:cNvSpPr/>
          <p:nvPr/>
        </p:nvSpPr>
        <p:spPr>
          <a:xfrm>
            <a:off x="112713" y="3554413"/>
            <a:ext cx="1285875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fi-FI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Muutos-vauhti</a:t>
            </a:r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i 39"/>
          <p:cNvSpPr/>
          <p:nvPr/>
        </p:nvSpPr>
        <p:spPr>
          <a:xfrm>
            <a:off x="2160588" y="5516563"/>
            <a:ext cx="2411412" cy="773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fi-FI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Merkitys kaupan alan osaamistarpeille ja koulutukselle</a:t>
            </a:r>
          </a:p>
        </p:txBody>
      </p:sp>
      <p:pic>
        <p:nvPicPr>
          <p:cNvPr id="10255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3398838"/>
            <a:ext cx="4286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Kuva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2784475"/>
            <a:ext cx="4381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Kuva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17763"/>
            <a:ext cx="4191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Kuva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341688"/>
            <a:ext cx="4064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Kuva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620963"/>
            <a:ext cx="4286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Kuva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922588"/>
            <a:ext cx="41433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Nuoli oikealle 24"/>
          <p:cNvSpPr/>
          <p:nvPr/>
        </p:nvSpPr>
        <p:spPr>
          <a:xfrm>
            <a:off x="1619250" y="5075238"/>
            <a:ext cx="3617913" cy="366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62013" eaLnBrk="1" hangingPunct="1">
              <a:tabLst>
                <a:tab pos="627063" algn="l"/>
                <a:tab pos="1339850" algn="l"/>
                <a:tab pos="1978025" algn="l"/>
                <a:tab pos="2605088" algn="l"/>
                <a:tab pos="2690813" algn="l"/>
              </a:tabLst>
              <a:defRPr/>
            </a:pPr>
            <a:r>
              <a:rPr lang="fi-FI" dirty="0"/>
              <a:t>1	2	3	4	5</a:t>
            </a:r>
          </a:p>
        </p:txBody>
      </p:sp>
      <p:sp>
        <p:nvSpPr>
          <p:cNvPr id="26" name="Ylänuoli 25"/>
          <p:cNvSpPr/>
          <p:nvPr/>
        </p:nvSpPr>
        <p:spPr>
          <a:xfrm>
            <a:off x="1350963" y="1916113"/>
            <a:ext cx="357187" cy="3422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i-FI" dirty="0"/>
              <a:t>5</a:t>
            </a:r>
          </a:p>
          <a:p>
            <a:pPr algn="ctr" eaLnBrk="1" hangingPunct="1">
              <a:defRPr/>
            </a:pPr>
            <a:endParaRPr lang="fi-FI" dirty="0"/>
          </a:p>
          <a:p>
            <a:pPr algn="ctr" eaLnBrk="1" hangingPunct="1">
              <a:defRPr/>
            </a:pPr>
            <a:r>
              <a:rPr lang="fi-FI" dirty="0"/>
              <a:t>4</a:t>
            </a:r>
          </a:p>
          <a:p>
            <a:pPr algn="ctr" eaLnBrk="1" hangingPunct="1">
              <a:defRPr/>
            </a:pPr>
            <a:endParaRPr lang="fi-FI" dirty="0"/>
          </a:p>
          <a:p>
            <a:pPr algn="ctr" eaLnBrk="1" hangingPunct="1">
              <a:defRPr/>
            </a:pPr>
            <a:r>
              <a:rPr lang="fi-FI" dirty="0"/>
              <a:t>3</a:t>
            </a:r>
          </a:p>
          <a:p>
            <a:pPr algn="ctr" eaLnBrk="1" hangingPunct="1">
              <a:defRPr/>
            </a:pPr>
            <a:endParaRPr lang="fi-FI" dirty="0"/>
          </a:p>
          <a:p>
            <a:pPr algn="ctr" eaLnBrk="1" hangingPunct="1">
              <a:defRPr/>
            </a:pPr>
            <a:r>
              <a:rPr lang="fi-FI" dirty="0"/>
              <a:t>2</a:t>
            </a:r>
          </a:p>
          <a:p>
            <a:pPr algn="ctr" eaLnBrk="1" hangingPunct="1">
              <a:defRPr/>
            </a:pPr>
            <a:endParaRPr lang="fi-FI" dirty="0"/>
          </a:p>
          <a:p>
            <a:pPr algn="ctr" eaLnBrk="1" hangingPunct="1">
              <a:defRPr/>
            </a:pPr>
            <a:r>
              <a:rPr lang="fi-FI" dirty="0"/>
              <a:t>1</a:t>
            </a:r>
          </a:p>
        </p:txBody>
      </p:sp>
      <p:sp>
        <p:nvSpPr>
          <p:cNvPr id="10263" name="Rectangle 3"/>
          <p:cNvSpPr txBox="1">
            <a:spLocks/>
          </p:cNvSpPr>
          <p:nvPr/>
        </p:nvSpPr>
        <p:spPr bwMode="auto">
          <a:xfrm>
            <a:off x="4859338" y="1054100"/>
            <a:ext cx="346075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i-FI" altLang="fi-FI" sz="1400" b="1">
                <a:solidFill>
                  <a:schemeClr val="bg1"/>
                </a:solidFill>
              </a:rPr>
              <a:t>Millaista vauhtia toimialan muutosilmiöt etenevät?</a:t>
            </a:r>
          </a:p>
          <a:p>
            <a:r>
              <a:rPr lang="fi-FI" altLang="fi-FI" sz="1400" b="1">
                <a:solidFill>
                  <a:schemeClr val="bg1"/>
                </a:solidFill>
              </a:rPr>
              <a:t>Kuinka suuri merkitys muutosilmiöllä on alan osaamis- ja koulutustarpeisiin?</a:t>
            </a:r>
          </a:p>
          <a:p>
            <a:r>
              <a:rPr lang="fi-FI" altLang="fi-FI" sz="1400" b="1">
                <a:solidFill>
                  <a:schemeClr val="bg1"/>
                </a:solidFill>
              </a:rPr>
              <a:t>Millaiset  ovat  uudet osaamistarpeet  2015+ kaupan alalla?                                 =&gt;  peilaus aikaisempaan tietoon           (4  tutkimusta trianguloimalla)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12291" name="Tekstikehys 4"/>
          <p:cNvSpPr txBox="1">
            <a:spLocks noChangeArrowheads="1"/>
          </p:cNvSpPr>
          <p:nvPr/>
        </p:nvSpPr>
        <p:spPr bwMode="auto">
          <a:xfrm>
            <a:off x="3429000" y="5857875"/>
            <a:ext cx="2786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Merkitys osaamistarpeille ja kaupan    alan koulutukselle</a:t>
            </a:r>
          </a:p>
        </p:txBody>
      </p:sp>
      <p:sp>
        <p:nvSpPr>
          <p:cNvPr id="12292" name="Tekstikehys 5"/>
          <p:cNvSpPr txBox="1">
            <a:spLocks noChangeArrowheads="1"/>
          </p:cNvSpPr>
          <p:nvPr/>
        </p:nvSpPr>
        <p:spPr bwMode="auto">
          <a:xfrm>
            <a:off x="0" y="3071813"/>
            <a:ext cx="1214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Muutosvauhti</a:t>
            </a:r>
          </a:p>
        </p:txBody>
      </p:sp>
      <p:sp>
        <p:nvSpPr>
          <p:cNvPr id="12293" name="Tekstikehys 6"/>
          <p:cNvSpPr txBox="1">
            <a:spLocks noChangeArrowheads="1"/>
          </p:cNvSpPr>
          <p:nvPr/>
        </p:nvSpPr>
        <p:spPr bwMode="auto">
          <a:xfrm>
            <a:off x="357188" y="714375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SUURI</a:t>
            </a:r>
          </a:p>
        </p:txBody>
      </p:sp>
      <p:sp>
        <p:nvSpPr>
          <p:cNvPr id="12294" name="Tekstikehys 8"/>
          <p:cNvSpPr txBox="1">
            <a:spLocks noChangeArrowheads="1"/>
          </p:cNvSpPr>
          <p:nvPr/>
        </p:nvSpPr>
        <p:spPr bwMode="auto">
          <a:xfrm>
            <a:off x="500063" y="5572125"/>
            <a:ext cx="785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PIENI</a:t>
            </a:r>
          </a:p>
        </p:txBody>
      </p:sp>
      <p:cxnSp>
        <p:nvCxnSpPr>
          <p:cNvPr id="11" name="Suora nuoliyhdysviiva 10"/>
          <p:cNvCxnSpPr/>
          <p:nvPr/>
        </p:nvCxnSpPr>
        <p:spPr>
          <a:xfrm rot="5400000" flipH="1" flipV="1">
            <a:off x="-142081" y="1928019"/>
            <a:ext cx="17145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rot="5400000">
            <a:off x="-142081" y="4571206"/>
            <a:ext cx="17145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Tekstikehys 13"/>
          <p:cNvSpPr txBox="1">
            <a:spLocks noChangeArrowheads="1"/>
          </p:cNvSpPr>
          <p:nvPr/>
        </p:nvSpPr>
        <p:spPr bwMode="auto">
          <a:xfrm>
            <a:off x="1285875" y="5786438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PIENI</a:t>
            </a:r>
          </a:p>
        </p:txBody>
      </p:sp>
      <p:sp>
        <p:nvSpPr>
          <p:cNvPr id="12298" name="Tekstikehys 14"/>
          <p:cNvSpPr txBox="1">
            <a:spLocks noChangeArrowheads="1"/>
          </p:cNvSpPr>
          <p:nvPr/>
        </p:nvSpPr>
        <p:spPr bwMode="auto">
          <a:xfrm>
            <a:off x="7786688" y="5857875"/>
            <a:ext cx="785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latin typeface="Arial" panose="020B0604020202020204" pitchFamily="34" charset="0"/>
              </a:rPr>
              <a:t>SUURI</a:t>
            </a:r>
          </a:p>
        </p:txBody>
      </p:sp>
      <p:cxnSp>
        <p:nvCxnSpPr>
          <p:cNvPr id="17" name="Suora nuoliyhdysviiva 16"/>
          <p:cNvCxnSpPr/>
          <p:nvPr/>
        </p:nvCxnSpPr>
        <p:spPr>
          <a:xfrm>
            <a:off x="6572250" y="6045200"/>
            <a:ext cx="1071563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rot="10800000" flipV="1">
            <a:off x="2071688" y="6000750"/>
            <a:ext cx="1000125" cy="476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kehys 34"/>
          <p:cNvSpPr txBox="1"/>
          <p:nvPr/>
        </p:nvSpPr>
        <p:spPr>
          <a:xfrm>
            <a:off x="285750" y="0"/>
            <a:ext cx="81740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solidFill>
                  <a:schemeClr val="accent1">
                    <a:lumMod val="75000"/>
                  </a:schemeClr>
                </a:solidFill>
              </a:rPr>
              <a:t>Kaupan ”vauhti-ikkuna” Millaisessa maisemassa töitä tehdään 2015+? </a:t>
            </a:r>
          </a:p>
        </p:txBody>
      </p:sp>
      <p:sp>
        <p:nvSpPr>
          <p:cNvPr id="39" name="Ellipsi 38"/>
          <p:cNvSpPr/>
          <p:nvPr/>
        </p:nvSpPr>
        <p:spPr>
          <a:xfrm>
            <a:off x="0" y="2857500"/>
            <a:ext cx="1285875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40" name="Ellipsi 39"/>
          <p:cNvSpPr/>
          <p:nvPr/>
        </p:nvSpPr>
        <p:spPr>
          <a:xfrm>
            <a:off x="3357563" y="5715000"/>
            <a:ext cx="3000375" cy="7381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43" name="Nuoli oikealle 42"/>
          <p:cNvSpPr/>
          <p:nvPr/>
        </p:nvSpPr>
        <p:spPr>
          <a:xfrm>
            <a:off x="1285875" y="5286375"/>
            <a:ext cx="750093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2305" name="Tekstikehys 43"/>
          <p:cNvSpPr txBox="1">
            <a:spLocks noChangeArrowheads="1"/>
          </p:cNvSpPr>
          <p:nvPr/>
        </p:nvSpPr>
        <p:spPr bwMode="auto">
          <a:xfrm>
            <a:off x="8001000" y="535781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2306" name="Tekstikehys 44"/>
          <p:cNvSpPr txBox="1">
            <a:spLocks noChangeArrowheads="1"/>
          </p:cNvSpPr>
          <p:nvPr/>
        </p:nvSpPr>
        <p:spPr bwMode="auto">
          <a:xfrm>
            <a:off x="3071813" y="535781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307" name="Tekstikehys 45"/>
          <p:cNvSpPr txBox="1">
            <a:spLocks noChangeArrowheads="1"/>
          </p:cNvSpPr>
          <p:nvPr/>
        </p:nvSpPr>
        <p:spPr bwMode="auto">
          <a:xfrm>
            <a:off x="6286500" y="535781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2308" name="Tekstikehys 46"/>
          <p:cNvSpPr txBox="1">
            <a:spLocks noChangeArrowheads="1"/>
          </p:cNvSpPr>
          <p:nvPr/>
        </p:nvSpPr>
        <p:spPr bwMode="auto">
          <a:xfrm>
            <a:off x="4714875" y="5357813"/>
            <a:ext cx="276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2309" name="Tekstikehys 47"/>
          <p:cNvSpPr txBox="1">
            <a:spLocks noChangeArrowheads="1"/>
          </p:cNvSpPr>
          <p:nvPr/>
        </p:nvSpPr>
        <p:spPr bwMode="auto">
          <a:xfrm>
            <a:off x="1285875" y="535781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" name="Ylänuoli 48"/>
          <p:cNvSpPr/>
          <p:nvPr/>
        </p:nvSpPr>
        <p:spPr>
          <a:xfrm>
            <a:off x="1214438" y="428625"/>
            <a:ext cx="428625" cy="49291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2311" name="Tekstikehys 49"/>
          <p:cNvSpPr txBox="1">
            <a:spLocks noChangeArrowheads="1"/>
          </p:cNvSpPr>
          <p:nvPr/>
        </p:nvSpPr>
        <p:spPr bwMode="auto">
          <a:xfrm>
            <a:off x="1312863" y="408305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312" name="Tekstikehys 50"/>
          <p:cNvSpPr txBox="1">
            <a:spLocks noChangeArrowheads="1"/>
          </p:cNvSpPr>
          <p:nvPr/>
        </p:nvSpPr>
        <p:spPr bwMode="auto">
          <a:xfrm>
            <a:off x="1285875" y="2928938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2313" name="Tekstikehys 51"/>
          <p:cNvSpPr txBox="1">
            <a:spLocks noChangeArrowheads="1"/>
          </p:cNvSpPr>
          <p:nvPr/>
        </p:nvSpPr>
        <p:spPr bwMode="auto">
          <a:xfrm>
            <a:off x="1285875" y="171450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2314" name="Tekstikehys 52"/>
          <p:cNvSpPr txBox="1">
            <a:spLocks noChangeArrowheads="1"/>
          </p:cNvSpPr>
          <p:nvPr/>
        </p:nvSpPr>
        <p:spPr bwMode="auto">
          <a:xfrm>
            <a:off x="1285875" y="714375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2315" name="Tekstikehys 53"/>
          <p:cNvSpPr txBox="1">
            <a:spLocks noChangeArrowheads="1"/>
          </p:cNvSpPr>
          <p:nvPr/>
        </p:nvSpPr>
        <p:spPr bwMode="auto">
          <a:xfrm>
            <a:off x="1285875" y="514350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4500563" y="3714750"/>
            <a:ext cx="2705100" cy="16319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POLARISOITUVA HENKILÖSTÖ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Moninaiset työsuhteet kehittyvät samanaikaisesti (pätkä-, osa-aika-, vakinainen </a:t>
            </a:r>
            <a:r>
              <a:rPr lang="fi-FI" sz="1000" dirty="0" err="1">
                <a:solidFill>
                  <a:schemeClr val="bg1"/>
                </a:solidFill>
                <a:latin typeface="Arial" charset="0"/>
                <a:cs typeface="Arial" charset="0"/>
              </a:rPr>
              <a:t>jne</a:t>
            </a: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 err="1">
                <a:solidFill>
                  <a:schemeClr val="bg1"/>
                </a:solidFill>
                <a:latin typeface="Arial" charset="0"/>
                <a:cs typeface="Arial" charset="0"/>
              </a:rPr>
              <a:t>Professionalisaatio</a:t>
            </a: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 ja läpikulku (huippumyyjät ja rutiinien pyörittäjät)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Sitoutuminen työhön  vaihtelee suuresti (sitoutuvat ammattilaiset ja pätkätyöt)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Nuoret ja seniorit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fi-FI" sz="1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5438775" y="852488"/>
            <a:ext cx="2705100" cy="8620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ETENEVÄ DIGITALISAATIO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Kaupassa (sisäiset prosessit ja älytekniikka)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Asiakkaan kämmenellä (</a:t>
            </a:r>
            <a:r>
              <a:rPr lang="fi-FI" sz="1000" dirty="0" err="1">
                <a:solidFill>
                  <a:schemeClr val="bg1"/>
                </a:solidFill>
                <a:latin typeface="Arial" charset="0"/>
                <a:cs typeface="Arial" charset="0"/>
              </a:rPr>
              <a:t>mobiililaitteet</a:t>
            </a: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  ja internet)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5461000" y="1852613"/>
            <a:ext cx="2705100" cy="1477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SIRPALOITUVA ASIAKASKUNTA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Arvoperusta  (tiedostavat,/ tavalliset)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Kulttuuriperusta (monikulttuurisuus)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Osaamisperusta (tietävät,/ tiedonhaluiset/ </a:t>
            </a:r>
            <a:r>
              <a:rPr lang="fi-FI" sz="1000" dirty="0" err="1">
                <a:solidFill>
                  <a:schemeClr val="bg1"/>
                </a:solidFill>
                <a:latin typeface="Arial" charset="0"/>
                <a:cs typeface="Arial" charset="0"/>
              </a:rPr>
              <a:t>älykkäät,osaamattomat</a:t>
            </a: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)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Elämys- /merkitys/ uutuushakuisuus/ yksilöllisyys / entiseen ankkuroituvat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Erilaiset kolmannen elämän toimijat j/ Y-sukupolvi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2633663" y="1479550"/>
            <a:ext cx="2705100" cy="2092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MUUTTUVA KILPAILU- JA MYYMÄLÄYMPÄRISTÖ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Toimialaliukumat laajenevat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 err="1">
                <a:solidFill>
                  <a:schemeClr val="bg1"/>
                </a:solidFill>
                <a:latin typeface="Arial" charset="0"/>
                <a:cs typeface="Arial" charset="0"/>
              </a:rPr>
              <a:t>Kauppabrändit</a:t>
            </a: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 kehittyvät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Palvelupaketit/lisäpalvelut/ palvelupisteet yleistyvät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Ketjuohjaus tiivistyy ja monimuotoistuu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Kaupan monikanavaisuus etenee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Kiina ilmiöstä Venäjä-ilmiöön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Kauppaa säädellään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Turvallista kauppaa kehitetään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000" dirty="0">
                <a:solidFill>
                  <a:schemeClr val="bg1"/>
                </a:solidFill>
                <a:latin typeface="Arial" charset="0"/>
                <a:cs typeface="Arial" charset="0"/>
              </a:rPr>
              <a:t>Lokaalit ja globaalit markkinat kehittyvät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fi-FI" sz="1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>
          <a:xfrm>
            <a:off x="2501900" y="155575"/>
            <a:ext cx="6022975" cy="1041400"/>
          </a:xfrm>
        </p:spPr>
        <p:txBody>
          <a:bodyPr/>
          <a:lstStyle/>
          <a:p>
            <a:r>
              <a:rPr lang="fi-FI" altLang="fi-FI" sz="2400" b="1" smtClean="0">
                <a:solidFill>
                  <a:schemeClr val="tx2"/>
                </a:solidFill>
              </a:rPr>
              <a:t>Kaupan ja asiakaspalvelun monikanavaisuus</a:t>
            </a:r>
            <a:br>
              <a:rPr lang="fi-FI" altLang="fi-FI" sz="2400" b="1" smtClean="0">
                <a:solidFill>
                  <a:schemeClr val="tx2"/>
                </a:solidFill>
              </a:rPr>
            </a:br>
            <a:r>
              <a:rPr lang="fi-FI" altLang="fi-FI" sz="1100" b="1" smtClean="0">
                <a:solidFill>
                  <a:schemeClr val="tx2"/>
                </a:solidFill>
              </a:rPr>
              <a:t>(mukailtu, CGI Logica, Petri Anttila)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4" name="Ylänuoli 3"/>
          <p:cNvSpPr/>
          <p:nvPr/>
        </p:nvSpPr>
        <p:spPr>
          <a:xfrm>
            <a:off x="1214438" y="404813"/>
            <a:ext cx="428625" cy="4776787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5" name="Nuoli oikealle 4"/>
          <p:cNvSpPr/>
          <p:nvPr/>
        </p:nvSpPr>
        <p:spPr>
          <a:xfrm>
            <a:off x="1331913" y="4954588"/>
            <a:ext cx="6696075" cy="4476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179388" y="2852738"/>
            <a:ext cx="1035050" cy="5238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KAUPPA</a:t>
            </a:r>
          </a:p>
          <a:p>
            <a:pPr eaLnBrk="1" hangingPunct="1">
              <a:defRPr/>
            </a:pPr>
            <a:endParaRPr lang="fi-FI" sz="1400" dirty="0">
              <a:latin typeface="Arial" charset="0"/>
              <a:cs typeface="Arial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995738" y="5432425"/>
            <a:ext cx="1223962" cy="5238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400" dirty="0">
                <a:latin typeface="Arial" charset="0"/>
                <a:cs typeface="Arial" charset="0"/>
              </a:rPr>
              <a:t>ASIAKKAAN LÄSNÄOLO</a:t>
            </a:r>
          </a:p>
        </p:txBody>
      </p:sp>
      <p:sp>
        <p:nvSpPr>
          <p:cNvPr id="14344" name="Tekstiruutu 8"/>
          <p:cNvSpPr txBox="1">
            <a:spLocks noChangeArrowheads="1"/>
          </p:cNvSpPr>
          <p:nvPr/>
        </p:nvSpPr>
        <p:spPr bwMode="auto">
          <a:xfrm>
            <a:off x="141288" y="565150"/>
            <a:ext cx="106045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latin typeface="Arial" panose="020B0604020202020204" pitchFamily="34" charset="0"/>
              </a:rPr>
              <a:t>Virtuaalinen</a:t>
            </a:r>
          </a:p>
        </p:txBody>
      </p:sp>
      <p:sp>
        <p:nvSpPr>
          <p:cNvPr id="14345" name="Tekstiruutu 9"/>
          <p:cNvSpPr txBox="1">
            <a:spLocks noChangeArrowheads="1"/>
          </p:cNvSpPr>
          <p:nvPr/>
        </p:nvSpPr>
        <p:spPr bwMode="auto">
          <a:xfrm>
            <a:off x="6600825" y="5427663"/>
            <a:ext cx="1176338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latin typeface="Arial" panose="020B0604020202020204" pitchFamily="34" charset="0"/>
              </a:rPr>
              <a:t>Virtuaalinen</a:t>
            </a:r>
          </a:p>
        </p:txBody>
      </p:sp>
      <p:sp>
        <p:nvSpPr>
          <p:cNvPr id="14346" name="Tekstiruutu 10"/>
          <p:cNvSpPr txBox="1">
            <a:spLocks noChangeArrowheads="1"/>
          </p:cNvSpPr>
          <p:nvPr/>
        </p:nvSpPr>
        <p:spPr bwMode="auto">
          <a:xfrm>
            <a:off x="141288" y="4729163"/>
            <a:ext cx="1073150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latin typeface="Arial" panose="020B0604020202020204" pitchFamily="34" charset="0"/>
              </a:rPr>
              <a:t>Fyysinen</a:t>
            </a:r>
          </a:p>
        </p:txBody>
      </p:sp>
      <p:sp>
        <p:nvSpPr>
          <p:cNvPr id="14347" name="Tekstiruutu 11"/>
          <p:cNvSpPr txBox="1">
            <a:spLocks noChangeArrowheads="1"/>
          </p:cNvSpPr>
          <p:nvPr/>
        </p:nvSpPr>
        <p:spPr bwMode="auto">
          <a:xfrm>
            <a:off x="1428750" y="5432425"/>
            <a:ext cx="1073150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latin typeface="Arial" panose="020B0604020202020204" pitchFamily="34" charset="0"/>
              </a:rPr>
              <a:t>Fyysinen</a:t>
            </a:r>
          </a:p>
        </p:txBody>
      </p:sp>
      <p:cxnSp>
        <p:nvCxnSpPr>
          <p:cNvPr id="14" name="Suora yhdysviiva 13"/>
          <p:cNvCxnSpPr/>
          <p:nvPr/>
        </p:nvCxnSpPr>
        <p:spPr>
          <a:xfrm>
            <a:off x="4356100" y="1196975"/>
            <a:ext cx="0" cy="34559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2538413" y="2924175"/>
            <a:ext cx="38084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kstiruutu 17"/>
          <p:cNvSpPr txBox="1">
            <a:spLocks noChangeArrowheads="1"/>
          </p:cNvSpPr>
          <p:nvPr/>
        </p:nvSpPr>
        <p:spPr bwMode="auto">
          <a:xfrm>
            <a:off x="2195513" y="3789363"/>
            <a:ext cx="180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Perinteinen kivijalkakauppa</a:t>
            </a:r>
          </a:p>
        </p:txBody>
      </p:sp>
      <p:sp>
        <p:nvSpPr>
          <p:cNvPr id="14351" name="Tekstiruutu 18"/>
          <p:cNvSpPr txBox="1">
            <a:spLocks noChangeArrowheads="1"/>
          </p:cNvSpPr>
          <p:nvPr/>
        </p:nvSpPr>
        <p:spPr bwMode="auto">
          <a:xfrm>
            <a:off x="2376488" y="1670050"/>
            <a:ext cx="1439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Mobiiliseinä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Show Room</a:t>
            </a:r>
          </a:p>
        </p:txBody>
      </p:sp>
      <p:sp>
        <p:nvSpPr>
          <p:cNvPr id="14352" name="Tekstiruutu 19"/>
          <p:cNvSpPr txBox="1">
            <a:spLocks noChangeArrowheads="1"/>
          </p:cNvSpPr>
          <p:nvPr/>
        </p:nvSpPr>
        <p:spPr bwMode="auto">
          <a:xfrm>
            <a:off x="4786313" y="1636713"/>
            <a:ext cx="1801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Puhdas verkkokauppa</a:t>
            </a:r>
          </a:p>
        </p:txBody>
      </p:sp>
      <p:sp>
        <p:nvSpPr>
          <p:cNvPr id="14353" name="Tekstiruutu 21"/>
          <p:cNvSpPr txBox="1">
            <a:spLocks noChangeArrowheads="1"/>
          </p:cNvSpPr>
          <p:nvPr/>
        </p:nvSpPr>
        <p:spPr bwMode="auto">
          <a:xfrm>
            <a:off x="4786313" y="3644900"/>
            <a:ext cx="18018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 Kivijalkakaupan verkkopalvelu</a:t>
            </a:r>
          </a:p>
        </p:txBody>
      </p:sp>
      <p:sp>
        <p:nvSpPr>
          <p:cNvPr id="23" name="Ellipsi 22"/>
          <p:cNvSpPr/>
          <p:nvPr/>
        </p:nvSpPr>
        <p:spPr>
          <a:xfrm>
            <a:off x="4022725" y="2595563"/>
            <a:ext cx="790575" cy="65881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800" smtClean="0">
                <a:solidFill>
                  <a:schemeClr val="tx2"/>
                </a:solidFill>
              </a:rPr>
              <a:t>Neljä ”sukupolvea”  - erityinen haaste osaamistarpeille </a:t>
            </a:r>
            <a:endParaRPr lang="fi-FI" altLang="fi-FI" sz="1600" smtClean="0">
              <a:solidFill>
                <a:schemeClr val="tx2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395288" y="1700213"/>
            <a:ext cx="1944687" cy="23082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latin typeface="Arial" charset="0"/>
                <a:cs typeface="Arial" charset="0"/>
              </a:rPr>
              <a:t>S</a:t>
            </a:r>
            <a:r>
              <a:rPr lang="fi-FI" dirty="0">
                <a:latin typeface="Arial" charset="0"/>
                <a:cs typeface="Arial" charset="0"/>
              </a:rPr>
              <a:t> sotien jälkeen syntyneet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Suuret ikäluokat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Ankeus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Työn sankaruus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Naiset töihin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Kuluttamista hillitsi tarjonta, hyvinvoinnin kasvu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Teollisuus</a:t>
            </a:r>
          </a:p>
          <a:p>
            <a:pPr eaLnBrk="1" hangingPunct="1">
              <a:defRPr/>
            </a:pPr>
            <a:endParaRPr lang="fi-FI" sz="1200" dirty="0">
              <a:latin typeface="Arial" charset="0"/>
              <a:cs typeface="Arial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2514600" y="1700213"/>
            <a:ext cx="1943100" cy="2370137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latin typeface="Arial" charset="0"/>
                <a:cs typeface="Arial" charset="0"/>
              </a:rPr>
              <a:t>X </a:t>
            </a:r>
            <a:r>
              <a:rPr lang="fi-FI" dirty="0">
                <a:latin typeface="Arial" charset="0"/>
                <a:cs typeface="Arial" charset="0"/>
              </a:rPr>
              <a:t>1960-1970-luvuilla syntyneet 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Aineellinen hyvinvointi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Lama, öljykriisi,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Pullamössö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Hippikulttuuri keskiluokkaisuuden ja konservatismin vastavoimaksi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Urbanisaatio, palvelut</a:t>
            </a:r>
          </a:p>
          <a:p>
            <a:pPr eaLnBrk="1" hangingPunct="1">
              <a:defRPr/>
            </a:pPr>
            <a:endParaRPr lang="fi-FI" sz="1600" dirty="0">
              <a:latin typeface="Arial" charset="0"/>
              <a:cs typeface="Arial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610100" y="1700213"/>
            <a:ext cx="1944688" cy="2370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latin typeface="Arial" charset="0"/>
                <a:cs typeface="Arial" charset="0"/>
              </a:rPr>
              <a:t>Y</a:t>
            </a:r>
            <a:r>
              <a:rPr lang="fi-FI" dirty="0">
                <a:latin typeface="Arial" charset="0"/>
                <a:cs typeface="Arial" charset="0"/>
              </a:rPr>
              <a:t> 1980-1999 syntyneet </a:t>
            </a:r>
          </a:p>
          <a:p>
            <a:pPr eaLnBrk="1" hangingPunct="1">
              <a:defRPr/>
            </a:pPr>
            <a:r>
              <a:rPr lang="fi-FI" sz="1200" dirty="0" err="1">
                <a:latin typeface="Arial" charset="0"/>
                <a:cs typeface="Arial" charset="0"/>
              </a:rPr>
              <a:t>Diginatiiveja</a:t>
            </a:r>
            <a:endParaRPr lang="fi-FI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Yksilöllisyys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Virikkeet</a:t>
            </a:r>
            <a:r>
              <a:rPr lang="fi-FI" sz="1200">
                <a:latin typeface="Arial" charset="0"/>
                <a:cs typeface="Arial" charset="0"/>
              </a:rPr>
              <a:t>, elämykset</a:t>
            </a:r>
            <a:endParaRPr lang="fi-FI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Sitoutumisvaikeudet Arvojen </a:t>
            </a:r>
            <a:r>
              <a:rPr lang="fi-FI" sz="1200" dirty="0" err="1">
                <a:latin typeface="Arial" charset="0"/>
                <a:cs typeface="Arial" charset="0"/>
              </a:rPr>
              <a:t>pirstalaatio</a:t>
            </a:r>
            <a:endParaRPr lang="fi-FI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Kansainvälisyys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Tieto</a:t>
            </a:r>
          </a:p>
          <a:p>
            <a:pPr eaLnBrk="1" hangingPunct="1">
              <a:defRPr/>
            </a:pPr>
            <a:endParaRPr lang="fi-FI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fi-FI" sz="1600" dirty="0">
              <a:latin typeface="Arial" charset="0"/>
              <a:cs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704013" y="1730375"/>
            <a:ext cx="1944687" cy="2278063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b="1" dirty="0">
                <a:latin typeface="Arial" charset="0"/>
                <a:cs typeface="Arial" charset="0"/>
              </a:rPr>
              <a:t>Z</a:t>
            </a:r>
            <a:r>
              <a:rPr lang="fi-FI" dirty="0">
                <a:latin typeface="Arial" charset="0"/>
                <a:cs typeface="Arial" charset="0"/>
              </a:rPr>
              <a:t> 2000-luvulla syntyneet</a:t>
            </a:r>
          </a:p>
          <a:p>
            <a:pPr eaLnBrk="1" hangingPunct="1">
              <a:defRPr/>
            </a:pPr>
            <a:r>
              <a:rPr lang="fi-FI" sz="1200" dirty="0" err="1">
                <a:latin typeface="Arial" charset="0"/>
                <a:cs typeface="Arial" charset="0"/>
              </a:rPr>
              <a:t>Millenium-</a:t>
            </a:r>
            <a:r>
              <a:rPr lang="fi-FI" sz="1200" dirty="0">
                <a:latin typeface="Arial" charset="0"/>
                <a:cs typeface="Arial" charset="0"/>
              </a:rPr>
              <a:t> lapset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Kohtuullisuus, henkiset arvot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Varovaisuus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Ympäristötietoisuus</a:t>
            </a:r>
          </a:p>
          <a:p>
            <a:pPr eaLnBrk="1" hangingPunct="1">
              <a:defRPr/>
            </a:pPr>
            <a:r>
              <a:rPr lang="fi-FI" sz="1200" dirty="0">
                <a:latin typeface="Arial" charset="0"/>
                <a:cs typeface="Arial" charset="0"/>
              </a:rPr>
              <a:t>Talouskriisi</a:t>
            </a:r>
          </a:p>
          <a:p>
            <a:pPr eaLnBrk="1" hangingPunct="1">
              <a:defRPr/>
            </a:pPr>
            <a:r>
              <a:rPr lang="fi-FI" sz="1100" dirty="0" err="1">
                <a:latin typeface="Arial" charset="0"/>
                <a:cs typeface="Arial" charset="0"/>
              </a:rPr>
              <a:t>Omni-</a:t>
            </a:r>
            <a:r>
              <a:rPr lang="fi-FI" sz="1100" dirty="0">
                <a:latin typeface="Arial" charset="0"/>
                <a:cs typeface="Arial" charset="0"/>
              </a:rPr>
              <a:t> kanavaisuus - aina läsnä</a:t>
            </a:r>
          </a:p>
          <a:p>
            <a:pPr eaLnBrk="1" hangingPunct="1">
              <a:defRPr/>
            </a:pPr>
            <a:endParaRPr lang="fi-FI" sz="1200" i="1" dirty="0">
              <a:latin typeface="Arial" charset="0"/>
              <a:cs typeface="Arial" charset="0"/>
            </a:endParaRPr>
          </a:p>
        </p:txBody>
      </p:sp>
      <p:sp>
        <p:nvSpPr>
          <p:cNvPr id="16392" name="Tekstiruutu 7"/>
          <p:cNvSpPr txBox="1">
            <a:spLocks noChangeArrowheads="1"/>
          </p:cNvSpPr>
          <p:nvPr/>
        </p:nvSpPr>
        <p:spPr bwMode="auto">
          <a:xfrm>
            <a:off x="468313" y="499110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solidFill>
                  <a:schemeClr val="tx2"/>
                </a:solidFill>
                <a:latin typeface="Arial" panose="020B0604020202020204" pitchFamily="34" charset="0"/>
              </a:rPr>
              <a:t>Kaikki ehtivät olla samanaikaisesti työmarkkinoilla ja kuluttajamarkkinoilla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solidFill>
                  <a:schemeClr val="tx2"/>
                </a:solidFill>
                <a:latin typeface="Arial" panose="020B0604020202020204" pitchFamily="34" charset="0"/>
              </a:rPr>
              <a:t>Jokaista sukupolvea määrittävät sukupolvelle tyypilliset kokemukset</a:t>
            </a:r>
          </a:p>
        </p:txBody>
      </p:sp>
      <p:sp>
        <p:nvSpPr>
          <p:cNvPr id="2" name="Nuoli oikealle 1"/>
          <p:cNvSpPr/>
          <p:nvPr/>
        </p:nvSpPr>
        <p:spPr>
          <a:xfrm>
            <a:off x="468313" y="4365625"/>
            <a:ext cx="8135937" cy="625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6394" name="Tekstiruutu 7"/>
          <p:cNvSpPr txBox="1">
            <a:spLocks noChangeArrowheads="1"/>
          </p:cNvSpPr>
          <p:nvPr/>
        </p:nvSpPr>
        <p:spPr bwMode="auto">
          <a:xfrm>
            <a:off x="3203575" y="4540250"/>
            <a:ext cx="1992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>
                <a:solidFill>
                  <a:schemeClr val="bg1"/>
                </a:solidFill>
                <a:latin typeface="Arial" panose="020B0604020202020204" pitchFamily="34" charset="0"/>
              </a:rPr>
              <a:t>RUNSAS 60 VUOTTA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>
          <a:xfrm>
            <a:off x="17463" y="620713"/>
            <a:ext cx="9144000" cy="765175"/>
          </a:xfrm>
        </p:spPr>
        <p:txBody>
          <a:bodyPr/>
          <a:lstStyle/>
          <a:p>
            <a:r>
              <a:rPr lang="fi-FI" altLang="fi-FI" sz="2400" b="1" smtClean="0">
                <a:solidFill>
                  <a:srgbClr val="0070C0"/>
                </a:solidFill>
              </a:rPr>
              <a:t/>
            </a:r>
            <a:br>
              <a:rPr lang="fi-FI" altLang="fi-FI" sz="2400" b="1" smtClean="0">
                <a:solidFill>
                  <a:srgbClr val="0070C0"/>
                </a:solidFill>
              </a:rPr>
            </a:br>
            <a:r>
              <a:rPr lang="fi-FI" altLang="fi-FI" sz="2000" b="1" smtClean="0">
                <a:solidFill>
                  <a:srgbClr val="0070C0"/>
                </a:solidFill>
              </a:rPr>
              <a:t>Kaksi skenaariota henkilöstön toimintaympäristöstä design- yhteiskunnan kaupassa</a:t>
            </a:r>
            <a:r>
              <a:rPr lang="fi-FI" altLang="fi-FI" sz="2800" b="1" smtClean="0">
                <a:solidFill>
                  <a:srgbClr val="0070C0"/>
                </a:solidFill>
              </a:rPr>
              <a:t/>
            </a:r>
            <a:br>
              <a:rPr lang="fi-FI" altLang="fi-FI" sz="2800" b="1" smtClean="0">
                <a:solidFill>
                  <a:srgbClr val="0070C0"/>
                </a:solidFill>
              </a:rPr>
            </a:br>
            <a:r>
              <a:rPr lang="fi-FI" altLang="fi-FI" sz="2000" b="1" smtClean="0">
                <a:solidFill>
                  <a:srgbClr val="0070C0"/>
                </a:solidFill>
              </a:rPr>
              <a:t> </a:t>
            </a:r>
            <a:r>
              <a:rPr lang="fi-FI" altLang="fi-FI" sz="3200" b="1" smtClean="0">
                <a:solidFill>
                  <a:srgbClr val="0070C0"/>
                </a:solidFill>
              </a:rPr>
              <a:t/>
            </a:r>
            <a:br>
              <a:rPr lang="fi-FI" altLang="fi-FI" sz="3200" b="1" smtClean="0">
                <a:solidFill>
                  <a:srgbClr val="0070C0"/>
                </a:solidFill>
              </a:rPr>
            </a:br>
            <a:endParaRPr lang="fi-FI" altLang="fi-FI" sz="3200" b="1" smtClean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557338"/>
            <a:ext cx="4032250" cy="49672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1400" b="1" dirty="0" smtClean="0">
                <a:solidFill>
                  <a:schemeClr val="accent1">
                    <a:lumMod val="75000"/>
                  </a:schemeClr>
                </a:solidFill>
              </a:rPr>
              <a:t>MUUTOSILMIÖ            KAUPPA ON TEKNIIKAN JA JÄRJESTELMIEN IHMEMAA </a:t>
            </a:r>
            <a:r>
              <a:rPr lang="fi-FI" sz="1400" b="1" dirty="0" smtClean="0">
                <a:solidFill>
                  <a:srgbClr val="0070C0"/>
                </a:solidFill>
              </a:rPr>
              <a:t>”</a:t>
            </a:r>
            <a:r>
              <a:rPr lang="fi-FI" sz="1600" b="1" dirty="0" smtClean="0">
                <a:solidFill>
                  <a:srgbClr val="0070C0"/>
                </a:solidFill>
              </a:rPr>
              <a:t>Myymäläoppaat</a:t>
            </a:r>
            <a:r>
              <a:rPr lang="fi-FI" sz="1400" b="1" dirty="0" smtClean="0">
                <a:solidFill>
                  <a:srgbClr val="0070C0"/>
                </a:solidFill>
              </a:rPr>
              <a:t>”</a:t>
            </a:r>
          </a:p>
          <a:p>
            <a:pPr marL="0" indent="0">
              <a:buFont typeface="Arial" charset="0"/>
              <a:buNone/>
              <a:defRPr/>
            </a:pPr>
            <a:endParaRPr lang="fi-FI" sz="1200" b="1" dirty="0" smtClean="0"/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Asiakas hallitsee kauppaa kännykällään, hankkii markkinatietoa, ohjaa muita kuluttajia, tekee ostokset, maksaa ja ottaa vastaan käyttöopastusta.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Kaupan älykkäät ja yhteensopivat järjestelmäratkaisut nopeuttavat prosesseja ja itsepalvelua.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Sähköiset palvelut lisäävät 24/7 ostamista.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Tekniikan avulla säädellään, ohjataan ja valvotaan kauppaa, robotiikka toimii kauppalogistikassa ja asiakaspalvelussa.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Myyjien koulutuksessa painotuvat perusasiakaspalvelu, järjestelmä- ja prosessiosaaminen ja tietolähteiden hallinta</a:t>
            </a:r>
          </a:p>
          <a:p>
            <a:pPr>
              <a:buFont typeface="Arial" charset="0"/>
              <a:buChar char="•"/>
              <a:defRPr/>
            </a:pPr>
            <a:r>
              <a:rPr lang="fi-FI" sz="1400" b="1" dirty="0">
                <a:solidFill>
                  <a:schemeClr val="tx2"/>
                </a:solidFill>
              </a:rPr>
              <a:t>Myyjät ovat </a:t>
            </a:r>
            <a:r>
              <a:rPr lang="fi-FI" sz="1400" b="1" dirty="0" err="1">
                <a:solidFill>
                  <a:schemeClr val="tx2"/>
                </a:solidFill>
              </a:rPr>
              <a:t>informaattoreita</a:t>
            </a:r>
            <a:r>
              <a:rPr lang="fi-FI" sz="1400" b="1" dirty="0">
                <a:solidFill>
                  <a:schemeClr val="tx2"/>
                </a:solidFill>
              </a:rPr>
              <a:t>, </a:t>
            </a:r>
            <a:r>
              <a:rPr lang="fi-FI" sz="1400" b="1" dirty="0" smtClean="0">
                <a:solidFill>
                  <a:schemeClr val="tx2"/>
                </a:solidFill>
              </a:rPr>
              <a:t>myymäläoppaita </a:t>
            </a:r>
            <a:r>
              <a:rPr lang="fi-FI" sz="1400" b="1" dirty="0">
                <a:solidFill>
                  <a:schemeClr val="tx2"/>
                </a:solidFill>
              </a:rPr>
              <a:t>ja turvallisuushenkilöitä . ”Ostosvartijat” tekevät työtään, jotta kauppa sujuisi </a:t>
            </a:r>
            <a:r>
              <a:rPr lang="fi-FI" sz="1400" b="1" dirty="0" smtClean="0">
                <a:solidFill>
                  <a:schemeClr val="tx2"/>
                </a:solidFill>
              </a:rPr>
              <a:t>tehokkaasti turvallisesti ja säädösten mukaisesti.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Kauppa on vakava paikka, säädelty, ohjattu, mutta äärimmäisen tehokas, turvallinen ja vastuullinen.</a:t>
            </a:r>
            <a:endParaRPr lang="fi-FI" sz="1200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1850" y="1508125"/>
            <a:ext cx="4251325" cy="49450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1400" b="1" dirty="0" smtClean="0">
                <a:solidFill>
                  <a:schemeClr val="accent1">
                    <a:lumMod val="75000"/>
                  </a:schemeClr>
                </a:solidFill>
              </a:rPr>
              <a:t>MUUTOSILMIÖ            KAUPPA ON ESTEETTINEN JA HOUKUTELEVA  ELÄMYSYMPÄRISTÖ </a:t>
            </a:r>
            <a:r>
              <a:rPr lang="fi-FI" sz="1400" b="1" dirty="0" smtClean="0">
                <a:solidFill>
                  <a:srgbClr val="C00000"/>
                </a:solidFill>
              </a:rPr>
              <a:t>”</a:t>
            </a:r>
            <a:r>
              <a:rPr lang="fi-FI" sz="1600" b="1" dirty="0" smtClean="0">
                <a:solidFill>
                  <a:srgbClr val="C00000"/>
                </a:solidFill>
              </a:rPr>
              <a:t>Ostoskumppanit</a:t>
            </a:r>
            <a:r>
              <a:rPr lang="fi-FI" sz="1400" b="1" dirty="0" smtClean="0">
                <a:solidFill>
                  <a:srgbClr val="C00000"/>
                </a:solidFill>
              </a:rPr>
              <a:t>”</a:t>
            </a:r>
          </a:p>
          <a:p>
            <a:pPr marL="0" indent="0">
              <a:buFont typeface="Arial" charset="0"/>
              <a:buNone/>
              <a:defRPr/>
            </a:pPr>
            <a:endParaRPr lang="fi-FI" sz="1400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Asiakkaat ovat kyltymättömiä, nirsoja elämysten ja yksilöllisyyden metsästäjiä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Asiakkaan tiedon tarve kasvaa, mutta samalla hän odottaa tunnekosketusta ja tarinallisuutta.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Kulutus ja tyylit ovat </a:t>
            </a:r>
            <a:r>
              <a:rPr lang="fi-FI" sz="1200" b="1" dirty="0" err="1" smtClean="0"/>
              <a:t>pirstaloituneet</a:t>
            </a:r>
            <a:r>
              <a:rPr lang="fi-FI" sz="1200" b="1" dirty="0" smtClean="0"/>
              <a:t> , kaupassa tarvitaan vuorovaikutuksen asiantuntijoita ja huippumyyjiä.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Myyjältä odotetaan asiakkaan tunnetilan jakamista, ostoskumppanuutta.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Myyjät ovat oman alansa huippumyyjiä ja asiakaspalvelukokonaisuuksien hallitsijoita, </a:t>
            </a:r>
            <a:r>
              <a:rPr lang="fi-FI" sz="1200" b="1" dirty="0" err="1" smtClean="0"/>
              <a:t>kauppabrändin</a:t>
            </a:r>
            <a:r>
              <a:rPr lang="fi-FI" sz="1200" b="1" dirty="0" smtClean="0"/>
              <a:t> osia.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Myyjien koulutuksessa painottuvat syvällinen tuote- ja sen arvoketjun tuntemus, erinomaiset vuorovaikutus- ja neuvottelutaidot sekä esteettinen ja eettinen osaaminen.</a:t>
            </a:r>
          </a:p>
          <a:p>
            <a:pPr>
              <a:buFont typeface="Arial" charset="0"/>
              <a:buChar char="•"/>
              <a:defRPr/>
            </a:pPr>
            <a:r>
              <a:rPr lang="fi-FI" sz="1400" b="1" dirty="0" smtClean="0">
                <a:solidFill>
                  <a:schemeClr val="accent2">
                    <a:lumMod val="75000"/>
                  </a:schemeClr>
                </a:solidFill>
              </a:rPr>
              <a:t>Myyjät ovat palvelusektorin haluttu ja arvostettu eliittiryhmä. ”Ostoskumppanit” tekevät työtään, jotta kauppa koskettaa sydäntä.</a:t>
            </a:r>
          </a:p>
          <a:p>
            <a:pPr>
              <a:buFont typeface="Arial" charset="0"/>
              <a:buChar char="•"/>
              <a:defRPr/>
            </a:pPr>
            <a:r>
              <a:rPr lang="fi-FI" sz="1200" b="1" dirty="0" smtClean="0"/>
              <a:t>Kauppa on luova, hauska, villi ja vapaa.</a:t>
            </a:r>
          </a:p>
          <a:p>
            <a:pPr marL="0" indent="0">
              <a:buFont typeface="Arial" charset="0"/>
              <a:buNone/>
              <a:defRPr/>
            </a:pPr>
            <a:endParaRPr lang="fi-FI" sz="1200" b="1" dirty="0" smtClean="0"/>
          </a:p>
          <a:p>
            <a:pPr>
              <a:buFont typeface="Arial" charset="0"/>
              <a:buChar char="•"/>
              <a:defRPr/>
            </a:pPr>
            <a:endParaRPr lang="fi-FI" sz="1200" dirty="0" smtClean="0"/>
          </a:p>
          <a:p>
            <a:pPr>
              <a:buFont typeface="Arial" charset="0"/>
              <a:buChar char="•"/>
              <a:defRPr/>
            </a:pPr>
            <a:endParaRPr lang="fi-FI" sz="12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2" name="Nuoli oikealle 1"/>
          <p:cNvSpPr/>
          <p:nvPr/>
        </p:nvSpPr>
        <p:spPr>
          <a:xfrm>
            <a:off x="1927225" y="1685925"/>
            <a:ext cx="215900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52352" bIns="38088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i-FI" altLang="fi-FI" sz="1800">
              <a:latin typeface="Arial" panose="020B0604020202020204" pitchFamily="34" charset="0"/>
            </a:endParaRPr>
          </a:p>
        </p:txBody>
      </p:sp>
      <p:sp>
        <p:nvSpPr>
          <p:cNvPr id="10" name="Nuoli oikealle 9"/>
          <p:cNvSpPr/>
          <p:nvPr/>
        </p:nvSpPr>
        <p:spPr>
          <a:xfrm>
            <a:off x="6005513" y="1668463"/>
            <a:ext cx="215900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195263" y="3175"/>
            <a:ext cx="9664701" cy="719138"/>
          </a:xfrm>
        </p:spPr>
        <p:txBody>
          <a:bodyPr/>
          <a:lstStyle/>
          <a:p>
            <a:pPr>
              <a:defRPr/>
            </a:pPr>
            <a:r>
              <a:rPr lang="fi-FI" sz="2800" b="1" dirty="0" smtClean="0">
                <a:solidFill>
                  <a:schemeClr val="accent1">
                    <a:lumMod val="75000"/>
                  </a:schemeClr>
                </a:solidFill>
              </a:rPr>
              <a:t>Kaupan uusi design- kehitys yhdeksi toimialaksi</a:t>
            </a:r>
            <a:endParaRPr lang="fi-FI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115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MERCURIA – sinulle sopiva</a:t>
            </a: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1009650" y="2346325"/>
            <a:ext cx="2519363" cy="13684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2401888" y="2555875"/>
            <a:ext cx="1044575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7" name="Ellipsi 6"/>
          <p:cNvSpPr/>
          <p:nvPr/>
        </p:nvSpPr>
        <p:spPr>
          <a:xfrm>
            <a:off x="4572000" y="2205038"/>
            <a:ext cx="2520950" cy="1368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5994400" y="2424113"/>
            <a:ext cx="1044575" cy="7207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i-FI" sz="1400" dirty="0">
                <a:solidFill>
                  <a:schemeClr val="tx1"/>
                </a:solidFill>
              </a:rPr>
              <a:t>DIGIÄ</a:t>
            </a:r>
          </a:p>
        </p:txBody>
      </p:sp>
      <p:sp>
        <p:nvSpPr>
          <p:cNvPr id="20488" name="Tekstiruutu 8"/>
          <p:cNvSpPr txBox="1">
            <a:spLocks noChangeArrowheads="1"/>
          </p:cNvSpPr>
          <p:nvPr/>
        </p:nvSpPr>
        <p:spPr bwMode="auto">
          <a:xfrm>
            <a:off x="755650" y="3790950"/>
            <a:ext cx="2444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Lähitulevaisuuden PT- kauppa lisää ”elämys/ merkitysmoduuleja”</a:t>
            </a:r>
          </a:p>
        </p:txBody>
      </p:sp>
      <p:sp>
        <p:nvSpPr>
          <p:cNvPr id="20489" name="Tekstiruutu 9"/>
          <p:cNvSpPr txBox="1">
            <a:spLocks noChangeArrowheads="1"/>
          </p:cNvSpPr>
          <p:nvPr/>
        </p:nvSpPr>
        <p:spPr bwMode="auto">
          <a:xfrm>
            <a:off x="5537200" y="3743325"/>
            <a:ext cx="219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>
                <a:latin typeface="Arial" panose="020B0604020202020204" pitchFamily="34" charset="0"/>
              </a:rPr>
              <a:t>Lähitulevaisuuden erikoiskauppa lisää ”digimoduuleja”</a:t>
            </a:r>
          </a:p>
        </p:txBody>
      </p:sp>
      <p:sp>
        <p:nvSpPr>
          <p:cNvPr id="20490" name="Tekstiruutu 10"/>
          <p:cNvSpPr txBox="1">
            <a:spLocks noChangeArrowheads="1"/>
          </p:cNvSpPr>
          <p:nvPr/>
        </p:nvSpPr>
        <p:spPr bwMode="auto">
          <a:xfrm>
            <a:off x="1187450" y="2889250"/>
            <a:ext cx="9191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latin typeface="Arial" panose="020B0604020202020204" pitchFamily="34" charset="0"/>
              </a:rPr>
              <a:t>DIGIÄ</a:t>
            </a:r>
          </a:p>
        </p:txBody>
      </p:sp>
      <p:sp>
        <p:nvSpPr>
          <p:cNvPr id="20491" name="Tekstiruutu 11"/>
          <p:cNvSpPr txBox="1">
            <a:spLocks noChangeArrowheads="1"/>
          </p:cNvSpPr>
          <p:nvPr/>
        </p:nvSpPr>
        <p:spPr bwMode="auto">
          <a:xfrm>
            <a:off x="2413000" y="2784475"/>
            <a:ext cx="1127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solidFill>
                  <a:schemeClr val="bg1"/>
                </a:solidFill>
                <a:latin typeface="Arial" panose="020B0604020202020204" pitchFamily="34" charset="0"/>
              </a:rPr>
              <a:t>ELÄMYSTÄ</a:t>
            </a:r>
          </a:p>
        </p:txBody>
      </p:sp>
      <p:sp>
        <p:nvSpPr>
          <p:cNvPr id="20492" name="Tekstiruutu 13"/>
          <p:cNvSpPr txBox="1">
            <a:spLocks noChangeArrowheads="1"/>
          </p:cNvSpPr>
          <p:nvPr/>
        </p:nvSpPr>
        <p:spPr bwMode="auto">
          <a:xfrm>
            <a:off x="4897438" y="2708275"/>
            <a:ext cx="9350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100">
                <a:solidFill>
                  <a:schemeClr val="bg1"/>
                </a:solidFill>
                <a:latin typeface="Arial" panose="020B0604020202020204" pitchFamily="34" charset="0"/>
              </a:rPr>
              <a:t>ELÄMYSTÄ</a:t>
            </a:r>
          </a:p>
        </p:txBody>
      </p:sp>
      <p:sp>
        <p:nvSpPr>
          <p:cNvPr id="15" name="Ellipsi 14"/>
          <p:cNvSpPr/>
          <p:nvPr/>
        </p:nvSpPr>
        <p:spPr>
          <a:xfrm>
            <a:off x="2976563" y="4330700"/>
            <a:ext cx="2519362" cy="13684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4572000" y="4546600"/>
            <a:ext cx="720725" cy="468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3692525" y="4397375"/>
            <a:ext cx="788988" cy="539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4495800" y="5029200"/>
            <a:ext cx="720725" cy="468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9" name="Ellipsi 18"/>
          <p:cNvSpPr/>
          <p:nvPr/>
        </p:nvSpPr>
        <p:spPr>
          <a:xfrm>
            <a:off x="3727450" y="5216525"/>
            <a:ext cx="720725" cy="466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0" name="Ellipsi 19"/>
          <p:cNvSpPr/>
          <p:nvPr/>
        </p:nvSpPr>
        <p:spPr>
          <a:xfrm>
            <a:off x="3086100" y="4878388"/>
            <a:ext cx="720725" cy="46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1" name="Kuvaselitenuoli alas 20"/>
          <p:cNvSpPr/>
          <p:nvPr/>
        </p:nvSpPr>
        <p:spPr>
          <a:xfrm>
            <a:off x="3556000" y="3124200"/>
            <a:ext cx="1081088" cy="92551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9236" name="Tekstiruutu 21"/>
          <p:cNvSpPr txBox="1">
            <a:spLocks noChangeArrowheads="1"/>
          </p:cNvSpPr>
          <p:nvPr/>
        </p:nvSpPr>
        <p:spPr bwMode="auto">
          <a:xfrm>
            <a:off x="2878138" y="5699125"/>
            <a:ext cx="3140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i-FI" sz="1200" b="1" dirty="0" smtClean="0"/>
              <a:t>UUSI</a:t>
            </a:r>
            <a:r>
              <a:rPr lang="fi-FI" sz="1200" dirty="0" smtClean="0"/>
              <a:t> </a:t>
            </a:r>
            <a:r>
              <a:rPr lang="fi-FI" sz="1200" b="1" dirty="0" smtClean="0"/>
              <a:t>DIGIELÄMYS</a:t>
            </a:r>
            <a:r>
              <a:rPr lang="fi-FI" sz="1200" dirty="0" smtClean="0"/>
              <a:t> </a:t>
            </a:r>
            <a:r>
              <a:rPr lang="fi-FI" sz="1200" b="1" dirty="0" smtClean="0"/>
              <a:t>VÄHITTÄISKAUPPA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200" b="1" dirty="0" smtClean="0"/>
              <a:t>Telakoituu tekniikkaan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200" b="1" dirty="0" smtClean="0"/>
              <a:t>Esittelee elämyksiä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fi-FI" sz="1200" b="1" dirty="0" smtClean="0"/>
              <a:t>Myy merkityksiä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1530350" y="1130300"/>
            <a:ext cx="1817688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ELÄMYSMODUULI</a:t>
            </a:r>
          </a:p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Esim. Erillinen ruokalehti</a:t>
            </a:r>
          </a:p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Maalaistori</a:t>
            </a:r>
          </a:p>
          <a:p>
            <a:pPr eaLnBrk="1" hangingPunct="1">
              <a:defRPr/>
            </a:pPr>
            <a:r>
              <a:rPr lang="fi-FI" sz="1000" b="1" dirty="0">
                <a:solidFill>
                  <a:schemeClr val="bg1"/>
                </a:solidFill>
                <a:latin typeface="Arial" charset="0"/>
                <a:cs typeface="Arial" charset="0"/>
              </a:rPr>
              <a:t>Sesonkielämys</a:t>
            </a:r>
          </a:p>
        </p:txBody>
      </p:sp>
      <p:sp>
        <p:nvSpPr>
          <p:cNvPr id="24" name="Kaari 23"/>
          <p:cNvSpPr/>
          <p:nvPr/>
        </p:nvSpPr>
        <p:spPr>
          <a:xfrm flipH="1">
            <a:off x="1390650" y="1838325"/>
            <a:ext cx="715963" cy="143668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5" name="Tekstiruutu 24"/>
          <p:cNvSpPr txBox="1"/>
          <p:nvPr/>
        </p:nvSpPr>
        <p:spPr>
          <a:xfrm>
            <a:off x="6018213" y="1111250"/>
            <a:ext cx="1866900" cy="708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1000" b="1" dirty="0">
                <a:latin typeface="Arial" charset="0"/>
                <a:cs typeface="Arial" charset="0"/>
              </a:rPr>
              <a:t>DIGIMODUULI</a:t>
            </a:r>
          </a:p>
          <a:p>
            <a:pPr eaLnBrk="1" hangingPunct="1">
              <a:defRPr/>
            </a:pPr>
            <a:r>
              <a:rPr lang="fi-FI" sz="1000" b="1" dirty="0">
                <a:latin typeface="Arial" charset="0"/>
                <a:cs typeface="Arial" charset="0"/>
              </a:rPr>
              <a:t>Esim. </a:t>
            </a:r>
            <a:r>
              <a:rPr lang="fi-FI" sz="1000" b="1" dirty="0" err="1">
                <a:latin typeface="Arial" charset="0"/>
                <a:cs typeface="Arial" charset="0"/>
              </a:rPr>
              <a:t>Monikanavapalvelu</a:t>
            </a:r>
            <a:endParaRPr lang="fi-FI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000" b="1" dirty="0">
                <a:latin typeface="Arial" charset="0"/>
                <a:cs typeface="Arial" charset="0"/>
              </a:rPr>
              <a:t>RFID- </a:t>
            </a:r>
            <a:r>
              <a:rPr lang="fi-FI" sz="1000" b="1" dirty="0" err="1">
                <a:latin typeface="Arial" charset="0"/>
                <a:cs typeface="Arial" charset="0"/>
              </a:rPr>
              <a:t>tag</a:t>
            </a:r>
            <a:endParaRPr lang="fi-FI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fi-FI" sz="1000" b="1" dirty="0">
                <a:latin typeface="Arial" charset="0"/>
                <a:cs typeface="Arial" charset="0"/>
              </a:rPr>
              <a:t>Magic </a:t>
            </a:r>
            <a:r>
              <a:rPr lang="fi-FI" sz="1000" b="1" dirty="0" err="1">
                <a:latin typeface="Arial" charset="0"/>
                <a:cs typeface="Arial" charset="0"/>
              </a:rPr>
              <a:t>Mirror</a:t>
            </a:r>
            <a:endParaRPr lang="fi-FI" sz="1000" b="1" dirty="0">
              <a:latin typeface="Arial" charset="0"/>
              <a:cs typeface="Arial" charset="0"/>
            </a:endParaRPr>
          </a:p>
        </p:txBody>
      </p:sp>
      <p:sp>
        <p:nvSpPr>
          <p:cNvPr id="26" name="Kaari 25"/>
          <p:cNvSpPr/>
          <p:nvPr/>
        </p:nvSpPr>
        <p:spPr>
          <a:xfrm>
            <a:off x="5961063" y="1819275"/>
            <a:ext cx="1023937" cy="155098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0505" name="Tekstiruutu 2"/>
          <p:cNvSpPr txBox="1">
            <a:spLocks noChangeArrowheads="1"/>
          </p:cNvSpPr>
          <p:nvPr/>
        </p:nvSpPr>
        <p:spPr bwMode="auto">
          <a:xfrm>
            <a:off x="3497263" y="3246438"/>
            <a:ext cx="12001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900" b="1">
                <a:solidFill>
                  <a:schemeClr val="bg1"/>
                </a:solidFill>
                <a:latin typeface="Arial" panose="020B0604020202020204" pitchFamily="34" charset="0"/>
              </a:rPr>
              <a:t>KANNATTAVUUS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</TotalTime>
  <Words>1883</Words>
  <Application>Microsoft Office PowerPoint</Application>
  <PresentationFormat>Näytössä katseltava diaesitys (4:3)</PresentationFormat>
  <Paragraphs>491</Paragraphs>
  <Slides>22</Slides>
  <Notes>22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6" baseType="lpstr">
      <vt:lpstr>Arial</vt:lpstr>
      <vt:lpstr>Calibri</vt:lpstr>
      <vt:lpstr>ＭＳ Ｐゴシック</vt:lpstr>
      <vt:lpstr>Office-teema</vt:lpstr>
      <vt:lpstr>Ikkuna osaamistarpeisiin!</vt:lpstr>
      <vt:lpstr>Toimintaympäristön muutokset suuntaavat osaamistarpeita</vt:lpstr>
      <vt:lpstr>PowerPoint-esitys</vt:lpstr>
      <vt:lpstr>PowerPoint-esitys</vt:lpstr>
      <vt:lpstr>PowerPoint-esitys</vt:lpstr>
      <vt:lpstr>Kaupan ja asiakaspalvelun monikanavaisuus (mukailtu, CGI Logica, Petri Anttila)</vt:lpstr>
      <vt:lpstr>Neljä ”sukupolvea”  - erityinen haaste osaamistarpeille </vt:lpstr>
      <vt:lpstr> Kaksi skenaariota henkilöstön toimintaympäristöstä design- yhteiskunnan kaupassa   </vt:lpstr>
      <vt:lpstr>Kaupan uusi design- kehitys yhdeksi toimialaksi</vt:lpstr>
      <vt:lpstr>PowerPoint-esitys</vt:lpstr>
      <vt:lpstr>PowerPoint-esitys</vt:lpstr>
      <vt:lpstr>Tulevaisuuden kaupan ammatteja</vt:lpstr>
      <vt:lpstr>Mitkä ovat  kaupan eniten kasvavat osaamistarpeet?</vt:lpstr>
      <vt:lpstr>PowerPoint-esitys</vt:lpstr>
      <vt:lpstr>PowerPoint-esitys</vt:lpstr>
      <vt:lpstr>KAUPAN OSAAJAT 2015+</vt:lpstr>
      <vt:lpstr>Mistä on hyvä kaupan perustyöntekijä tehty? </vt:lpstr>
      <vt:lpstr>Mistä on hyvä esimies tehty? </vt:lpstr>
      <vt:lpstr>Kaupan osaamisen kaksi ulottuvuutta</vt:lpstr>
      <vt:lpstr>  Koulun virtaamat kuten kaupassakin   </vt:lpstr>
      <vt:lpstr>PowerPoint-esitys</vt:lpstr>
      <vt:lpstr>  Lue lisää kaupan alan osaamistarpeista  www.kaupankoulutuksenkehittamiskeskus.fi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Kaupan lähiesimieskoulutus</dc:title>
  <dc:creator>Marko Päivä</dc:creator>
  <cp:lastModifiedBy>Kokkonen Sirpa</cp:lastModifiedBy>
  <cp:revision>390</cp:revision>
  <cp:lastPrinted>2011-11-25T08:19:26Z</cp:lastPrinted>
  <dcterms:created xsi:type="dcterms:W3CDTF">2009-02-23T14:24:57Z</dcterms:created>
  <dcterms:modified xsi:type="dcterms:W3CDTF">2015-06-23T12:26:38Z</dcterms:modified>
</cp:coreProperties>
</file>