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7" r:id="rId2"/>
  </p:sldMasterIdLst>
  <p:notesMasterIdLst>
    <p:notesMasterId r:id="rId21"/>
  </p:notesMasterIdLst>
  <p:sldIdLst>
    <p:sldId id="259" r:id="rId3"/>
    <p:sldId id="268" r:id="rId4"/>
    <p:sldId id="269" r:id="rId5"/>
    <p:sldId id="270" r:id="rId6"/>
    <p:sldId id="260" r:id="rId7"/>
    <p:sldId id="271" r:id="rId8"/>
    <p:sldId id="261" r:id="rId9"/>
    <p:sldId id="277" r:id="rId10"/>
    <p:sldId id="275" r:id="rId11"/>
    <p:sldId id="274" r:id="rId12"/>
    <p:sldId id="265" r:id="rId13"/>
    <p:sldId id="266" r:id="rId14"/>
    <p:sldId id="267" r:id="rId15"/>
    <p:sldId id="272" r:id="rId16"/>
    <p:sldId id="276" r:id="rId17"/>
    <p:sldId id="273" r:id="rId18"/>
    <p:sldId id="279" r:id="rId19"/>
    <p:sldId id="280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928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Osaaminen pääluokittain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Osaamisten lukumäärä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Taul1!$A$2:$A$11</c:f>
              <c:strCache>
                <c:ptCount val="10"/>
                <c:pt idx="0">
                  <c:v>Tieteellinen osaaminen</c:v>
                </c:pt>
                <c:pt idx="1">
                  <c:v>Tutkimus- ja kehitysosaaminen</c:v>
                </c:pt>
                <c:pt idx="2">
                  <c:v>Ammatilliset taustatekijät</c:v>
                </c:pt>
                <c:pt idx="3">
                  <c:v>Henkilökohtaiset ominaisuudet ja asenteet</c:v>
                </c:pt>
                <c:pt idx="4">
                  <c:v>Työyhteisöosaaminen</c:v>
                </c:pt>
                <c:pt idx="5">
                  <c:v>Asiakassuhteiden hallinta</c:v>
                </c:pt>
                <c:pt idx="6">
                  <c:v>Liiketoimintaosaaminen</c:v>
                </c:pt>
                <c:pt idx="7">
                  <c:v>Palvelujen tuottaminen</c:v>
                </c:pt>
                <c:pt idx="8">
                  <c:v>Tuotteiden tuotanto-osaaminen</c:v>
                </c:pt>
                <c:pt idx="9">
                  <c:v>Toimialariippumattomat yleistiedot ja -taidot</c:v>
                </c:pt>
              </c:strCache>
            </c:strRef>
          </c:cat>
          <c:val>
            <c:numRef>
              <c:f>Taul1!$B$2:$B$11</c:f>
              <c:numCache>
                <c:formatCode>General</c:formatCode>
                <c:ptCount val="10"/>
                <c:pt idx="0">
                  <c:v>4</c:v>
                </c:pt>
                <c:pt idx="1">
                  <c:v>15</c:v>
                </c:pt>
                <c:pt idx="2">
                  <c:v>25</c:v>
                </c:pt>
                <c:pt idx="3">
                  <c:v>130</c:v>
                </c:pt>
                <c:pt idx="4">
                  <c:v>45</c:v>
                </c:pt>
                <c:pt idx="5">
                  <c:v>81</c:v>
                </c:pt>
                <c:pt idx="6">
                  <c:v>123</c:v>
                </c:pt>
                <c:pt idx="7">
                  <c:v>224</c:v>
                </c:pt>
                <c:pt idx="8">
                  <c:v>271</c:v>
                </c:pt>
                <c:pt idx="9">
                  <c:v>184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Negatiivisten kuilujen määrä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Taul1!$A$2:$A$11</c:f>
              <c:strCache>
                <c:ptCount val="10"/>
                <c:pt idx="0">
                  <c:v>Tieteellinen osaaminen</c:v>
                </c:pt>
                <c:pt idx="1">
                  <c:v>Tutkimus- ja kehitysosaaminen</c:v>
                </c:pt>
                <c:pt idx="2">
                  <c:v>Ammatilliset taustatekijät</c:v>
                </c:pt>
                <c:pt idx="3">
                  <c:v>Henkilökohtaiset ominaisuudet ja asenteet</c:v>
                </c:pt>
                <c:pt idx="4">
                  <c:v>Työyhteisöosaaminen</c:v>
                </c:pt>
                <c:pt idx="5">
                  <c:v>Asiakassuhteiden hallinta</c:v>
                </c:pt>
                <c:pt idx="6">
                  <c:v>Liiketoimintaosaaminen</c:v>
                </c:pt>
                <c:pt idx="7">
                  <c:v>Palvelujen tuottaminen</c:v>
                </c:pt>
                <c:pt idx="8">
                  <c:v>Tuotteiden tuotanto-osaaminen</c:v>
                </c:pt>
                <c:pt idx="9">
                  <c:v>Toimialariippumattomat yleistiedot ja -taidot</c:v>
                </c:pt>
              </c:strCache>
            </c:strRef>
          </c:cat>
          <c:val>
            <c:numRef>
              <c:f>Taul1!$C$2:$C$11</c:f>
              <c:numCache>
                <c:formatCode>General</c:formatCode>
                <c:ptCount val="10"/>
                <c:pt idx="0">
                  <c:v>0</c:v>
                </c:pt>
                <c:pt idx="1">
                  <c:v>9</c:v>
                </c:pt>
                <c:pt idx="2">
                  <c:v>9</c:v>
                </c:pt>
                <c:pt idx="3">
                  <c:v>76</c:v>
                </c:pt>
                <c:pt idx="4">
                  <c:v>30</c:v>
                </c:pt>
                <c:pt idx="5">
                  <c:v>55</c:v>
                </c:pt>
                <c:pt idx="6">
                  <c:v>73</c:v>
                </c:pt>
                <c:pt idx="7">
                  <c:v>83</c:v>
                </c:pt>
                <c:pt idx="8">
                  <c:v>113</c:v>
                </c:pt>
                <c:pt idx="9">
                  <c:v>101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5751272"/>
        <c:axId val="85751664"/>
      </c:barChart>
      <c:catAx>
        <c:axId val="85751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751664"/>
        <c:crosses val="autoZero"/>
        <c:auto val="1"/>
        <c:lblAlgn val="ctr"/>
        <c:lblOffset val="100"/>
        <c:noMultiLvlLbl val="0"/>
      </c:catAx>
      <c:valAx>
        <c:axId val="8575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751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18.1.2016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B0C7D-E3BD-4964-BD5C-5E521F57AB8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0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630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Organisaatioiden</a:t>
            </a:r>
            <a:r>
              <a:rPr lang="fi-FI" baseline="0" dirty="0" smtClean="0"/>
              <a:t> mukaan: näissä osaamisissa eniten eri organisaatioita. Henkilömäärä: näissä osaamisissa eniten henkilöitä. Merkitystaso: nämä osaamiset ovat merkitykseltään 5 eli strategisesti tärkeitä.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B0C7D-E3BD-4964-BD5C-5E521F57AB8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13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B27AD-17BE-472C-901C-A1A0B89678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3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910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576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71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87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80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2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965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685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64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7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5316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9137" y="5055203"/>
            <a:ext cx="1438781" cy="506012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1312" y="5639586"/>
            <a:ext cx="1438781" cy="59136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28308" y="5688358"/>
            <a:ext cx="2487384" cy="542591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816736" y="5694013"/>
            <a:ext cx="1438781" cy="38408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C201-635F-41B9-BA31-C3EA4F487F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83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1052736"/>
            <a:ext cx="8064000" cy="459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35011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65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79" r:id="rId9"/>
    <p:sldLayoutId id="2147483680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3F33-8755-4875-A34C-BF024A4D79CF}" type="datetimeFigureOut">
              <a:rPr lang="fi-FI" smtClean="0"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5BA6-996C-4D40-A883-5ABD1B9F3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3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fi-FI" dirty="0" smtClean="0"/>
              <a:t>Lapin teollisuuspalveluyritysten osaamisen ja osaajien kehittämistarpeiden selvitys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6093296"/>
            <a:ext cx="1440000" cy="252000"/>
          </a:xfrm>
        </p:spPr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66904" y="5720912"/>
            <a:ext cx="3600000" cy="252000"/>
          </a:xfrm>
        </p:spPr>
        <p:txBody>
          <a:bodyPr/>
          <a:lstStyle/>
          <a:p>
            <a:r>
              <a:rPr lang="fi-FI" b="1" dirty="0" smtClean="0"/>
              <a:t>Kari Rekilä</a:t>
            </a:r>
            <a:endParaRPr lang="fi-FI" b="1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332" y="864305"/>
            <a:ext cx="1438781" cy="719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Strategisesti tärkeimmät osaamiset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448598" y="917788"/>
            <a:ext cx="2016224" cy="639762"/>
          </a:xfrm>
        </p:spPr>
        <p:txBody>
          <a:bodyPr/>
          <a:lstStyle/>
          <a:p>
            <a:r>
              <a:rPr lang="fi-FI" sz="1600" dirty="0" smtClean="0"/>
              <a:t>Organisaatiomäärän mukaan</a:t>
            </a:r>
            <a:endParaRPr lang="fi-FI" sz="16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474658" y="1700808"/>
            <a:ext cx="2952328" cy="4464496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P</a:t>
            </a:r>
            <a:r>
              <a:rPr lang="fi-FI" sz="1800" dirty="0" smtClean="0"/>
              <a:t>alvelualttius</a:t>
            </a:r>
          </a:p>
          <a:p>
            <a:pPr marL="0" indent="0">
              <a:buNone/>
            </a:pPr>
            <a:r>
              <a:rPr lang="fi-FI" sz="1800" b="1" dirty="0" smtClean="0"/>
              <a:t>E</a:t>
            </a:r>
            <a:r>
              <a:rPr lang="fi-FI" sz="1800" dirty="0" smtClean="0"/>
              <a:t>nglannin </a:t>
            </a:r>
            <a:r>
              <a:rPr lang="fi-FI" sz="1800" dirty="0"/>
              <a:t>kielen perustaito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b="1" dirty="0"/>
              <a:t>O</a:t>
            </a:r>
            <a:r>
              <a:rPr lang="fi-FI" sz="1800" dirty="0"/>
              <a:t>rganisaation ja liiketoiminnan johtamistaidot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b="1" dirty="0"/>
              <a:t>M</a:t>
            </a:r>
            <a:r>
              <a:rPr lang="fi-FI" sz="1800" dirty="0"/>
              <a:t>otivaatio, aktiivinen ja myönteinen asenne omaan työhön </a:t>
            </a:r>
          </a:p>
          <a:p>
            <a:pPr marL="0" indent="0">
              <a:buNone/>
            </a:pPr>
            <a:r>
              <a:rPr lang="fi-FI" sz="1800" b="1" dirty="0"/>
              <a:t>T</a:t>
            </a:r>
            <a:r>
              <a:rPr lang="fi-FI" sz="1800" dirty="0"/>
              <a:t>alousosaaminen, talouden hallintaan liittyvät tiedot ja taidot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b="1" dirty="0"/>
              <a:t>R</a:t>
            </a:r>
            <a:r>
              <a:rPr lang="fi-FI" sz="1800" dirty="0"/>
              <a:t>uotsin kielen perustaito </a:t>
            </a:r>
            <a:endParaRPr lang="fi-FI" sz="1800" dirty="0" smtClean="0"/>
          </a:p>
        </p:txBody>
      </p:sp>
      <p:sp>
        <p:nvSpPr>
          <p:cNvPr id="8" name="Tekstiruutu 7"/>
          <p:cNvSpPr txBox="1"/>
          <p:nvPr/>
        </p:nvSpPr>
        <p:spPr>
          <a:xfrm>
            <a:off x="5896054" y="1628800"/>
            <a:ext cx="31683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</a:t>
            </a:r>
            <a:r>
              <a:rPr lang="fi-FI" dirty="0" smtClean="0"/>
              <a:t>ilannehallintataidot</a:t>
            </a:r>
            <a:r>
              <a:rPr lang="fi-FI" dirty="0"/>
              <a:t>, kokonaisvaltainen hahmottaminen, </a:t>
            </a:r>
            <a:r>
              <a:rPr lang="fi-FI" b="1" dirty="0" smtClean="0"/>
              <a:t>T</a:t>
            </a:r>
            <a:r>
              <a:rPr lang="fi-FI" dirty="0" smtClean="0"/>
              <a:t>uoteturvallisuusosaaminen</a:t>
            </a:r>
          </a:p>
          <a:p>
            <a:r>
              <a:rPr lang="fi-FI" b="1" dirty="0" smtClean="0"/>
              <a:t>M</a:t>
            </a:r>
            <a:r>
              <a:rPr lang="fi-FI" dirty="0" smtClean="0"/>
              <a:t>etalliteollisuuden </a:t>
            </a:r>
            <a:r>
              <a:rPr lang="fi-FI" dirty="0"/>
              <a:t>työkuvien, työpiirustusten lukutaito ja tulkinta</a:t>
            </a:r>
          </a:p>
          <a:p>
            <a:r>
              <a:rPr lang="fi-FI" b="1" dirty="0"/>
              <a:t>T</a:t>
            </a:r>
            <a:r>
              <a:rPr lang="fi-FI" dirty="0"/>
              <a:t>yöaikalainsäädännön tuntemus</a:t>
            </a:r>
          </a:p>
          <a:p>
            <a:r>
              <a:rPr lang="fi-FI" b="1" dirty="0"/>
              <a:t>Y</a:t>
            </a:r>
            <a:r>
              <a:rPr lang="fi-FI" dirty="0"/>
              <a:t>lpeä tekemästään työstä, </a:t>
            </a:r>
            <a:r>
              <a:rPr lang="fi-FI" dirty="0" smtClean="0"/>
              <a:t>ammattiylpeys, </a:t>
            </a:r>
            <a:r>
              <a:rPr lang="fi-FI" dirty="0"/>
              <a:t>hyvä asenne työtään </a:t>
            </a:r>
            <a:r>
              <a:rPr lang="fi-FI" dirty="0" smtClean="0"/>
              <a:t>kohtaan</a:t>
            </a:r>
            <a:endParaRPr lang="fi-FI" dirty="0"/>
          </a:p>
          <a:p>
            <a:r>
              <a:rPr lang="fi-FI" b="1" dirty="0"/>
              <a:t>A</a:t>
            </a:r>
            <a:r>
              <a:rPr lang="fi-FI" dirty="0"/>
              <a:t>siakkaan erityisvaatimusten, yksilöllisten tarpeiden huomioiminen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9" name="Tekstiruutu 8"/>
          <p:cNvSpPr txBox="1"/>
          <p:nvPr/>
        </p:nvSpPr>
        <p:spPr>
          <a:xfrm>
            <a:off x="5896054" y="97277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Merkitystason mukaan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8137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Henkilökohtaiset ominaisuudet ja asenteet</a:t>
            </a: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772816"/>
            <a:ext cx="8227410" cy="4536504"/>
          </a:xfrm>
        </p:spPr>
        <p:txBody>
          <a:bodyPr/>
          <a:lstStyle/>
          <a:p>
            <a:r>
              <a:rPr lang="fi-FI" dirty="0" smtClean="0"/>
              <a:t>Millaisia henkilökohtaisia ominaisuuksia selvää kasvua hakevat yritykset edellyttävät?</a:t>
            </a:r>
          </a:p>
          <a:p>
            <a:pPr lvl="1"/>
            <a:r>
              <a:rPr lang="fi-FI" dirty="0" smtClean="0"/>
              <a:t>Yrittäjämäinen </a:t>
            </a:r>
            <a:r>
              <a:rPr lang="fi-FI" dirty="0"/>
              <a:t>asenne ja toimintatapa, sisäinen yrittäjyys, aktiivinen ja sitoutunut ote työhön</a:t>
            </a:r>
          </a:p>
          <a:p>
            <a:pPr lvl="1"/>
            <a:r>
              <a:rPr lang="fi-FI" dirty="0"/>
              <a:t>Omaan työhön liittyvien toimintakäytäntöjen kehittäminen</a:t>
            </a:r>
          </a:p>
          <a:p>
            <a:pPr lvl="1"/>
            <a:r>
              <a:rPr lang="fi-FI" dirty="0"/>
              <a:t>Mukautumiskyky toiminnan ja työn muutoksiin, luopuminen ja poisoppiminen vanhoista käytännöistä</a:t>
            </a:r>
          </a:p>
          <a:p>
            <a:pPr lvl="1"/>
            <a:r>
              <a:rPr lang="fi-FI" dirty="0"/>
              <a:t>Sitkeä, sisukas, sinnikäs, määrätietoinen</a:t>
            </a:r>
          </a:p>
          <a:p>
            <a:pPr lvl="1"/>
            <a:r>
              <a:rPr lang="fi-FI" dirty="0"/>
              <a:t>Harkintakyky</a:t>
            </a:r>
          </a:p>
          <a:p>
            <a:pPr lvl="1"/>
            <a:r>
              <a:rPr lang="fi-FI" dirty="0"/>
              <a:t>Ennakoiva työote, tilanteiden ennakointi, ennakkosuunnittelu</a:t>
            </a:r>
          </a:p>
          <a:p>
            <a:pPr lvl="1"/>
            <a:r>
              <a:rPr lang="fi-FI" dirty="0"/>
              <a:t>Moniosaaja, monitaitoisuus, työn monialainen hallinta</a:t>
            </a:r>
          </a:p>
          <a:p>
            <a:pPr lvl="1"/>
            <a:r>
              <a:rPr lang="fi-FI" dirty="0"/>
              <a:t>Terveellisten elämäntapojen hallinta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99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Tulevaisuudessa korostuva osaaminen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584000"/>
            <a:ext cx="8136456" cy="4941344"/>
          </a:xfrm>
        </p:spPr>
        <p:txBody>
          <a:bodyPr/>
          <a:lstStyle/>
          <a:p>
            <a:r>
              <a:rPr lang="fi-FI" sz="2000" dirty="0" smtClean="0"/>
              <a:t>Tärkeimpiä tulevaisuudessa korostuvia osaamisia ovat:</a:t>
            </a:r>
          </a:p>
          <a:p>
            <a:pPr lvl="1"/>
            <a:r>
              <a:rPr lang="fi-FI" sz="1800" dirty="0" smtClean="0"/>
              <a:t>Kielitaito (Ruotsi, Englanti) </a:t>
            </a:r>
          </a:p>
          <a:p>
            <a:pPr lvl="1"/>
            <a:r>
              <a:rPr lang="fi-FI" sz="1800" dirty="0" smtClean="0"/>
              <a:t>Ammattitaidon </a:t>
            </a:r>
            <a:r>
              <a:rPr lang="fi-FI" sz="1800" dirty="0"/>
              <a:t>ylläpitäminen ja kehittäminen, itsensä kehittämishalu, ajan tasalla pysyminen </a:t>
            </a:r>
            <a:endParaRPr lang="fi-FI" sz="1800" dirty="0" smtClean="0"/>
          </a:p>
          <a:p>
            <a:pPr lvl="1"/>
            <a:r>
              <a:rPr lang="fi-FI" sz="1800" dirty="0" smtClean="0"/>
              <a:t>Ajantasaisen </a:t>
            </a:r>
            <a:r>
              <a:rPr lang="fi-FI" sz="1800" dirty="0"/>
              <a:t>osaamisen varmistaminen, uuden ammattitiedon ja informaation hankinta </a:t>
            </a:r>
            <a:endParaRPr lang="fi-FI" sz="1800" dirty="0" smtClean="0"/>
          </a:p>
          <a:p>
            <a:pPr lvl="1"/>
            <a:r>
              <a:rPr lang="fi-FI" sz="1800" dirty="0" smtClean="0"/>
              <a:t>Toimialan </a:t>
            </a:r>
            <a:r>
              <a:rPr lang="fi-FI" sz="1800" dirty="0"/>
              <a:t>kehityksen seuraaminen ja kehityksessä mukana pysyminen </a:t>
            </a:r>
            <a:endParaRPr lang="fi-FI" sz="1800" dirty="0" smtClean="0"/>
          </a:p>
          <a:p>
            <a:pPr lvl="1"/>
            <a:r>
              <a:rPr lang="fi-FI" sz="1800" dirty="0" smtClean="0"/>
              <a:t>Teknisessä </a:t>
            </a:r>
            <a:r>
              <a:rPr lang="fi-FI" sz="1800" dirty="0"/>
              <a:t>kehityksessä mukana pysyminen, uuden tekniikan, teknologioiden omaksuminen </a:t>
            </a:r>
            <a:endParaRPr lang="fi-FI" sz="1800" dirty="0" smtClean="0"/>
          </a:p>
          <a:p>
            <a:pPr lvl="1"/>
            <a:r>
              <a:rPr lang="fi-FI" sz="1800" dirty="0" smtClean="0"/>
              <a:t>Tietotekniikan </a:t>
            </a:r>
            <a:r>
              <a:rPr lang="fi-FI" sz="1800" dirty="0"/>
              <a:t>kehityksessä mukana pysyminen, uusien ohjelmistojen ja teknologioiden </a:t>
            </a:r>
            <a:r>
              <a:rPr lang="fi-FI" sz="1800" dirty="0" smtClean="0"/>
              <a:t>omaksuminen</a:t>
            </a:r>
          </a:p>
          <a:p>
            <a:r>
              <a:rPr lang="fi-FI" sz="2000" dirty="0" smtClean="0"/>
              <a:t>Tulevaisuudessa korostuvia osaamisia tunnistettiin hyvin ja niihin valmistautuminen on haaste sekä yrityksille että alueen kehittäjäorganisaatioille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5215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Tulevaisuudessa rekrytoitavat ammattiryhmät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18.1.2016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Yritykset rekrytoivat seuraavien vuosien aikana varsin maltillisesti</a:t>
            </a:r>
          </a:p>
          <a:p>
            <a:r>
              <a:rPr lang="fi-FI" sz="1800" dirty="0"/>
              <a:t>Suurin rekrytointitarve alle vuoden sisällä on maansiirtokoneiden kuljettajissa, hitsaajissa, kuorma-autonkuljettajissa ja laboratoriotyöntekijöissä. Näissä yrityksissä on selvä kasvuhakuisuus. </a:t>
            </a:r>
          </a:p>
          <a:p>
            <a:r>
              <a:rPr lang="fi-FI" sz="1800" dirty="0"/>
              <a:t>Rekrytointimääriä vuotta pidemmälle ajalle ei </a:t>
            </a:r>
            <a:r>
              <a:rPr lang="fi-FI" sz="1800" dirty="0" smtClean="0"/>
              <a:t>osata tarkasti sanoa</a:t>
            </a:r>
          </a:p>
          <a:p>
            <a:pPr fontAlgn="b"/>
            <a:r>
              <a:rPr lang="fi-FI" sz="1800" dirty="0" smtClean="0"/>
              <a:t>Esimerkiksi: Levyseppähitsaaja</a:t>
            </a:r>
            <a:r>
              <a:rPr lang="fi-FI" sz="1800" dirty="0"/>
              <a:t>, hitsaaja-levyseppä, hitsaaja</a:t>
            </a:r>
          </a:p>
          <a:p>
            <a:pPr lvl="1" fontAlgn="b"/>
            <a:r>
              <a:rPr lang="fi-FI" sz="1400" dirty="0" smtClean="0"/>
              <a:t>Edellytettävä osaaminen:</a:t>
            </a:r>
            <a:endParaRPr lang="fi-FI" sz="1400" dirty="0"/>
          </a:p>
          <a:p>
            <a:pPr lvl="1" fontAlgn="b"/>
            <a:r>
              <a:rPr lang="fi-FI" sz="1400" dirty="0"/>
              <a:t>Hitsaajien pätevyydet (hitsausluokat/luokkahitsaus kunnossa)</a:t>
            </a:r>
          </a:p>
          <a:p>
            <a:pPr lvl="1" fontAlgn="b"/>
            <a:r>
              <a:rPr lang="fi-FI" sz="1400" dirty="0"/>
              <a:t>Hitsaustaidot, hitsaustekniikan hallinta</a:t>
            </a:r>
          </a:p>
          <a:p>
            <a:pPr lvl="1" fontAlgn="b"/>
            <a:r>
              <a:rPr lang="fi-FI" sz="1400" dirty="0"/>
              <a:t>TIG-hitsaustaidot</a:t>
            </a:r>
          </a:p>
          <a:p>
            <a:pPr lvl="1" fontAlgn="b"/>
            <a:r>
              <a:rPr lang="fi-FI" sz="1400" dirty="0"/>
              <a:t>Puikkohitsaustaidot</a:t>
            </a:r>
          </a:p>
          <a:p>
            <a:pPr lvl="1" fontAlgn="b"/>
            <a:r>
              <a:rPr lang="fi-FI" sz="1400" dirty="0"/>
              <a:t>MIG-hitsaustaidot</a:t>
            </a:r>
          </a:p>
          <a:p>
            <a:pPr lvl="1" fontAlgn="b"/>
            <a:r>
              <a:rPr lang="fi-FI" sz="1400" dirty="0"/>
              <a:t>Motivaatio, motivoitunut, aktiivinen, myönteinen asenne omaan työhön</a:t>
            </a:r>
          </a:p>
          <a:p>
            <a:pPr lvl="1" fontAlgn="b"/>
            <a:r>
              <a:rPr lang="fi-FI" sz="1400" dirty="0"/>
              <a:t>Maalaisjärki, käytännöllinen järki, arkijärki</a:t>
            </a:r>
          </a:p>
          <a:p>
            <a:pPr lvl="1" fontAlgn="b"/>
            <a:r>
              <a:rPr lang="fi-FI" sz="1400" dirty="0"/>
              <a:t>Ripeä, ahkera, reipas, nopea, työteliäs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1448" y="332656"/>
            <a:ext cx="8064000" cy="459264"/>
          </a:xfrm>
        </p:spPr>
        <p:txBody>
          <a:bodyPr/>
          <a:lstStyle/>
          <a:p>
            <a:r>
              <a:rPr lang="fi-FI" dirty="0" smtClean="0"/>
              <a:t>Välittömät kehittämistarpeet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1448" y="980728"/>
            <a:ext cx="8136456" cy="5040560"/>
          </a:xfrm>
        </p:spPr>
        <p:txBody>
          <a:bodyPr/>
          <a:lstStyle/>
          <a:p>
            <a:r>
              <a:rPr lang="fi-FI" sz="1800" dirty="0" smtClean="0"/>
              <a:t>Itsensä kehittämiseen liittyvät osaamiset korostuivat myös välittömissä kehittämistarpeissa</a:t>
            </a:r>
          </a:p>
          <a:p>
            <a:r>
              <a:rPr lang="fi-FI" sz="1800" dirty="0" smtClean="0"/>
              <a:t>Monitaitoisuus koettiin tärkeäksi ja kehitettäväksi osaamisalueeksi</a:t>
            </a:r>
          </a:p>
          <a:p>
            <a:r>
              <a:rPr lang="fi-FI" sz="1800" dirty="0" smtClean="0"/>
              <a:t>Monitaitoinen työntekijä mahdollistaa yrityksessä joustavan resursoinnin ja työllistymisen ympärivuotisesti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smtClean="0"/>
              <a:t>Välittömiä kehittämistarpeita:</a:t>
            </a:r>
          </a:p>
          <a:p>
            <a:pPr lvl="1"/>
            <a:r>
              <a:rPr lang="fi-FI" sz="1400" dirty="0"/>
              <a:t>Moniosaaja, monitaitoisuus, työn monialainen hallinta</a:t>
            </a:r>
          </a:p>
          <a:p>
            <a:pPr lvl="1"/>
            <a:r>
              <a:rPr lang="fi-FI" sz="1400" dirty="0"/>
              <a:t>Omaan alaan läheisesti liittyvien muiden toimialojen osaaminen</a:t>
            </a:r>
          </a:p>
          <a:p>
            <a:pPr lvl="1"/>
            <a:r>
              <a:rPr lang="fi-FI" sz="1400" dirty="0"/>
              <a:t>Joustavuus työtehtävissä ja työmenetelmissä, henkilön osaamisen monipuolinen käytettävyys</a:t>
            </a:r>
          </a:p>
          <a:p>
            <a:pPr lvl="1"/>
            <a:r>
              <a:rPr lang="fi-FI" sz="1400" dirty="0"/>
              <a:t>Alan uusien menetelmien kehityksessä mukana pysyminen</a:t>
            </a:r>
          </a:p>
          <a:p>
            <a:pPr lvl="1"/>
            <a:r>
              <a:rPr lang="fi-FI" sz="1400" dirty="0"/>
              <a:t>Alan teoriatiedon kehityksessä mukana pysyminen</a:t>
            </a:r>
          </a:p>
          <a:p>
            <a:pPr lvl="1"/>
            <a:r>
              <a:rPr lang="fi-FI" sz="1400" dirty="0"/>
              <a:t>Teknisessä kehityksessä mukana pysyminen, uuden tekniikan, teknologioiden omaksuminen</a:t>
            </a:r>
          </a:p>
          <a:p>
            <a:pPr lvl="1"/>
            <a:r>
              <a:rPr lang="fi-FI" sz="1400" dirty="0"/>
              <a:t>Ammattitaidon ylläpitäminen ja kehittäminen, itsensä kehittämishalu, ajan tasalla pysyminen</a:t>
            </a:r>
          </a:p>
          <a:p>
            <a:pPr lvl="1"/>
            <a:r>
              <a:rPr lang="fi-FI" sz="1400" dirty="0"/>
              <a:t>Ajantasaisen osaamisen varmistaminen, uuden ammattitiedon ja informaation hankinta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47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539416"/>
            <a:ext cx="8064000" cy="459264"/>
          </a:xfrm>
        </p:spPr>
        <p:txBody>
          <a:bodyPr/>
          <a:lstStyle/>
          <a:p>
            <a:r>
              <a:rPr lang="fi-FI" dirty="0" smtClean="0"/>
              <a:t>Yritysten ja oppilaitosten 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Yritysten ja oppilaitosten välinen yhteistyö on </a:t>
            </a:r>
            <a:r>
              <a:rPr lang="fi-FI" sz="1800" dirty="0" smtClean="0"/>
              <a:t>aktiivista, mutta kehitettävääkin on </a:t>
            </a:r>
          </a:p>
          <a:p>
            <a:r>
              <a:rPr lang="fi-FI" sz="1800" dirty="0"/>
              <a:t>Työssäoppimis- ja työharjoittelupaikkoja tarjotaan runsaasti</a:t>
            </a:r>
          </a:p>
          <a:p>
            <a:r>
              <a:rPr lang="fi-FI" sz="1800" dirty="0" smtClean="0"/>
              <a:t>Yritykset </a:t>
            </a:r>
            <a:r>
              <a:rPr lang="fi-FI" sz="1800" dirty="0"/>
              <a:t>toivovat opiskelijoilta motivaatiota, oman alan perustaitoja ja oppimishalukkuutta</a:t>
            </a:r>
          </a:p>
          <a:p>
            <a:r>
              <a:rPr lang="fi-FI" sz="1800" dirty="0" smtClean="0"/>
              <a:t>Yritykset </a:t>
            </a:r>
            <a:r>
              <a:rPr lang="fi-FI" sz="1800" dirty="0"/>
              <a:t>odottavat selkeästi parempaa panostusta työntekijöiden ammatilliseen osaamiseen opiskeluista työhön siirryttäessä </a:t>
            </a:r>
          </a:p>
          <a:p>
            <a:r>
              <a:rPr lang="fi-FI" sz="1800" dirty="0"/>
              <a:t>Vastavalmistuneiden </a:t>
            </a:r>
            <a:r>
              <a:rPr lang="fi-FI" sz="1800" dirty="0" smtClean="0"/>
              <a:t>osaamispuutteissa </a:t>
            </a:r>
            <a:r>
              <a:rPr lang="fi-FI" sz="1800" dirty="0"/>
              <a:t>korostuvat ammatillinen perusosaaminen, tiimityöskentelyvalmiudet, muutosvalmius ja itsensä kehittäminen</a:t>
            </a:r>
          </a:p>
          <a:p>
            <a:r>
              <a:rPr lang="fi-FI" sz="1800" dirty="0"/>
              <a:t>Kielitaidon merkitystä tulisi korostaa koulutuksessa enemmän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7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548680"/>
            <a:ext cx="8064000" cy="459264"/>
          </a:xfrm>
        </p:spPr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584000"/>
            <a:ext cx="8280472" cy="4797328"/>
          </a:xfrm>
        </p:spPr>
        <p:txBody>
          <a:bodyPr/>
          <a:lstStyle/>
          <a:p>
            <a:r>
              <a:rPr lang="fi-FI" sz="2000" dirty="0" smtClean="0"/>
              <a:t>Osaamisen kehittäminen ei ole yksin yritysten vastuulla, vaan se vaatii panostusta myös työntekijöiltä</a:t>
            </a:r>
          </a:p>
          <a:p>
            <a:pPr lvl="2"/>
            <a:r>
              <a:rPr lang="fi-FI" dirty="0" smtClean="0"/>
              <a:t>miten luodaan  organisaatioihin laaja kehittämisen hyväksyvä organisaatiokulttuuri</a:t>
            </a:r>
          </a:p>
          <a:p>
            <a:pPr lvl="2"/>
            <a:r>
              <a:rPr lang="fi-FI" dirty="0" smtClean="0"/>
              <a:t>Moniosaajakulttuuri</a:t>
            </a:r>
          </a:p>
          <a:p>
            <a:r>
              <a:rPr lang="fi-FI" sz="2000" b="1" dirty="0" smtClean="0"/>
              <a:t>Lähes kaikilla yrityksillä on selkeä tai maltillinen kasvutavoite viennissä, joka vaatii uutta tai syvällisempää osaamista</a:t>
            </a:r>
          </a:p>
          <a:p>
            <a:pPr lvl="2"/>
            <a:r>
              <a:rPr lang="fi-FI" b="1" dirty="0" smtClean="0"/>
              <a:t>Aktiivisempi ote (</a:t>
            </a:r>
            <a:r>
              <a:rPr lang="fi-FI" b="1" dirty="0" err="1" smtClean="0"/>
              <a:t>lähi</a:t>
            </a:r>
            <a:r>
              <a:rPr lang="fi-FI" b="1" dirty="0" smtClean="0"/>
              <a:t>)vientimarkkinoiden haltuunottoon</a:t>
            </a:r>
          </a:p>
          <a:p>
            <a:pPr lvl="2"/>
            <a:r>
              <a:rPr lang="fi-FI" b="1" dirty="0" smtClean="0"/>
              <a:t>Palveluliiketoiminnan aktiivinen kehittäminen</a:t>
            </a:r>
          </a:p>
          <a:p>
            <a:pPr lvl="2"/>
            <a:r>
              <a:rPr lang="fi-FI" b="1" dirty="0" smtClean="0"/>
              <a:t>Liiketoiminnan strategisen osaamisen kehittäminen</a:t>
            </a:r>
          </a:p>
          <a:p>
            <a:pPr lvl="2"/>
            <a:r>
              <a:rPr lang="fi-FI" b="1" dirty="0"/>
              <a:t>K</a:t>
            </a:r>
            <a:r>
              <a:rPr lang="fi-FI" b="1" dirty="0" smtClean="0"/>
              <a:t>ielitaito</a:t>
            </a:r>
            <a:endParaRPr lang="fi-FI" b="1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09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000" cy="72008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2346" y="1052736"/>
            <a:ext cx="8064000" cy="4887288"/>
          </a:xfrm>
        </p:spPr>
        <p:txBody>
          <a:bodyPr/>
          <a:lstStyle/>
          <a:p>
            <a:r>
              <a:rPr lang="fi-FI" dirty="0" smtClean="0"/>
              <a:t>Kielitaidon merkitys </a:t>
            </a:r>
            <a:r>
              <a:rPr lang="fi-FI" dirty="0" smtClean="0"/>
              <a:t>on jatkossa ehdoton </a:t>
            </a:r>
            <a:r>
              <a:rPr lang="fi-FI" dirty="0" smtClean="0"/>
              <a:t>osaamisalue </a:t>
            </a:r>
            <a:endParaRPr lang="fi-FI" dirty="0"/>
          </a:p>
          <a:p>
            <a:r>
              <a:rPr lang="fi-FI" dirty="0" smtClean="0"/>
              <a:t>Koulutusten saatavuus</a:t>
            </a:r>
            <a:r>
              <a:rPr lang="fi-FI" dirty="0"/>
              <a:t>, oppilaitosten tulee räätälöidä koulutuksia enemmän työelämää </a:t>
            </a:r>
            <a:r>
              <a:rPr lang="fi-FI" dirty="0" smtClean="0"/>
              <a:t>palveleviksi</a:t>
            </a:r>
          </a:p>
          <a:p>
            <a:pPr lvl="2"/>
            <a:r>
              <a:rPr lang="fi-FI" dirty="0" smtClean="0"/>
              <a:t>Löydettävä uusia tapoja toteuttaa osaamisen kehittämistä</a:t>
            </a:r>
            <a:endParaRPr lang="fi-FI" dirty="0"/>
          </a:p>
          <a:p>
            <a:r>
              <a:rPr lang="fi-FI" dirty="0"/>
              <a:t>Tulevaisuuden työntekijä on oman alansa moniosaaja, joka omaa asiakaslähtöisen ja joustavan työotteen</a:t>
            </a:r>
          </a:p>
          <a:p>
            <a:r>
              <a:rPr lang="fi-FI" dirty="0"/>
              <a:t>Esimiestyön rooli korostuu henkilöstöhallintoon ja työsuhdeasioihin liittyvässä osaamisessa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705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602444"/>
            <a:ext cx="8064000" cy="459264"/>
          </a:xfrm>
        </p:spPr>
        <p:txBody>
          <a:bodyPr/>
          <a:lstStyle/>
          <a:p>
            <a:r>
              <a:rPr lang="fi-FI" dirty="0" smtClean="0"/>
              <a:t>Mitä jatkoksi 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4527248"/>
          </a:xfrm>
        </p:spPr>
        <p:txBody>
          <a:bodyPr/>
          <a:lstStyle/>
          <a:p>
            <a:r>
              <a:rPr lang="fi-FI" dirty="0" smtClean="0"/>
              <a:t>Mitä osaamiskartoitusten ja analyysien jälkeen ?</a:t>
            </a:r>
          </a:p>
          <a:p>
            <a:r>
              <a:rPr lang="fi-FI" dirty="0" smtClean="0"/>
              <a:t>Miten varmistaa teollisuuspalvelyritysten kilpailukyky jatkossa ?</a:t>
            </a:r>
          </a:p>
          <a:p>
            <a:r>
              <a:rPr lang="fi-FI" dirty="0" smtClean="0"/>
              <a:t>Tulevaisuuden osaamishaasteet on selkeästi tunnistettu</a:t>
            </a:r>
          </a:p>
          <a:p>
            <a:r>
              <a:rPr lang="fi-FI" dirty="0" smtClean="0"/>
              <a:t>Haasteita osaamisen osalta liikkeenjohdon osaamisen kehittämiseen, </a:t>
            </a:r>
          </a:p>
          <a:p>
            <a:pPr lvl="3"/>
            <a:r>
              <a:rPr lang="fi-FI"/>
              <a:t> </a:t>
            </a:r>
            <a:r>
              <a:rPr lang="fi-FI" smtClean="0"/>
              <a:t>liiketoiminnan strateginen </a:t>
            </a:r>
            <a:r>
              <a:rPr lang="fi-FI" dirty="0" smtClean="0"/>
              <a:t>suunnittelu</a:t>
            </a:r>
          </a:p>
          <a:p>
            <a:r>
              <a:rPr lang="fi-FI" dirty="0" smtClean="0"/>
              <a:t>Työntekijöiden osalta myös selkeää tarvetta osaamisen säännölliseen kehittämiseen ja osaamisen syventämiseen</a:t>
            </a:r>
          </a:p>
          <a:p>
            <a:r>
              <a:rPr lang="fi-FI" dirty="0" smtClean="0"/>
              <a:t>Yritysten ja kehittäjäorganisaatioiden tiukka ja säännöllinen yhteistyö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197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r>
              <a:rPr lang="fi-FI" sz="3600" b="1" dirty="0"/>
              <a:t>C&amp;Q-osaamisen hallintajärjestelmä</a:t>
            </a:r>
            <a:endParaRPr lang="fi-FI" sz="3600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11560" y="1772816"/>
            <a:ext cx="7846640" cy="461615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fi-FI" dirty="0"/>
              <a:t>suomalainen järjestelmä vuodesta 1997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fi-FI" dirty="0">
                <a:cs typeface="Helvetica"/>
              </a:rPr>
              <a:t>yli </a:t>
            </a:r>
            <a:r>
              <a:rPr lang="fi-FI" dirty="0" smtClean="0">
                <a:cs typeface="Helvetica"/>
              </a:rPr>
              <a:t>4000 </a:t>
            </a:r>
            <a:r>
              <a:rPr lang="fi-FI" dirty="0">
                <a:cs typeface="Helvetica"/>
              </a:rPr>
              <a:t>osaamiskartoituksen historia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fi-FI" dirty="0" smtClean="0">
                <a:cs typeface="Helvetica"/>
              </a:rPr>
              <a:t>yli 15 </a:t>
            </a:r>
            <a:r>
              <a:rPr lang="fi-FI" dirty="0">
                <a:cs typeface="Helvetica"/>
              </a:rPr>
              <a:t>000 osaamisalueen luokittelujärjestelmä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fi-FI" dirty="0" err="1">
                <a:solidFill>
                  <a:srgbClr val="336699"/>
                </a:solidFill>
                <a:cs typeface="Helvetica"/>
              </a:rPr>
              <a:t>Competence</a:t>
            </a:r>
            <a:r>
              <a:rPr lang="fi-FI" dirty="0">
                <a:cs typeface="Helvetica"/>
              </a:rPr>
              <a:t> = työntekijän kyvyt ja valmiudet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fi-FI" dirty="0" err="1">
                <a:solidFill>
                  <a:srgbClr val="336699"/>
                </a:solidFill>
                <a:cs typeface="Helvetica"/>
              </a:rPr>
              <a:t>Qualifications</a:t>
            </a:r>
            <a:r>
              <a:rPr lang="fi-FI" dirty="0">
                <a:cs typeface="Helvetica"/>
              </a:rPr>
              <a:t> = työn osaamisvaatimukset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30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C&amp;Q prosessi</a:t>
            </a:r>
          </a:p>
        </p:txBody>
      </p:sp>
      <p:sp>
        <p:nvSpPr>
          <p:cNvPr id="6" name="Tekstikehys 43"/>
          <p:cNvSpPr txBox="1"/>
          <p:nvPr/>
        </p:nvSpPr>
        <p:spPr>
          <a:xfrm>
            <a:off x="684062" y="4619531"/>
            <a:ext cx="2471039" cy="111127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fi-FI" sz="1400" dirty="0" smtClean="0">
                <a:solidFill>
                  <a:srgbClr val="336699"/>
                </a:solidFill>
                <a:cs typeface="Helvetica"/>
                <a:sym typeface="Wingdings" panose="05000000000000000000" pitchFamily="2" charset="2"/>
              </a:rPr>
              <a:t>Organisaation </a:t>
            </a:r>
            <a:r>
              <a:rPr lang="fi-FI" sz="1400" dirty="0">
                <a:solidFill>
                  <a:srgbClr val="336699"/>
                </a:solidFill>
                <a:cs typeface="Helvetica"/>
                <a:sym typeface="Wingdings" panose="05000000000000000000" pitchFamily="2" charset="2"/>
              </a:rPr>
              <a:t>tavoitteet.</a:t>
            </a:r>
            <a:endParaRPr lang="fi-FI" sz="1400" dirty="0">
              <a:solidFill>
                <a:srgbClr val="336699"/>
              </a:solidFill>
              <a:cs typeface="Helvetica"/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rgbClr val="000000"/>
                </a:solidFill>
                <a:cs typeface="Helvetica"/>
              </a:rPr>
              <a:t>osaamistarpeet</a:t>
            </a:r>
            <a:endParaRPr lang="fi-FI" sz="1400" dirty="0">
              <a:solidFill>
                <a:srgbClr val="000000"/>
              </a:solidFill>
              <a:cs typeface="Helvetica"/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rgbClr val="000000"/>
                </a:solidFill>
                <a:cs typeface="Helvetica"/>
              </a:rPr>
              <a:t>osaamisten </a:t>
            </a:r>
            <a:r>
              <a:rPr lang="fi-FI" sz="1400" dirty="0">
                <a:solidFill>
                  <a:srgbClr val="000000"/>
                </a:solidFill>
                <a:cs typeface="Helvetica"/>
              </a:rPr>
              <a:t>priorisointi</a:t>
            </a:r>
          </a:p>
          <a:p>
            <a:pPr fontAlgn="auto"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Helvetica"/>
              <a:ea typeface="+mn-ea"/>
              <a:cs typeface="Helvetica"/>
            </a:endParaRPr>
          </a:p>
          <a:p>
            <a:pPr fontAlgn="auto"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Helvetica"/>
              <a:ea typeface="+mn-ea"/>
              <a:cs typeface="Helvetica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</a:pPr>
            <a:endParaRPr lang="fi-FI" sz="1400" dirty="0" smtClean="0">
              <a:solidFill>
                <a:srgbClr val="000000"/>
              </a:solidFill>
              <a:latin typeface="Helvetica"/>
              <a:ea typeface="+mn-ea"/>
              <a:cs typeface="Helvetica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Helvetica"/>
              <a:ea typeface="+mn-ea"/>
              <a:cs typeface="Helvetica"/>
              <a:sym typeface="Wingdings" panose="05000000000000000000" pitchFamily="2" charset="2"/>
            </a:endParaRPr>
          </a:p>
        </p:txBody>
      </p:sp>
      <p:sp>
        <p:nvSpPr>
          <p:cNvPr id="7" name="Tekstikehys 37"/>
          <p:cNvSpPr txBox="1"/>
          <p:nvPr/>
        </p:nvSpPr>
        <p:spPr>
          <a:xfrm>
            <a:off x="3218754" y="4619531"/>
            <a:ext cx="2552910" cy="132587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defTabSz="457200"/>
            <a:r>
              <a:rPr lang="fi-FI" sz="1400" dirty="0">
                <a:solidFill>
                  <a:srgbClr val="336699"/>
                </a:solidFill>
                <a:cs typeface="Helvetica"/>
                <a:sym typeface="Wingdings" panose="05000000000000000000" pitchFamily="2" charset="2"/>
              </a:rPr>
              <a:t>Osaamisen todentaminen.</a:t>
            </a:r>
            <a:endParaRPr lang="fi-FI" sz="1400" dirty="0">
              <a:solidFill>
                <a:srgbClr val="336699"/>
              </a:solidFill>
              <a:cs typeface="Helvetica"/>
            </a:endParaRPr>
          </a:p>
          <a:p>
            <a:pPr marL="285750" indent="-285750" defTabSz="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rgbClr val="000000"/>
                </a:solidFill>
                <a:cs typeface="Helvetica"/>
              </a:rPr>
              <a:t>vahvuudet</a:t>
            </a:r>
            <a:endParaRPr lang="fi-FI" sz="1400" dirty="0">
              <a:solidFill>
                <a:srgbClr val="000000"/>
              </a:solidFill>
              <a:cs typeface="Helvetica"/>
            </a:endParaRPr>
          </a:p>
          <a:p>
            <a:pPr marL="285750" indent="-285750" defTabSz="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rgbClr val="000000"/>
                </a:solidFill>
                <a:cs typeface="Helvetica"/>
              </a:rPr>
              <a:t>osaamiskuilut</a:t>
            </a:r>
            <a:endParaRPr lang="fi-FI" sz="1400" dirty="0">
              <a:solidFill>
                <a:srgbClr val="000000"/>
              </a:solidFill>
              <a:cs typeface="Helvetica"/>
            </a:endParaRPr>
          </a:p>
          <a:p>
            <a:pPr marL="285750" indent="-285750" defTabSz="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rgbClr val="000000"/>
                </a:solidFill>
                <a:cs typeface="Helvetica"/>
              </a:rPr>
              <a:t>henkilökohtaiset </a:t>
            </a:r>
            <a:r>
              <a:rPr lang="fi-FI" sz="1400" dirty="0">
                <a:solidFill>
                  <a:srgbClr val="000000"/>
                </a:solidFill>
                <a:cs typeface="Helvetica"/>
              </a:rPr>
              <a:t>tavoitteet</a:t>
            </a:r>
          </a:p>
          <a:p>
            <a:pPr defTabSz="457200" fontAlgn="auto">
              <a:spcAft>
                <a:spcPts val="0"/>
              </a:spcAft>
            </a:pPr>
            <a:endParaRPr lang="fi-FI" sz="1400" dirty="0" smtClean="0">
              <a:solidFill>
                <a:srgbClr val="000000"/>
              </a:solidFill>
              <a:latin typeface="Helvetica"/>
              <a:ea typeface="+mn-ea"/>
              <a:cs typeface="Helvetica"/>
              <a:sym typeface="Wingdings" panose="05000000000000000000" pitchFamily="2" charset="2"/>
            </a:endParaRPr>
          </a:p>
          <a:p>
            <a:pPr defTabSz="457200" fontAlgn="auto"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Helvetica"/>
              <a:ea typeface="+mn-ea"/>
              <a:cs typeface="Helvetica"/>
              <a:sym typeface="Wingdings" panose="05000000000000000000" pitchFamily="2" charset="2"/>
            </a:endParaRPr>
          </a:p>
          <a:p>
            <a:pPr defTabSz="457200" fontAlgn="auto">
              <a:spcAft>
                <a:spcPts val="0"/>
              </a:spcAft>
            </a:pPr>
            <a:endParaRPr lang="fi-FI" sz="1400" dirty="0">
              <a:solidFill>
                <a:srgbClr val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kstikehys 42"/>
          <p:cNvSpPr txBox="1"/>
          <p:nvPr/>
        </p:nvSpPr>
        <p:spPr>
          <a:xfrm>
            <a:off x="5771664" y="4619531"/>
            <a:ext cx="3360622" cy="112083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fi-FI" sz="1400" dirty="0">
                <a:solidFill>
                  <a:srgbClr val="336699"/>
                </a:solidFill>
                <a:cs typeface="Helvetica"/>
              </a:rPr>
              <a:t>Tehokkuuden parantaminen.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prstClr val="black"/>
                </a:solidFill>
                <a:cs typeface="Helvetica"/>
              </a:rPr>
              <a:t>p</a:t>
            </a:r>
            <a:r>
              <a:rPr lang="fi-FI" sz="1400" dirty="0" smtClean="0">
                <a:solidFill>
                  <a:prstClr val="black"/>
                </a:solidFill>
                <a:cs typeface="Helvetica"/>
              </a:rPr>
              <a:t>uuttuvan osaamisen </a:t>
            </a:r>
            <a:r>
              <a:rPr lang="fi-FI" sz="1400" dirty="0">
                <a:solidFill>
                  <a:prstClr val="black"/>
                </a:solidFill>
                <a:cs typeface="Helvetica"/>
              </a:rPr>
              <a:t>hankinta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cs typeface="Helvetica"/>
              </a:rPr>
              <a:t>hyödyntämätön </a:t>
            </a:r>
            <a:r>
              <a:rPr lang="fi-FI" sz="1400" dirty="0">
                <a:solidFill>
                  <a:prstClr val="black"/>
                </a:solidFill>
                <a:cs typeface="Helvetica"/>
              </a:rPr>
              <a:t>osaaminen käyttöön</a:t>
            </a:r>
          </a:p>
          <a:p>
            <a:pPr fontAlgn="auto">
              <a:spcAft>
                <a:spcPts val="0"/>
              </a:spcAft>
            </a:pPr>
            <a:endParaRPr lang="fi-FI" sz="14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fontAlgn="auto">
              <a:spcAft>
                <a:spcPts val="0"/>
              </a:spcAft>
            </a:pPr>
            <a:endParaRPr lang="fi-FI" sz="1400" dirty="0" smtClean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fontAlgn="auto">
              <a:spcAft>
                <a:spcPts val="0"/>
              </a:spcAft>
            </a:pPr>
            <a:endParaRPr lang="fi-FI" sz="14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1" name="Picture 2" descr="prosessi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6" y="2060848"/>
            <a:ext cx="7751716" cy="222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73795" y="260648"/>
            <a:ext cx="7772400" cy="1143000"/>
          </a:xfrm>
        </p:spPr>
        <p:txBody>
          <a:bodyPr/>
          <a:lstStyle/>
          <a:p>
            <a:r>
              <a:rPr lang="fi-FI" dirty="0" smtClean="0"/>
              <a:t>Haastattelussa esitettävät kysymykset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569585" y="1268760"/>
            <a:ext cx="7918648" cy="461615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fi-FI" sz="1800" dirty="0"/>
              <a:t>Mitä </a:t>
            </a:r>
            <a:r>
              <a:rPr lang="fi-FI" sz="1800" b="1" dirty="0"/>
              <a:t>osaamista </a:t>
            </a:r>
            <a:r>
              <a:rPr lang="fi-FI" sz="1800" dirty="0"/>
              <a:t>(tietoa/taitoa) organisaationne ammattilaisilta </a:t>
            </a:r>
            <a:r>
              <a:rPr lang="fi-FI" sz="1800" b="1" dirty="0"/>
              <a:t>edellytetään</a:t>
            </a:r>
            <a:r>
              <a:rPr lang="fi-FI" sz="1800" dirty="0"/>
              <a:t> </a:t>
            </a:r>
            <a:r>
              <a:rPr lang="fi-FI" sz="1800" b="1" dirty="0"/>
              <a:t>tällä hetkellä</a:t>
            </a:r>
            <a:r>
              <a:rPr lang="fi-FI" sz="1800" dirty="0"/>
              <a:t>? </a:t>
            </a:r>
            <a:r>
              <a:rPr lang="fi-FI" sz="1800" dirty="0" smtClean="0"/>
              <a:t> (ammattiryhmäkohtaisesti)</a:t>
            </a:r>
            <a:endParaRPr lang="fi-FI" sz="1800" dirty="0"/>
          </a:p>
          <a:p>
            <a:pPr>
              <a:buFont typeface="+mj-lt"/>
              <a:buAutoNum type="arabicPeriod"/>
            </a:pPr>
            <a:r>
              <a:rPr lang="fi-FI" sz="1800" dirty="0"/>
              <a:t>Mitä uutta osaamista organisaatiossanne </a:t>
            </a:r>
            <a:r>
              <a:rPr lang="fi-FI" sz="1800" b="1" dirty="0"/>
              <a:t>tulevaisuudessa</a:t>
            </a:r>
            <a:r>
              <a:rPr lang="fi-FI" sz="1800" dirty="0"/>
              <a:t> tarvitaan? Mikä osaaminen korostuu</a:t>
            </a:r>
            <a:r>
              <a:rPr lang="fi-FI" sz="1800" dirty="0" smtClean="0"/>
              <a:t>? (3 – 5 vuoden kuluttua)</a:t>
            </a:r>
            <a:endParaRPr lang="fi-FI" sz="1800" dirty="0"/>
          </a:p>
          <a:p>
            <a:pPr>
              <a:buFont typeface="+mj-lt"/>
              <a:buAutoNum type="arabicPeriod"/>
            </a:pPr>
            <a:r>
              <a:rPr lang="fi-FI" sz="1800" dirty="0"/>
              <a:t>Mitä henkilöstönne osaamista pitäisi </a:t>
            </a:r>
            <a:r>
              <a:rPr lang="fi-FI" sz="1800" b="1" dirty="0"/>
              <a:t>välittömästi</a:t>
            </a:r>
            <a:r>
              <a:rPr lang="fi-FI" sz="1800" dirty="0"/>
              <a:t> kehittää?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Oletteko palkkaamassa henkilöstöä seuraavan vuoden/viiden vuoden aikana? 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Osallistuisiko joku henkilöstöstänne tutkintoon johtavaan koulutukseen? 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Mitä alihankinta-, ostopalveluja tai tilapäistyövoimaa on ollut vaikea hankkia? 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Oletteko halukas tarjoamaan työharjoittelupaikkaa opiskelijoille?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Mitä tietoja, taitoja ja asenteita vastavalmistuneilta tavallisimmin puuttuu?</a:t>
            </a:r>
          </a:p>
          <a:p>
            <a:pPr>
              <a:buFont typeface="+mj-lt"/>
              <a:buAutoNum type="arabicPeriod"/>
            </a:pPr>
            <a:r>
              <a:rPr lang="fi-FI" sz="1800" dirty="0"/>
              <a:t>Onko organisaatiossa eläköityviä työntekijöitä ajalla 1-5 tai 6-10 vuotta?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59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540000" y="206702"/>
            <a:ext cx="8064000" cy="5238521"/>
          </a:xfrm>
        </p:spPr>
        <p:txBody>
          <a:bodyPr/>
          <a:lstStyle/>
          <a:p>
            <a:r>
              <a:rPr lang="fi-FI" sz="2400" dirty="0" smtClean="0"/>
              <a:t>Case: Lapin </a:t>
            </a:r>
            <a:r>
              <a:rPr lang="fi-FI" sz="2400" dirty="0" err="1" smtClean="0"/>
              <a:t>teollisuuspalvelyritykset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980728"/>
            <a:ext cx="8064000" cy="4752528"/>
          </a:xfrm>
        </p:spPr>
        <p:txBody>
          <a:bodyPr/>
          <a:lstStyle/>
          <a:p>
            <a:r>
              <a:rPr lang="fi-FI" dirty="0" smtClean="0"/>
              <a:t>Selvitystyö Lapin teollisuuspalveluyritysten osaamisen ja osaajien kehittämistarpeista</a:t>
            </a:r>
          </a:p>
          <a:p>
            <a:r>
              <a:rPr lang="fi-FI" dirty="0"/>
              <a:t>Toteuttajat Rovaniemen koulutuskuntayhtymä ja Ammattiopisto </a:t>
            </a:r>
            <a:r>
              <a:rPr lang="fi-FI" dirty="0" smtClean="0"/>
              <a:t>Lappia</a:t>
            </a:r>
          </a:p>
          <a:p>
            <a:r>
              <a:rPr lang="fi-FI" dirty="0" smtClean="0"/>
              <a:t>Toimeksiantajana </a:t>
            </a:r>
            <a:r>
              <a:rPr lang="fi-FI" dirty="0" err="1" smtClean="0"/>
              <a:t>Digipolis</a:t>
            </a:r>
            <a:r>
              <a:rPr lang="fi-FI" dirty="0" smtClean="0"/>
              <a:t> Oy:n </a:t>
            </a:r>
            <a:r>
              <a:rPr lang="fi-FI" dirty="0" err="1" smtClean="0"/>
              <a:t>Arctic</a:t>
            </a:r>
            <a:r>
              <a:rPr lang="fi-FI" dirty="0" smtClean="0"/>
              <a:t> Business Design (ABD)-kehittämishanke</a:t>
            </a:r>
          </a:p>
          <a:p>
            <a:r>
              <a:rPr lang="fi-FI" dirty="0" smtClean="0"/>
              <a:t>ABD-hankkeen tavoitteena on parantaa Lapin teollisen palveluliiketoiminnan kilpailukykyä, edistää yritysten vientiä, toimijoiden verkostoitumista ja markkinointia</a:t>
            </a:r>
          </a:p>
          <a:p>
            <a:r>
              <a:rPr lang="fi-FI" dirty="0" smtClean="0"/>
              <a:t>Hankkeessa kannustetaan teollisuuden palveluyrityksiä toimintansa jatkuvaan kehittämiseen sekä palveluiden jalostamiseen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1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2400" cy="1143000"/>
          </a:xfrm>
        </p:spPr>
        <p:txBody>
          <a:bodyPr/>
          <a:lstStyle/>
          <a:p>
            <a:r>
              <a:rPr lang="fi-FI" dirty="0" smtClean="0"/>
              <a:t>Case: Lapin teollisuuspalveluyritykset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53 kartoitettua yritystä</a:t>
            </a:r>
          </a:p>
          <a:p>
            <a:r>
              <a:rPr lang="fi-FI" dirty="0" smtClean="0"/>
              <a:t>36 eri toimialaa (</a:t>
            </a:r>
            <a:r>
              <a:rPr lang="fi-FI" dirty="0" err="1" smtClean="0"/>
              <a:t>ytj:n</a:t>
            </a:r>
            <a:r>
              <a:rPr lang="fi-FI" dirty="0" smtClean="0"/>
              <a:t> mukaiset luokitukset)</a:t>
            </a:r>
          </a:p>
          <a:p>
            <a:r>
              <a:rPr lang="fi-FI" dirty="0" smtClean="0"/>
              <a:t>158 eri ammattia </a:t>
            </a:r>
          </a:p>
          <a:p>
            <a:r>
              <a:rPr lang="fi-FI" dirty="0" smtClean="0"/>
              <a:t>1641 työntekijää</a:t>
            </a:r>
          </a:p>
          <a:p>
            <a:r>
              <a:rPr lang="fi-FI" dirty="0" smtClean="0"/>
              <a:t>Kemi-Tornion seutu, Kittilä, Pello, Kolari, Rovaniemi</a:t>
            </a:r>
          </a:p>
          <a:p>
            <a:r>
              <a:rPr lang="fi-FI" dirty="0" smtClean="0"/>
              <a:t>Haastattelut toteutettiin keväällä 2015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540000" y="570781"/>
            <a:ext cx="8064000" cy="459264"/>
          </a:xfrm>
        </p:spPr>
        <p:txBody>
          <a:bodyPr/>
          <a:lstStyle/>
          <a:p>
            <a:r>
              <a:rPr lang="fi-FI" sz="2400" dirty="0" smtClean="0"/>
              <a:t>Yleiset havainnot keskeisistä osaamisalueista</a:t>
            </a: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196752"/>
            <a:ext cx="8208464" cy="5256584"/>
          </a:xfrm>
        </p:spPr>
        <p:txBody>
          <a:bodyPr/>
          <a:lstStyle/>
          <a:p>
            <a:r>
              <a:rPr lang="fi-FI" sz="2000" dirty="0" smtClean="0"/>
              <a:t>Yhteisinä ja merkittävinä osaamisalueina toimialasta riippumatta nousevat oman alan ammatillinen osaaminen, projektityö ja projektityön hallinta</a:t>
            </a:r>
          </a:p>
          <a:p>
            <a:r>
              <a:rPr lang="fi-FI" sz="2000" dirty="0" smtClean="0"/>
              <a:t>Nopeat projektityyppiset työtilaukset edellyttävät joustavuutta ja vahvaa osaamista työn hinnoittelussa ja resursoinnissa</a:t>
            </a:r>
          </a:p>
          <a:p>
            <a:r>
              <a:rPr lang="fi-FI" sz="2000" dirty="0"/>
              <a:t>Useat yritykset toimivat projekti- ja tilauskohtaisesti, joka edellyttää joustavuutta, muutosvalmiutta, ammattiylpeyttä ja hyvää ammatillista </a:t>
            </a:r>
            <a:r>
              <a:rPr lang="fi-FI" sz="2000" dirty="0" smtClean="0"/>
              <a:t>osaamista</a:t>
            </a:r>
          </a:p>
          <a:p>
            <a:r>
              <a:rPr lang="fi-FI" sz="2000" dirty="0" smtClean="0"/>
              <a:t>Talousosaaminen </a:t>
            </a:r>
          </a:p>
          <a:p>
            <a:pPr lvl="1"/>
            <a:r>
              <a:rPr lang="fi-FI" sz="1800" dirty="0" smtClean="0"/>
              <a:t>Talouden hallintaan liittyvät tiedot ja taidot</a:t>
            </a:r>
          </a:p>
          <a:p>
            <a:pPr lvl="1"/>
            <a:r>
              <a:rPr lang="fi-FI" sz="1800" dirty="0" smtClean="0"/>
              <a:t>Työaikalainsäädännön tuntemus</a:t>
            </a:r>
          </a:p>
          <a:p>
            <a:pPr lvl="1"/>
            <a:r>
              <a:rPr lang="fi-FI" sz="1800" dirty="0" smtClean="0"/>
              <a:t>Laskutusprosessin hallinta</a:t>
            </a:r>
          </a:p>
          <a:p>
            <a:pPr lvl="1"/>
            <a:r>
              <a:rPr lang="fi-FI" sz="1800" dirty="0" smtClean="0"/>
              <a:t>Organisaation ja liiketoiminnan johtamistaidot</a:t>
            </a:r>
          </a:p>
          <a:p>
            <a:pPr lvl="1"/>
            <a:endParaRPr lang="fi-FI" sz="1400" dirty="0" smtClean="0"/>
          </a:p>
          <a:p>
            <a:endParaRPr lang="fi-FI" sz="1800" dirty="0" smtClean="0"/>
          </a:p>
          <a:p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2197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476672"/>
            <a:ext cx="8064000" cy="72008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24744"/>
            <a:ext cx="8064000" cy="4824536"/>
          </a:xfrm>
        </p:spPr>
        <p:txBody>
          <a:bodyPr/>
          <a:lstStyle/>
          <a:p>
            <a:r>
              <a:rPr lang="fi-FI" dirty="0" smtClean="0"/>
              <a:t>Asiakassuhteiden hallinta ja </a:t>
            </a:r>
            <a:r>
              <a:rPr lang="fi-FI" dirty="0"/>
              <a:t>kielitaito nousivat myös merkittäviksi </a:t>
            </a:r>
            <a:r>
              <a:rPr lang="fi-FI" dirty="0" smtClean="0"/>
              <a:t>osaamisalueiksi</a:t>
            </a:r>
          </a:p>
          <a:p>
            <a:pPr lvl="1"/>
            <a:r>
              <a:rPr lang="fi-FI" dirty="0" smtClean="0"/>
              <a:t>Asiakaspalvelutaidot, palvelualttius</a:t>
            </a:r>
          </a:p>
          <a:p>
            <a:pPr lvl="1"/>
            <a:r>
              <a:rPr lang="fi-FI" dirty="0" smtClean="0"/>
              <a:t>Tarjousten laskeminen, tarjousten tekeminen</a:t>
            </a:r>
            <a:endParaRPr lang="fi-FI" dirty="0"/>
          </a:p>
          <a:p>
            <a:r>
              <a:rPr lang="fi-FI" dirty="0"/>
              <a:t>Sähköisten järjestelmien hallinta nousivat esille lähes kaikissa yrityksissä, perusosaaminen on hyvällä tasolla, mutta syvällisessä osaamisessa on osaamisvajeita</a:t>
            </a:r>
          </a:p>
          <a:p>
            <a:r>
              <a:rPr lang="fi-FI" dirty="0"/>
              <a:t>Haasteena osaamisen kehittämisessä on henkilöstön oma </a:t>
            </a:r>
            <a:r>
              <a:rPr lang="fi-FI" dirty="0" smtClean="0"/>
              <a:t>kiinnostus</a:t>
            </a:r>
          </a:p>
          <a:p>
            <a:pPr lvl="1"/>
            <a:r>
              <a:rPr lang="fi-FI" dirty="0" smtClean="0"/>
              <a:t>Asenne, motivaatio työtä kohtaan</a:t>
            </a:r>
          </a:p>
          <a:p>
            <a:pPr lvl="1"/>
            <a:r>
              <a:rPr lang="fi-FI" dirty="0" smtClean="0"/>
              <a:t>Oman työn merkityksen ymmärtäminen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18.1.2016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34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5137" y="332656"/>
            <a:ext cx="8064000" cy="459264"/>
          </a:xfrm>
        </p:spPr>
        <p:txBody>
          <a:bodyPr/>
          <a:lstStyle/>
          <a:p>
            <a:r>
              <a:rPr lang="fi-FI" dirty="0" smtClean="0"/>
              <a:t>Tämän hetken osaaminen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414376"/>
              </p:ext>
            </p:extLst>
          </p:nvPr>
        </p:nvGraphicFramePr>
        <p:xfrm>
          <a:off x="174910" y="1196752"/>
          <a:ext cx="8280722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6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TEM_Rakennerahastot_2014-2020_mallipohja_ESR_FI_7.14</Template>
  <TotalTime>577</TotalTime>
  <Words>1016</Words>
  <Application>Microsoft Office PowerPoint</Application>
  <PresentationFormat>Näytössä katseltava diaesitys (4:3)</PresentationFormat>
  <Paragraphs>186</Paragraphs>
  <Slides>18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Wingdings</vt:lpstr>
      <vt:lpstr>TEM_Rakennerahastot_2014-2020_mallipohja_ESR_FI_7.14</vt:lpstr>
      <vt:lpstr>Mukautettu suunnittelumalli</vt:lpstr>
      <vt:lpstr>Lapin teollisuuspalveluyritysten osaamisen ja osaajien kehittämistarpeiden selvitys</vt:lpstr>
      <vt:lpstr>C&amp;Q-osaamisen hallintajärjestelmä</vt:lpstr>
      <vt:lpstr>C&amp;Q prosessi</vt:lpstr>
      <vt:lpstr>Haastattelussa esitettävät kysymykset</vt:lpstr>
      <vt:lpstr>Case: Lapin teollisuuspalvelyritykset     </vt:lpstr>
      <vt:lpstr>Case: Lapin teollisuuspalveluyritykset </vt:lpstr>
      <vt:lpstr>Yleiset havainnot keskeisistä osaamisalueista</vt:lpstr>
      <vt:lpstr>PowerPoint-esitys</vt:lpstr>
      <vt:lpstr>Tämän hetken osaaminen</vt:lpstr>
      <vt:lpstr>Strategisesti tärkeimmät osaamiset</vt:lpstr>
      <vt:lpstr>Henkilökohtaiset ominaisuudet ja asenteet</vt:lpstr>
      <vt:lpstr>Tulevaisuudessa korostuva osaaminen</vt:lpstr>
      <vt:lpstr>Tulevaisuudessa rekrytoitavat ammattiryhmät</vt:lpstr>
      <vt:lpstr>Välittömät kehittämistarpeet</vt:lpstr>
      <vt:lpstr>Yritysten ja oppilaitosten yhteistyö</vt:lpstr>
      <vt:lpstr>Yhteenveto</vt:lpstr>
      <vt:lpstr>PowerPoint-esitys</vt:lpstr>
      <vt:lpstr>Mitä jatkoksi ?</vt:lpstr>
    </vt:vector>
  </TitlesOfParts>
  <Company>KY Lappia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Hiukka Eija</dc:creator>
  <cp:lastModifiedBy>Rekilä Kari</cp:lastModifiedBy>
  <cp:revision>36</cp:revision>
  <dcterms:created xsi:type="dcterms:W3CDTF">2015-09-04T10:18:20Z</dcterms:created>
  <dcterms:modified xsi:type="dcterms:W3CDTF">2016-01-18T05:50:42Z</dcterms:modified>
</cp:coreProperties>
</file>