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75" r:id="rId25"/>
  </p:sldIdLst>
  <p:sldSz cx="18288000" cy="10287000"/>
  <p:notesSz cx="6858000" cy="9144000"/>
  <p:embeddedFontLst>
    <p:embeddedFont>
      <p:font typeface="Franklin Gothic"/>
      <p:bold r:id="rId27"/>
    </p:embeddedFont>
    <p:embeddedFont>
      <p:font typeface="Roboto" panose="020F0502020204030204"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u4rDsamQdf8rNwCDmlUDRrbjl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50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89" name="Google Shape;389;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390" name="Google Shape;390;p1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Risk management is not just internal activity within a company. To be effective, risk management must take place in networks and across the tourism value chain. It involves the company's management, staff, customers, subcontractors and networks, and everything takes place within a broader operating environment. Changes and actions together also affect others. </a:t>
            </a:r>
            <a:endParaRPr/>
          </a:p>
        </p:txBody>
      </p:sp>
      <p:sp>
        <p:nvSpPr>
          <p:cNvPr id="392" name="Google Shape;392;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93" name="Google Shape;393;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1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1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1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14: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15: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16: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1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18: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1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2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2" name="Google Shape;522;p2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2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24: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p2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4: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5: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6: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51" name="Google Shape;151;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52" name="Google Shape;152;p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Changes in the operating environment</a:t>
            </a:r>
            <a:endParaRPr/>
          </a:p>
          <a:p>
            <a:pPr marL="0" lvl="0" indent="0" algn="l" rtl="0">
              <a:lnSpc>
                <a:spcPct val="100000"/>
              </a:lnSpc>
              <a:spcBef>
                <a:spcPts val="0"/>
              </a:spcBef>
              <a:spcAft>
                <a:spcPts val="0"/>
              </a:spcAft>
              <a:buSzPts val="1400"/>
              <a:buNone/>
            </a:pPr>
            <a:r>
              <a:rPr lang="en-US"/>
              <a:t>Changes in the operating environment affect a company's business, its management and the achievement of its goals. In order for a company to implement proactive risk management as part of its management, it must remain aware of and also anticipate future changes in its operating environment. The operating environment includes a huge number of things - the surrounding society and the issues that affect it, factors and trends affecting customer segments, global crises, changes in the operations of partners, etc.</a:t>
            </a:r>
            <a:endParaRPr/>
          </a:p>
        </p:txBody>
      </p:sp>
      <p:sp>
        <p:nvSpPr>
          <p:cNvPr id="154" name="Google Shape;154;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55" name="Google Shape;155;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98" name="Google Shape;298;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99" name="Google Shape;299;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Risk management as part of a company's strategic management</a:t>
            </a:r>
            <a:endParaRPr/>
          </a:p>
          <a:p>
            <a:pPr marL="0" lvl="0" indent="0" algn="l" rtl="0">
              <a:lnSpc>
                <a:spcPct val="100000"/>
              </a:lnSpc>
              <a:spcBef>
                <a:spcPts val="0"/>
              </a:spcBef>
              <a:spcAft>
                <a:spcPts val="0"/>
              </a:spcAft>
              <a:buSzPts val="1400"/>
              <a:buNone/>
            </a:pPr>
            <a:r>
              <a:rPr lang="en-US"/>
              <a:t>Risk management is about seeing opportunities and avoiding wrong decisions – the systematic management of a company to achieve its goals. Every company needs risk management to survive in a rapidly changing operating environment, as recent years have taught the tourism industry. Risk management must be a systematic and continuous activity, and an integral part of the company's management in all its activities.</a:t>
            </a:r>
            <a:endParaRPr/>
          </a:p>
          <a:p>
            <a:pPr marL="0" lvl="0" indent="0" algn="l" rtl="0">
              <a:lnSpc>
                <a:spcPct val="100000"/>
              </a:lnSpc>
              <a:spcBef>
                <a:spcPts val="0"/>
              </a:spcBef>
              <a:spcAft>
                <a:spcPts val="0"/>
              </a:spcAft>
              <a:buSzPts val="1400"/>
              <a:buNone/>
            </a:pPr>
            <a:r>
              <a:rPr lang="en-US"/>
              <a:t>This model demonstrates the holistic approach to risk management in a tourism company. It is a continues process. </a:t>
            </a:r>
            <a:endParaRPr/>
          </a:p>
        </p:txBody>
      </p:sp>
      <p:sp>
        <p:nvSpPr>
          <p:cNvPr id="301" name="Google Shape;301;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02" name="Google Shape;302;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folie">
  <p:cSld name="Titelfolie">
    <p:bg>
      <p:bgPr>
        <a:solidFill>
          <a:schemeClr val="lt1"/>
        </a:solidFill>
        <a:effectLst/>
      </p:bgPr>
    </p:bg>
    <p:spTree>
      <p:nvGrpSpPr>
        <p:cNvPr id="1" name="Shape 15"/>
        <p:cNvGrpSpPr/>
        <p:nvPr/>
      </p:nvGrpSpPr>
      <p:grpSpPr>
        <a:xfrm>
          <a:off x="0" y="0"/>
          <a:ext cx="0" cy="0"/>
          <a:chOff x="0" y="0"/>
          <a:chExt cx="0" cy="0"/>
        </a:xfrm>
      </p:grpSpPr>
      <p:sp>
        <p:nvSpPr>
          <p:cNvPr id="16" name="Google Shape;16;p26"/>
          <p:cNvSpPr txBox="1">
            <a:spLocks noGrp="1"/>
          </p:cNvSpPr>
          <p:nvPr>
            <p:ph type="subTitle" idx="1"/>
          </p:nvPr>
        </p:nvSpPr>
        <p:spPr>
          <a:xfrm>
            <a:off x="8319838" y="6480890"/>
            <a:ext cx="9366582" cy="658740"/>
          </a:xfrm>
          <a:prstGeom prst="rect">
            <a:avLst/>
          </a:prstGeom>
          <a:noFill/>
          <a:ln>
            <a:noFill/>
          </a:ln>
        </p:spPr>
        <p:txBody>
          <a:bodyPr spcFirstLastPara="1" wrap="square" lIns="0" tIns="0" rIns="0" bIns="0" anchor="t" anchorCtr="0">
            <a:normAutofit/>
          </a:bodyPr>
          <a:lstStyle>
            <a:lvl1pPr lvl="0" algn="ctr">
              <a:lnSpc>
                <a:spcPct val="100000"/>
              </a:lnSpc>
              <a:spcBef>
                <a:spcPts val="720"/>
              </a:spcBef>
              <a:spcAft>
                <a:spcPts val="0"/>
              </a:spcAft>
              <a:buClr>
                <a:srgbClr val="226741"/>
              </a:buClr>
              <a:buSzPts val="3600"/>
              <a:buNone/>
              <a:defRPr sz="3600">
                <a:solidFill>
                  <a:srgbClr val="226741"/>
                </a:solidFill>
              </a:defRPr>
            </a:lvl1pPr>
            <a:lvl2pPr lvl="1" algn="ctr">
              <a:lnSpc>
                <a:spcPct val="100000"/>
              </a:lnSpc>
              <a:spcBef>
                <a:spcPts val="600"/>
              </a:spcBef>
              <a:spcAft>
                <a:spcPts val="0"/>
              </a:spcAft>
              <a:buClr>
                <a:schemeClr val="dk1"/>
              </a:buClr>
              <a:buSzPts val="3000"/>
              <a:buNone/>
              <a:defRPr sz="3000"/>
            </a:lvl2pPr>
            <a:lvl3pPr lvl="2" algn="ctr">
              <a:lnSpc>
                <a:spcPct val="100000"/>
              </a:lnSpc>
              <a:spcBef>
                <a:spcPts val="540"/>
              </a:spcBef>
              <a:spcAft>
                <a:spcPts val="0"/>
              </a:spcAft>
              <a:buClr>
                <a:schemeClr val="dk1"/>
              </a:buClr>
              <a:buSzPts val="2700"/>
              <a:buNone/>
              <a:defRPr sz="2700"/>
            </a:lvl3pPr>
            <a:lvl4pPr lvl="3" algn="ctr">
              <a:lnSpc>
                <a:spcPct val="100000"/>
              </a:lnSpc>
              <a:spcBef>
                <a:spcPts val="480"/>
              </a:spcBef>
              <a:spcAft>
                <a:spcPts val="0"/>
              </a:spcAft>
              <a:buClr>
                <a:schemeClr val="dk1"/>
              </a:buClr>
              <a:buSzPts val="2400"/>
              <a:buNone/>
              <a:defRPr sz="2400"/>
            </a:lvl4pPr>
            <a:lvl5pPr lvl="4" algn="ctr">
              <a:lnSpc>
                <a:spcPct val="100000"/>
              </a:lnSpc>
              <a:spcBef>
                <a:spcPts val="480"/>
              </a:spcBef>
              <a:spcAft>
                <a:spcPts val="0"/>
              </a:spcAft>
              <a:buClr>
                <a:schemeClr val="dk1"/>
              </a:buClr>
              <a:buSzPts val="2400"/>
              <a:buNone/>
              <a:defRPr sz="2400"/>
            </a:lvl5pPr>
            <a:lvl6pPr lvl="5" algn="ctr">
              <a:lnSpc>
                <a:spcPct val="100000"/>
              </a:lnSpc>
              <a:spcBef>
                <a:spcPts val="480"/>
              </a:spcBef>
              <a:spcAft>
                <a:spcPts val="0"/>
              </a:spcAft>
              <a:buClr>
                <a:schemeClr val="dk1"/>
              </a:buClr>
              <a:buSzPts val="2400"/>
              <a:buNone/>
              <a:defRPr sz="2400"/>
            </a:lvl6pPr>
            <a:lvl7pPr lvl="6" algn="ctr">
              <a:lnSpc>
                <a:spcPct val="100000"/>
              </a:lnSpc>
              <a:spcBef>
                <a:spcPts val="480"/>
              </a:spcBef>
              <a:spcAft>
                <a:spcPts val="0"/>
              </a:spcAft>
              <a:buClr>
                <a:schemeClr val="dk1"/>
              </a:buClr>
              <a:buSzPts val="2400"/>
              <a:buNone/>
              <a:defRPr sz="2400"/>
            </a:lvl7pPr>
            <a:lvl8pPr lvl="7" algn="ctr">
              <a:lnSpc>
                <a:spcPct val="100000"/>
              </a:lnSpc>
              <a:spcBef>
                <a:spcPts val="480"/>
              </a:spcBef>
              <a:spcAft>
                <a:spcPts val="0"/>
              </a:spcAft>
              <a:buClr>
                <a:schemeClr val="dk1"/>
              </a:buClr>
              <a:buSzPts val="2400"/>
              <a:buNone/>
              <a:defRPr sz="2400"/>
            </a:lvl8pPr>
            <a:lvl9pPr lvl="8" algn="ctr">
              <a:lnSpc>
                <a:spcPct val="100000"/>
              </a:lnSpc>
              <a:spcBef>
                <a:spcPts val="480"/>
              </a:spcBef>
              <a:spcAft>
                <a:spcPts val="0"/>
              </a:spcAft>
              <a:buClr>
                <a:schemeClr val="dk1"/>
              </a:buClr>
              <a:buSzPts val="2400"/>
              <a:buNone/>
              <a:defRPr sz="2400"/>
            </a:lvl9pPr>
          </a:lstStyle>
          <a:p>
            <a:endParaRPr/>
          </a:p>
        </p:txBody>
      </p:sp>
      <p:sp>
        <p:nvSpPr>
          <p:cNvPr id="17" name="Google Shape;17;p26"/>
          <p:cNvSpPr txBox="1">
            <a:spLocks noGrp="1"/>
          </p:cNvSpPr>
          <p:nvPr>
            <p:ph type="title"/>
          </p:nvPr>
        </p:nvSpPr>
        <p:spPr>
          <a:xfrm>
            <a:off x="8618217" y="2133601"/>
            <a:ext cx="7619145" cy="198834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26741"/>
              </a:buClr>
              <a:buSzPts val="4400"/>
              <a:buFont typeface="Calibri"/>
              <a:buNone/>
              <a:defRPr>
                <a:solidFill>
                  <a:srgbClr val="22674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6"/>
          <p:cNvSpPr txBox="1">
            <a:spLocks noGrp="1"/>
          </p:cNvSpPr>
          <p:nvPr>
            <p:ph type="body" idx="2"/>
          </p:nvPr>
        </p:nvSpPr>
        <p:spPr>
          <a:xfrm>
            <a:off x="9924499" y="9346676"/>
            <a:ext cx="5006582" cy="692868"/>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00"/>
              </a:spcBef>
              <a:spcAft>
                <a:spcPts val="0"/>
              </a:spcAft>
              <a:buClr>
                <a:srgbClr val="226741"/>
              </a:buClr>
              <a:buSzPts val="3000"/>
              <a:buNone/>
              <a:defRPr sz="3000" b="1">
                <a:solidFill>
                  <a:srgbClr val="226741"/>
                </a:solidFill>
                <a:latin typeface="Calibri"/>
                <a:ea typeface="Calibri"/>
                <a:cs typeface="Calibri"/>
                <a:sym typeface="Calibri"/>
              </a:defRPr>
            </a:lvl1pPr>
            <a:lvl2pPr marL="914400" lvl="1" indent="-400050" algn="l">
              <a:lnSpc>
                <a:spcPct val="100000"/>
              </a:lnSpc>
              <a:spcBef>
                <a:spcPts val="540"/>
              </a:spcBef>
              <a:spcAft>
                <a:spcPts val="0"/>
              </a:spcAft>
              <a:buClr>
                <a:schemeClr val="dk1"/>
              </a:buClr>
              <a:buSzPts val="2700"/>
              <a:buChar char="–"/>
              <a:defRPr sz="2700">
                <a:latin typeface="Calibri"/>
                <a:ea typeface="Calibri"/>
                <a:cs typeface="Calibri"/>
                <a:sym typeface="Calibri"/>
              </a:defRPr>
            </a:lvl2pPr>
            <a:lvl3pPr marL="1371600" lvl="2" indent="-400050" algn="l">
              <a:lnSpc>
                <a:spcPct val="100000"/>
              </a:lnSpc>
              <a:spcBef>
                <a:spcPts val="540"/>
              </a:spcBef>
              <a:spcAft>
                <a:spcPts val="0"/>
              </a:spcAft>
              <a:buClr>
                <a:schemeClr val="dk1"/>
              </a:buClr>
              <a:buSzPts val="2700"/>
              <a:buChar char="•"/>
              <a:defRPr sz="2700">
                <a:latin typeface="Calibri"/>
                <a:ea typeface="Calibri"/>
                <a:cs typeface="Calibri"/>
                <a:sym typeface="Calibri"/>
              </a:defRPr>
            </a:lvl3pPr>
            <a:lvl4pPr marL="1828800" lvl="3" indent="-400050" algn="l">
              <a:lnSpc>
                <a:spcPct val="100000"/>
              </a:lnSpc>
              <a:spcBef>
                <a:spcPts val="540"/>
              </a:spcBef>
              <a:spcAft>
                <a:spcPts val="0"/>
              </a:spcAft>
              <a:buClr>
                <a:schemeClr val="dk1"/>
              </a:buClr>
              <a:buSzPts val="2700"/>
              <a:buChar char="–"/>
              <a:defRPr sz="2700">
                <a:latin typeface="Calibri"/>
                <a:ea typeface="Calibri"/>
                <a:cs typeface="Calibri"/>
                <a:sym typeface="Calibri"/>
              </a:defRPr>
            </a:lvl4pPr>
            <a:lvl5pPr marL="2286000" lvl="4" indent="-400050" algn="l">
              <a:lnSpc>
                <a:spcPct val="100000"/>
              </a:lnSpc>
              <a:spcBef>
                <a:spcPts val="540"/>
              </a:spcBef>
              <a:spcAft>
                <a:spcPts val="0"/>
              </a:spcAft>
              <a:buClr>
                <a:schemeClr val="dk1"/>
              </a:buClr>
              <a:buSzPts val="2700"/>
              <a:buChar char="»"/>
              <a:defRPr sz="2700">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9" name="Google Shape;19;p26"/>
          <p:cNvCxnSpPr/>
          <p:nvPr/>
        </p:nvCxnSpPr>
        <p:spPr>
          <a:xfrm>
            <a:off x="8048018" y="2133601"/>
            <a:ext cx="0" cy="5278583"/>
          </a:xfrm>
          <a:prstGeom prst="straightConnector1">
            <a:avLst/>
          </a:prstGeom>
          <a:noFill/>
          <a:ln w="9525" cap="flat" cmpd="sng">
            <a:solidFill>
              <a:srgbClr val="5BAC8C"/>
            </a:solidFill>
            <a:prstDash val="solid"/>
            <a:round/>
            <a:headEnd type="none" w="sm" len="sm"/>
            <a:tailEnd type="none" w="sm" len="sm"/>
          </a:ln>
        </p:spPr>
      </p:cxnSp>
      <p:pic>
        <p:nvPicPr>
          <p:cNvPr id="20" name="Google Shape;20;p26"/>
          <p:cNvPicPr preferRelativeResize="0"/>
          <p:nvPr/>
        </p:nvPicPr>
        <p:blipFill rotWithShape="1">
          <a:blip r:embed="rId2">
            <a:alphaModFix/>
          </a:blip>
          <a:srcRect/>
          <a:stretch/>
        </p:blipFill>
        <p:spPr>
          <a:xfrm>
            <a:off x="15023841" y="7614605"/>
            <a:ext cx="3065079" cy="2522796"/>
          </a:xfrm>
          <a:prstGeom prst="rect">
            <a:avLst/>
          </a:prstGeom>
          <a:noFill/>
          <a:ln>
            <a:noFill/>
          </a:ln>
        </p:spPr>
      </p:pic>
      <p:pic>
        <p:nvPicPr>
          <p:cNvPr id="21" name="Google Shape;21;p26"/>
          <p:cNvPicPr preferRelativeResize="0"/>
          <p:nvPr/>
        </p:nvPicPr>
        <p:blipFill rotWithShape="1">
          <a:blip r:embed="rId3">
            <a:alphaModFix/>
          </a:blip>
          <a:srcRect/>
          <a:stretch/>
        </p:blipFill>
        <p:spPr>
          <a:xfrm>
            <a:off x="682899" y="9454011"/>
            <a:ext cx="2764155" cy="615315"/>
          </a:xfrm>
          <a:prstGeom prst="rect">
            <a:avLst/>
          </a:prstGeom>
          <a:noFill/>
          <a:ln>
            <a:noFill/>
          </a:ln>
        </p:spPr>
      </p:pic>
      <p:sp>
        <p:nvSpPr>
          <p:cNvPr id="22" name="Google Shape;22;p26"/>
          <p:cNvSpPr txBox="1"/>
          <p:nvPr/>
        </p:nvSpPr>
        <p:spPr>
          <a:xfrm>
            <a:off x="3447055" y="9452205"/>
            <a:ext cx="4872785"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This project receives funding from the European Union’s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SMP Programme under Grant Agreement No 101181590</a:t>
            </a:r>
            <a:r>
              <a:rPr lang="en-US" sz="165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3" name="Google Shape;23;p26"/>
          <p:cNvPicPr preferRelativeResize="0"/>
          <p:nvPr/>
        </p:nvPicPr>
        <p:blipFill rotWithShape="1">
          <a:blip r:embed="rId4">
            <a:alphaModFix/>
          </a:blip>
          <a:srcRect/>
          <a:stretch/>
        </p:blipFill>
        <p:spPr>
          <a:xfrm>
            <a:off x="446913" y="2133600"/>
            <a:ext cx="7463790" cy="260604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a:spLocks noGrp="1"/>
          </p:cNvSpPr>
          <p:nvPr>
            <p:ph type="pic" idx="2"/>
          </p:nvPr>
        </p:nvSpPr>
        <p:spPr>
          <a:xfrm>
            <a:off x="1792288" y="612775"/>
            <a:ext cx="5486400" cy="4114800"/>
          </a:xfrm>
          <a:prstGeom prst="rect">
            <a:avLst/>
          </a:prstGeom>
          <a:noFill/>
          <a:ln>
            <a:noFill/>
          </a:ln>
        </p:spPr>
      </p:sp>
      <p:sp>
        <p:nvSpPr>
          <p:cNvPr id="77" name="Google Shape;77;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8" name="Google Shape;7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3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1" name="Google Shape;3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3" name="Google Shape;43;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9" name="Google Shape;49;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0" name="Google Shape;5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6" name="Google Shape;56;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7" name="Google Shape;57;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8" name="Google Shape;58;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9" name="Google Shape;59;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0" name="Google Shape;70;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 name="Tekstiruutu 2">
            <a:extLst>
              <a:ext uri="{FF2B5EF4-FFF2-40B4-BE49-F238E27FC236}">
                <a16:creationId xmlns:a16="http://schemas.microsoft.com/office/drawing/2014/main" id="{23E227B4-EDCC-17A4-12AA-4161CF147434}"/>
              </a:ext>
            </a:extLst>
          </p:cNvPr>
          <p:cNvSpPr txBox="1"/>
          <p:nvPr userDrawn="1">
            <p:extLst>
              <p:ext uri="{1162E1C5-73C7-4A58-AE30-91384D911F3F}">
                <p184:classification xmlns:p184="http://schemas.microsoft.com/office/powerpoint/2018/4/main" val="hdr"/>
              </p:ext>
            </p:extLst>
          </p:nvPr>
        </p:nvSpPr>
        <p:spPr>
          <a:xfrm>
            <a:off x="16317913" y="63500"/>
            <a:ext cx="1935162" cy="152400"/>
          </a:xfrm>
          <a:prstGeom prst="rect">
            <a:avLst/>
          </a:prstGeom>
        </p:spPr>
        <p:txBody>
          <a:bodyPr horzOverflow="overflow" lIns="0" tIns="0" rIns="0" bIns="0">
            <a:spAutoFit/>
          </a:bodyPr>
          <a:lstStyle/>
          <a:p>
            <a:pPr algn="l"/>
            <a:r>
              <a:rPr lang="fi-FI" sz="1000">
                <a:solidFill>
                  <a:srgbClr val="000000">
                    <a:alpha val="50000"/>
                  </a:srgbClr>
                </a:solidFill>
                <a:latin typeface="Aptos" panose="020F0502020204030204" pitchFamily="34" charset="0"/>
              </a:rPr>
              <a:t>Luottamuksellinen - Confidential (3Y)</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gdpr.e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dpr.e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eur02.safelinks.protection.outlook.com/?url=https%3A%2F%2Flink.webropolsurveys.com%2FS%2FCC3056C47B87D0E1&amp;data=05%7C02%7CJenny.Kilpelainen%40lapinamk.fi%7C449c8903d61a4e3329fa08dd86e28be7%7C4c60a66f0a8d446e9ac0836a00d84542%7C0%7C0%7C638815029751980034%7CUnknown%7CTWFpbGZsb3d8eyJFbXB0eU1hcGkiOnRydWUsIlYiOiIwLjAuMDAwMCIsIlAiOiJXaW4zMiIsIkFOIjoiTWFpbCIsIldUIjoyfQ%3D%3D%7C0%7C%7C%7C&amp;sdata=l%2FVu18cENpRHVrnLi3AlC%2F9YmNS7WPGWQoWHaWKoSbQ%3D&amp;reserved=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6.png"/><Relationship Id="rId5" Type="http://schemas.openxmlformats.org/officeDocument/2006/relationships/hyperlink" Target="http://www.inspires-tourism.eu/" TargetMode="External"/><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hyperlink" Target="https://www.linkedin.com/company/inspires-tourism/posts/?feedView=al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0.jpg"/><Relationship Id="rId12"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title"/>
          </p:nvPr>
        </p:nvSpPr>
        <p:spPr>
          <a:xfrm>
            <a:off x="8618216" y="2730387"/>
            <a:ext cx="7791998" cy="327852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47272"/>
              </a:lnSpc>
              <a:spcBef>
                <a:spcPts val="0"/>
              </a:spcBef>
              <a:spcAft>
                <a:spcPts val="0"/>
              </a:spcAft>
              <a:buSzPct val="100000"/>
              <a:buNone/>
            </a:pPr>
            <a:r>
              <a:rPr lang="en-US" b="1">
                <a:latin typeface="Arial"/>
                <a:ea typeface="Arial"/>
                <a:cs typeface="Arial"/>
                <a:sym typeface="Arial"/>
              </a:rPr>
              <a:t>Module 1, Sessie 1</a:t>
            </a:r>
            <a:br>
              <a:rPr lang="en-US" b="1">
                <a:latin typeface="Arial"/>
                <a:ea typeface="Arial"/>
                <a:cs typeface="Arial"/>
                <a:sym typeface="Arial"/>
              </a:rPr>
            </a:br>
            <a:r>
              <a:rPr lang="en-US" b="1">
                <a:solidFill>
                  <a:srgbClr val="285C24"/>
                </a:solidFill>
                <a:latin typeface="Arial"/>
                <a:ea typeface="Arial"/>
                <a:cs typeface="Arial"/>
                <a:sym typeface="Arial"/>
              </a:rPr>
              <a:t>Holistische benadering van Risicomanagement in de Toeristische sector</a:t>
            </a:r>
            <a:endParaRPr>
              <a:solidFill>
                <a:srgbClr val="285C24"/>
              </a:solidFill>
            </a:endParaRPr>
          </a:p>
        </p:txBody>
      </p:sp>
      <p:pic>
        <p:nvPicPr>
          <p:cNvPr id="98" name="Google Shape;98;p1"/>
          <p:cNvPicPr preferRelativeResize="0"/>
          <p:nvPr/>
        </p:nvPicPr>
        <p:blipFill rotWithShape="1">
          <a:blip r:embed="rId3">
            <a:alphaModFix/>
          </a:blip>
          <a:srcRect/>
          <a:stretch/>
        </p:blipFill>
        <p:spPr>
          <a:xfrm>
            <a:off x="15043354" y="7616407"/>
            <a:ext cx="3244646" cy="2670593"/>
          </a:xfrm>
          <a:prstGeom prst="rect">
            <a:avLst/>
          </a:prstGeom>
          <a:noFill/>
          <a:ln>
            <a:noFill/>
          </a:ln>
        </p:spPr>
      </p:pic>
      <p:pic>
        <p:nvPicPr>
          <p:cNvPr id="99" name="Google Shape;99;p1" descr="A sign with a person and dollar symbol&#10;&#10;AI-generated content may be incorrect."/>
          <p:cNvPicPr preferRelativeResize="0"/>
          <p:nvPr/>
        </p:nvPicPr>
        <p:blipFill rotWithShape="1">
          <a:blip r:embed="rId4">
            <a:alphaModFix/>
          </a:blip>
          <a:srcRect/>
          <a:stretch/>
        </p:blipFill>
        <p:spPr>
          <a:xfrm>
            <a:off x="8728665" y="8526149"/>
            <a:ext cx="3528681" cy="12357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0"/>
          <p:cNvSpPr/>
          <p:nvPr/>
        </p:nvSpPr>
        <p:spPr>
          <a:xfrm>
            <a:off x="682899" y="9454011"/>
            <a:ext cx="2764155" cy="615315"/>
          </a:xfrm>
          <a:custGeom>
            <a:avLst/>
            <a:gdLst/>
            <a:ahLst/>
            <a:cxnLst/>
            <a:rect l="l" t="t" r="r" b="b"/>
            <a:pathLst>
              <a:path w="3685540" h="820420" extrusionOk="0">
                <a:moveTo>
                  <a:pt x="0" y="0"/>
                </a:moveTo>
                <a:lnTo>
                  <a:pt x="3685540" y="0"/>
                </a:lnTo>
                <a:lnTo>
                  <a:pt x="3685540" y="820420"/>
                </a:lnTo>
                <a:lnTo>
                  <a:pt x="0" y="820420"/>
                </a:lnTo>
                <a:lnTo>
                  <a:pt x="0" y="0"/>
                </a:lnTo>
                <a:close/>
              </a:path>
            </a:pathLst>
          </a:custGeom>
          <a:blipFill rotWithShape="1">
            <a:blip r:embed="rId3">
              <a:alphaModFix/>
            </a:blip>
            <a:stretch>
              <a:fillRect t="-51" b="-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6" name="Google Shape;396;p10"/>
          <p:cNvSpPr txBox="1"/>
          <p:nvPr/>
        </p:nvSpPr>
        <p:spPr>
          <a:xfrm>
            <a:off x="3538494" y="9459825"/>
            <a:ext cx="4689904" cy="5468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This project receives funding from the European Union’s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SMP Programme under Grant Agreement No 101181590.</a:t>
            </a:r>
            <a:endParaRPr sz="1400" b="0" i="0" u="none" strike="noStrike" cap="none">
              <a:solidFill>
                <a:srgbClr val="000000"/>
              </a:solidFill>
              <a:latin typeface="Arial"/>
              <a:ea typeface="Arial"/>
              <a:cs typeface="Arial"/>
              <a:sym typeface="Arial"/>
            </a:endParaRPr>
          </a:p>
        </p:txBody>
      </p:sp>
      <p:sp>
        <p:nvSpPr>
          <p:cNvPr id="397" name="Google Shape;397;p10"/>
          <p:cNvSpPr txBox="1"/>
          <p:nvPr/>
        </p:nvSpPr>
        <p:spPr>
          <a:xfrm>
            <a:off x="1312200" y="435225"/>
            <a:ext cx="13420725" cy="88639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800"/>
              <a:buFont typeface="Arial"/>
              <a:buNone/>
            </a:pPr>
            <a:r>
              <a:rPr lang="en-US" sz="4800" b="1" i="0" u="none" strike="noStrike" cap="none">
                <a:solidFill>
                  <a:srgbClr val="226741"/>
                </a:solidFill>
                <a:latin typeface="Arial"/>
                <a:ea typeface="Arial"/>
                <a:cs typeface="Arial"/>
                <a:sym typeface="Arial"/>
              </a:rPr>
              <a:t>Risicomanagement en bedrijfsomgeving </a:t>
            </a:r>
            <a:endParaRPr sz="4800" b="0" i="0" u="none" strike="noStrike" cap="none">
              <a:solidFill>
                <a:srgbClr val="000000"/>
              </a:solidFill>
              <a:latin typeface="Arial"/>
              <a:ea typeface="Arial"/>
              <a:cs typeface="Arial"/>
              <a:sym typeface="Arial"/>
            </a:endParaRPr>
          </a:p>
        </p:txBody>
      </p:sp>
      <p:grpSp>
        <p:nvGrpSpPr>
          <p:cNvPr id="398" name="Google Shape;398;p10"/>
          <p:cNvGrpSpPr/>
          <p:nvPr/>
        </p:nvGrpSpPr>
        <p:grpSpPr>
          <a:xfrm>
            <a:off x="863239" y="2522959"/>
            <a:ext cx="8285428" cy="7210278"/>
            <a:chOff x="-502555" y="0"/>
            <a:chExt cx="11047238" cy="9613704"/>
          </a:xfrm>
        </p:grpSpPr>
        <p:sp>
          <p:nvSpPr>
            <p:cNvPr id="399" name="Google Shape;399;p10"/>
            <p:cNvSpPr/>
            <p:nvPr/>
          </p:nvSpPr>
          <p:spPr>
            <a:xfrm>
              <a:off x="12700" y="12700"/>
              <a:ext cx="10519283" cy="9048623"/>
            </a:xfrm>
            <a:custGeom>
              <a:avLst/>
              <a:gdLst/>
              <a:ahLst/>
              <a:cxnLst/>
              <a:rect l="l" t="t" r="r" b="b"/>
              <a:pathLst>
                <a:path w="10519283" h="9048623" extrusionOk="0">
                  <a:moveTo>
                    <a:pt x="0" y="0"/>
                  </a:moveTo>
                  <a:lnTo>
                    <a:pt x="10519283" y="0"/>
                  </a:lnTo>
                  <a:lnTo>
                    <a:pt x="10519283" y="9048623"/>
                  </a:lnTo>
                  <a:lnTo>
                    <a:pt x="0" y="904862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0" name="Google Shape;400;p10"/>
            <p:cNvSpPr/>
            <p:nvPr/>
          </p:nvSpPr>
          <p:spPr>
            <a:xfrm>
              <a:off x="0" y="0"/>
              <a:ext cx="10544683" cy="9074023"/>
            </a:xfrm>
            <a:custGeom>
              <a:avLst/>
              <a:gdLst/>
              <a:ahLst/>
              <a:cxnLst/>
              <a:rect l="l" t="t" r="r" b="b"/>
              <a:pathLst>
                <a:path w="10544683" h="9074023" extrusionOk="0">
                  <a:moveTo>
                    <a:pt x="12700" y="0"/>
                  </a:moveTo>
                  <a:lnTo>
                    <a:pt x="10531983" y="0"/>
                  </a:lnTo>
                  <a:cubicBezTo>
                    <a:pt x="10538968" y="0"/>
                    <a:pt x="10544683" y="5715"/>
                    <a:pt x="10544683" y="12700"/>
                  </a:cubicBezTo>
                  <a:lnTo>
                    <a:pt x="10544683" y="9061323"/>
                  </a:lnTo>
                  <a:cubicBezTo>
                    <a:pt x="10544683" y="9068308"/>
                    <a:pt x="10538968" y="9074023"/>
                    <a:pt x="10531983" y="9074023"/>
                  </a:cubicBezTo>
                  <a:lnTo>
                    <a:pt x="12700" y="9074023"/>
                  </a:lnTo>
                  <a:cubicBezTo>
                    <a:pt x="5715" y="9074023"/>
                    <a:pt x="0" y="9068308"/>
                    <a:pt x="0" y="9061323"/>
                  </a:cubicBezTo>
                  <a:lnTo>
                    <a:pt x="0" y="12700"/>
                  </a:lnTo>
                  <a:cubicBezTo>
                    <a:pt x="0" y="5715"/>
                    <a:pt x="5715" y="0"/>
                    <a:pt x="12700" y="0"/>
                  </a:cubicBezTo>
                  <a:moveTo>
                    <a:pt x="12700" y="25400"/>
                  </a:moveTo>
                  <a:lnTo>
                    <a:pt x="12700" y="12700"/>
                  </a:lnTo>
                  <a:lnTo>
                    <a:pt x="25400" y="12700"/>
                  </a:lnTo>
                  <a:lnTo>
                    <a:pt x="25400" y="9061323"/>
                  </a:lnTo>
                  <a:lnTo>
                    <a:pt x="12700" y="9061323"/>
                  </a:lnTo>
                  <a:lnTo>
                    <a:pt x="12700" y="9048623"/>
                  </a:lnTo>
                  <a:lnTo>
                    <a:pt x="10531983" y="9048623"/>
                  </a:lnTo>
                  <a:lnTo>
                    <a:pt x="10531983" y="9061323"/>
                  </a:lnTo>
                  <a:lnTo>
                    <a:pt x="10519283" y="9061323"/>
                  </a:lnTo>
                  <a:lnTo>
                    <a:pt x="10519283" y="12700"/>
                  </a:lnTo>
                  <a:lnTo>
                    <a:pt x="10531983" y="12700"/>
                  </a:lnTo>
                  <a:lnTo>
                    <a:pt x="10531983" y="25400"/>
                  </a:lnTo>
                  <a:lnTo>
                    <a:pt x="12700" y="254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1" name="Google Shape;401;p10"/>
            <p:cNvSpPr txBox="1"/>
            <p:nvPr/>
          </p:nvSpPr>
          <p:spPr>
            <a:xfrm>
              <a:off x="-502555" y="463473"/>
              <a:ext cx="10544662" cy="9150231"/>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rgbClr val="285C24"/>
                  </a:solidFill>
                  <a:latin typeface="Arial"/>
                  <a:ea typeface="Arial"/>
                  <a:cs typeface="Arial"/>
                  <a:sym typeface="Arial"/>
                </a:rPr>
                <a:t>Risicomanagement is niet enkel een interne activiteit binnen een bedrijf. Om effectief te zijn, moet risicomanagement plaatsvinden in netwerken en over de gehele waardeketen van het toerisme. Het betrekt het management van het bedrijf, het personeel, de klanten, de onderaannemers en de netwerken, en alles speelt zich af binnen een bredere bedrijfsomgeving. Veranderingen en acties beïnvloeden ook anderen samen.</a:t>
              </a:r>
              <a:endParaRPr sz="2800" b="0" i="0" u="none" strike="noStrike" cap="none">
                <a:solidFill>
                  <a:srgbClr val="285C24"/>
                </a:solidFill>
                <a:latin typeface="Arial"/>
                <a:ea typeface="Arial"/>
                <a:cs typeface="Arial"/>
                <a:sym typeface="Arial"/>
              </a:endParaRPr>
            </a:p>
          </p:txBody>
        </p:sp>
      </p:grpSp>
      <p:sp>
        <p:nvSpPr>
          <p:cNvPr id="402" name="Google Shape;402;p10"/>
          <p:cNvSpPr txBox="1"/>
          <p:nvPr/>
        </p:nvSpPr>
        <p:spPr>
          <a:xfrm>
            <a:off x="13807440" y="9599888"/>
            <a:ext cx="8961120" cy="266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en-US" sz="1500" b="0" i="0" u="none" strike="noStrike" cap="none">
                <a:solidFill>
                  <a:srgbClr val="285C24"/>
                </a:solidFill>
                <a:latin typeface="Arial"/>
                <a:ea typeface="Arial"/>
                <a:cs typeface="Arial"/>
                <a:sym typeface="Arial"/>
              </a:rPr>
              <a:t>Helameri, Iivari, Nisula &amp; Satokangas 2023</a:t>
            </a:r>
            <a:endParaRPr sz="1400" b="0" i="0" u="none" strike="noStrike" cap="none">
              <a:solidFill>
                <a:srgbClr val="000000"/>
              </a:solidFill>
              <a:latin typeface="Arial"/>
              <a:ea typeface="Arial"/>
              <a:cs typeface="Arial"/>
              <a:sym typeface="Arial"/>
            </a:endParaRPr>
          </a:p>
        </p:txBody>
      </p:sp>
      <p:pic>
        <p:nvPicPr>
          <p:cNvPr id="403" name="Google Shape;403;p10" descr="Kuva, joka sisältää kohteen teksti, Grafiikka, graafinen suunnittelu, Fontti&#10;&#10;Tekoälyllä luotu sisältö voi olla virheellistä."/>
          <p:cNvPicPr preferRelativeResize="0"/>
          <p:nvPr/>
        </p:nvPicPr>
        <p:blipFill rotWithShape="1">
          <a:blip r:embed="rId4">
            <a:alphaModFix/>
          </a:blip>
          <a:srcRect/>
          <a:stretch/>
        </p:blipFill>
        <p:spPr>
          <a:xfrm>
            <a:off x="15011400" y="571500"/>
            <a:ext cx="2711639" cy="948438"/>
          </a:xfrm>
          <a:prstGeom prst="rect">
            <a:avLst/>
          </a:prstGeom>
          <a:noFill/>
          <a:ln>
            <a:noFill/>
          </a:ln>
        </p:spPr>
      </p:pic>
      <p:sp>
        <p:nvSpPr>
          <p:cNvPr id="404" name="Google Shape;404;p10"/>
          <p:cNvSpPr txBox="1"/>
          <p:nvPr/>
        </p:nvSpPr>
        <p:spPr>
          <a:xfrm>
            <a:off x="5821609" y="1271782"/>
            <a:ext cx="6644783" cy="7219812"/>
          </a:xfrm>
          <a:prstGeom prst="rect">
            <a:avLst/>
          </a:prstGeom>
          <a:noFill/>
          <a:ln>
            <a:noFill/>
          </a:ln>
        </p:spPr>
        <p:txBody>
          <a:bodyPr spcFirstLastPara="1" wrap="square" lIns="50800" tIns="50800" rIns="50800" bIns="50800" anchor="ctr" anchorCtr="0">
            <a:noAutofit/>
          </a:bodyPr>
          <a:lstStyle/>
          <a:p>
            <a:pPr marL="0" marR="0" lvl="0" indent="0" algn="ctr" rtl="0">
              <a:lnSpc>
                <a:spcPct val="259928"/>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05" name="Google Shape;405;p10"/>
          <p:cNvPicPr preferRelativeResize="0"/>
          <p:nvPr/>
        </p:nvPicPr>
        <p:blipFill rotWithShape="1">
          <a:blip r:embed="rId5">
            <a:alphaModFix/>
          </a:blip>
          <a:srcRect/>
          <a:stretch/>
        </p:blipFill>
        <p:spPr>
          <a:xfrm>
            <a:off x="9495586" y="1519938"/>
            <a:ext cx="7542734" cy="74589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11"/>
          <p:cNvSpPr/>
          <p:nvPr/>
        </p:nvSpPr>
        <p:spPr>
          <a:xfrm>
            <a:off x="682899" y="9454011"/>
            <a:ext cx="2764155" cy="615315"/>
          </a:xfrm>
          <a:custGeom>
            <a:avLst/>
            <a:gdLst/>
            <a:ahLst/>
            <a:cxnLst/>
            <a:rect l="l" t="t" r="r" b="b"/>
            <a:pathLst>
              <a:path w="3685540" h="820420" extrusionOk="0">
                <a:moveTo>
                  <a:pt x="0" y="0"/>
                </a:moveTo>
                <a:lnTo>
                  <a:pt x="3685540" y="0"/>
                </a:lnTo>
                <a:lnTo>
                  <a:pt x="3685540" y="820420"/>
                </a:lnTo>
                <a:lnTo>
                  <a:pt x="0" y="820420"/>
                </a:lnTo>
                <a:lnTo>
                  <a:pt x="0" y="0"/>
                </a:lnTo>
                <a:close/>
              </a:path>
            </a:pathLst>
          </a:custGeom>
          <a:blipFill rotWithShape="1">
            <a:blip r:embed="rId3">
              <a:alphaModFix/>
            </a:blip>
            <a:stretch>
              <a:fillRect t="-51" b="-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1" name="Google Shape;411;p11"/>
          <p:cNvSpPr txBox="1"/>
          <p:nvPr/>
        </p:nvSpPr>
        <p:spPr>
          <a:xfrm>
            <a:off x="3538494" y="9459825"/>
            <a:ext cx="4689904" cy="5468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This project receives funding from the European Union’s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SMP Programme under Grant Agreement No 101181590.</a:t>
            </a:r>
            <a:endParaRPr sz="1400" b="0" i="0" u="none" strike="noStrike" cap="none">
              <a:solidFill>
                <a:srgbClr val="000000"/>
              </a:solidFill>
              <a:latin typeface="Arial"/>
              <a:ea typeface="Arial"/>
              <a:cs typeface="Arial"/>
              <a:sym typeface="Arial"/>
            </a:endParaRPr>
          </a:p>
        </p:txBody>
      </p:sp>
      <p:sp>
        <p:nvSpPr>
          <p:cNvPr id="412" name="Google Shape;412;p11"/>
          <p:cNvSpPr txBox="1"/>
          <p:nvPr/>
        </p:nvSpPr>
        <p:spPr>
          <a:xfrm>
            <a:off x="722694" y="380301"/>
            <a:ext cx="6810075" cy="177279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800"/>
              <a:buFont typeface="Arial"/>
              <a:buNone/>
            </a:pPr>
            <a:r>
              <a:rPr lang="en-US" sz="4800" b="1" i="0" u="none" strike="noStrike" cap="none">
                <a:solidFill>
                  <a:srgbClr val="285C24"/>
                </a:solidFill>
                <a:latin typeface="Arial"/>
                <a:ea typeface="Arial"/>
                <a:cs typeface="Arial"/>
                <a:sym typeface="Arial"/>
              </a:rPr>
              <a:t>Risicomanagement proces</a:t>
            </a:r>
            <a:endParaRPr sz="1200" b="0" i="0" u="none" strike="noStrike" cap="none">
              <a:solidFill>
                <a:srgbClr val="000000"/>
              </a:solidFill>
              <a:latin typeface="Arial"/>
              <a:ea typeface="Arial"/>
              <a:cs typeface="Arial"/>
              <a:sym typeface="Arial"/>
            </a:endParaRPr>
          </a:p>
        </p:txBody>
      </p:sp>
      <p:sp>
        <p:nvSpPr>
          <p:cNvPr id="413" name="Google Shape;413;p11"/>
          <p:cNvSpPr txBox="1"/>
          <p:nvPr/>
        </p:nvSpPr>
        <p:spPr>
          <a:xfrm>
            <a:off x="13807440" y="9599888"/>
            <a:ext cx="8961120" cy="266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en-US" sz="1500" b="0" i="0" u="none" strike="noStrike" cap="none">
                <a:solidFill>
                  <a:srgbClr val="285C24"/>
                </a:solidFill>
                <a:latin typeface="Arial"/>
                <a:ea typeface="Arial"/>
                <a:cs typeface="Arial"/>
                <a:sym typeface="Arial"/>
              </a:rPr>
              <a:t>Helameri, Iivari, Nisula &amp; Satokangas 2023</a:t>
            </a:r>
            <a:endParaRPr sz="1400" b="0" i="0" u="none" strike="noStrike" cap="none">
              <a:solidFill>
                <a:srgbClr val="000000"/>
              </a:solidFill>
              <a:latin typeface="Arial"/>
              <a:ea typeface="Arial"/>
              <a:cs typeface="Arial"/>
              <a:sym typeface="Arial"/>
            </a:endParaRPr>
          </a:p>
        </p:txBody>
      </p:sp>
      <p:sp>
        <p:nvSpPr>
          <p:cNvPr id="414" name="Google Shape;414;p11"/>
          <p:cNvSpPr txBox="1"/>
          <p:nvPr/>
        </p:nvSpPr>
        <p:spPr>
          <a:xfrm>
            <a:off x="930168" y="3743291"/>
            <a:ext cx="5304378" cy="155119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rgbClr val="285C24"/>
                </a:solidFill>
                <a:latin typeface="Arial"/>
                <a:ea typeface="Arial"/>
                <a:cs typeface="Arial"/>
                <a:sym typeface="Arial"/>
              </a:rPr>
              <a:t>Voortdurende communicatie is nodig, zowel tussen interne als externe belanghebbenden.</a:t>
            </a:r>
            <a:endParaRPr sz="1100" b="0" i="0" u="none" strike="noStrike" cap="none">
              <a:solidFill>
                <a:srgbClr val="000000"/>
              </a:solidFill>
              <a:latin typeface="Arial"/>
              <a:ea typeface="Arial"/>
              <a:cs typeface="Arial"/>
              <a:sym typeface="Arial"/>
            </a:endParaRPr>
          </a:p>
        </p:txBody>
      </p:sp>
      <p:pic>
        <p:nvPicPr>
          <p:cNvPr id="415" name="Google Shape;415;p11" descr="Kuva, joka sisältää kohteen teksti, Grafiikka, graafinen suunnittelu, Fontti&#10;&#10;Tekoälyllä luotu sisältö voi olla virheellistä."/>
          <p:cNvPicPr preferRelativeResize="0"/>
          <p:nvPr/>
        </p:nvPicPr>
        <p:blipFill rotWithShape="1">
          <a:blip r:embed="rId4">
            <a:alphaModFix/>
          </a:blip>
          <a:srcRect/>
          <a:stretch/>
        </p:blipFill>
        <p:spPr>
          <a:xfrm>
            <a:off x="15011400" y="571500"/>
            <a:ext cx="2711639" cy="948438"/>
          </a:xfrm>
          <a:prstGeom prst="rect">
            <a:avLst/>
          </a:prstGeom>
          <a:noFill/>
          <a:ln>
            <a:noFill/>
          </a:ln>
        </p:spPr>
      </p:pic>
      <p:pic>
        <p:nvPicPr>
          <p:cNvPr id="416" name="Google Shape;416;p11"/>
          <p:cNvPicPr preferRelativeResize="0"/>
          <p:nvPr/>
        </p:nvPicPr>
        <p:blipFill rotWithShape="1">
          <a:blip r:embed="rId5">
            <a:alphaModFix/>
          </a:blip>
          <a:srcRect/>
          <a:stretch/>
        </p:blipFill>
        <p:spPr>
          <a:xfrm>
            <a:off x="5997849" y="1918458"/>
            <a:ext cx="9514768" cy="728290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12"/>
          <p:cNvSpPr/>
          <p:nvPr/>
        </p:nvSpPr>
        <p:spPr>
          <a:xfrm>
            <a:off x="682899" y="9454011"/>
            <a:ext cx="2764155" cy="615315"/>
          </a:xfrm>
          <a:custGeom>
            <a:avLst/>
            <a:gdLst/>
            <a:ahLst/>
            <a:cxnLst/>
            <a:rect l="l" t="t" r="r" b="b"/>
            <a:pathLst>
              <a:path w="3685540" h="820420" extrusionOk="0">
                <a:moveTo>
                  <a:pt x="0" y="0"/>
                </a:moveTo>
                <a:lnTo>
                  <a:pt x="3685540" y="0"/>
                </a:lnTo>
                <a:lnTo>
                  <a:pt x="3685540" y="820420"/>
                </a:lnTo>
                <a:lnTo>
                  <a:pt x="0" y="820420"/>
                </a:lnTo>
                <a:lnTo>
                  <a:pt x="0" y="0"/>
                </a:lnTo>
                <a:close/>
              </a:path>
            </a:pathLst>
          </a:custGeom>
          <a:blipFill rotWithShape="1">
            <a:blip r:embed="rId3">
              <a:alphaModFix/>
            </a:blip>
            <a:stretch>
              <a:fillRect t="-51" b="-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12"/>
          <p:cNvSpPr txBox="1"/>
          <p:nvPr/>
        </p:nvSpPr>
        <p:spPr>
          <a:xfrm>
            <a:off x="1028700" y="2126126"/>
            <a:ext cx="16230600" cy="5687711"/>
          </a:xfrm>
          <a:prstGeom prst="rect">
            <a:avLst/>
          </a:prstGeom>
          <a:noFill/>
          <a:ln>
            <a:noFill/>
          </a:ln>
        </p:spPr>
        <p:txBody>
          <a:bodyPr spcFirstLastPara="1" wrap="square" lIns="0" tIns="0" rIns="0" bIns="0" anchor="t" anchorCtr="0">
            <a:spAutoFit/>
          </a:bodyPr>
          <a:lstStyle/>
          <a:p>
            <a:pPr marL="651510" marR="0" lvl="1" indent="-325754" algn="l" rtl="0">
              <a:lnSpc>
                <a:spcPct val="120000"/>
              </a:lnSpc>
              <a:spcBef>
                <a:spcPts val="0"/>
              </a:spcBef>
              <a:spcAft>
                <a:spcPts val="0"/>
              </a:spcAft>
              <a:buClr>
                <a:srgbClr val="285C24"/>
              </a:buClr>
              <a:buSzPts val="3600"/>
              <a:buFont typeface="Arial"/>
              <a:buChar char="•"/>
            </a:pPr>
            <a:r>
              <a:rPr lang="en-US" sz="2800" b="0" i="0" u="none" strike="noStrike" cap="none">
                <a:solidFill>
                  <a:srgbClr val="285C24"/>
                </a:solidFill>
                <a:latin typeface="Arial"/>
                <a:ea typeface="Arial"/>
                <a:cs typeface="Arial"/>
                <a:sym typeface="Arial"/>
              </a:rPr>
              <a:t>De afwezigheid van schade of risico op schade </a:t>
            </a:r>
            <a:endParaRPr/>
          </a:p>
          <a:p>
            <a:pPr marL="651510" marR="0" lvl="1" indent="-325754" algn="l" rtl="0">
              <a:lnSpc>
                <a:spcPct val="120000"/>
              </a:lnSpc>
              <a:spcBef>
                <a:spcPts val="0"/>
              </a:spcBef>
              <a:spcAft>
                <a:spcPts val="0"/>
              </a:spcAft>
              <a:buClr>
                <a:srgbClr val="285C24"/>
              </a:buClr>
              <a:buSzPts val="3600"/>
              <a:buFont typeface="Arial"/>
              <a:buChar char="•"/>
            </a:pPr>
            <a:r>
              <a:rPr lang="en-US" sz="2800" b="0" i="0" u="none" strike="noStrike" cap="none">
                <a:solidFill>
                  <a:srgbClr val="285C24"/>
                </a:solidFill>
                <a:latin typeface="Arial"/>
                <a:ea typeface="Arial"/>
                <a:cs typeface="Arial"/>
                <a:sym typeface="Arial"/>
              </a:rPr>
              <a:t>"Niets om je zorgen over te maken" </a:t>
            </a:r>
            <a:endParaRPr/>
          </a:p>
          <a:p>
            <a:pPr marL="651510" marR="0" lvl="1" indent="-325754" algn="l" rtl="0">
              <a:lnSpc>
                <a:spcPct val="120000"/>
              </a:lnSpc>
              <a:spcBef>
                <a:spcPts val="0"/>
              </a:spcBef>
              <a:spcAft>
                <a:spcPts val="0"/>
              </a:spcAft>
              <a:buClr>
                <a:srgbClr val="285C24"/>
              </a:buClr>
              <a:buSzPts val="3600"/>
              <a:buFont typeface="Arial"/>
              <a:buChar char="•"/>
            </a:pPr>
            <a:r>
              <a:rPr lang="en-US" sz="2800" b="0" i="0" u="none" strike="noStrike" cap="none">
                <a:solidFill>
                  <a:srgbClr val="285C24"/>
                </a:solidFill>
                <a:latin typeface="Arial"/>
                <a:ea typeface="Arial"/>
                <a:cs typeface="Arial"/>
                <a:sym typeface="Arial"/>
              </a:rPr>
              <a:t>De risico's zijn op een aanvaardbaar niveau </a:t>
            </a:r>
            <a:endParaRPr/>
          </a:p>
          <a:p>
            <a:pPr marL="651510" marR="0" lvl="1" indent="-325754" algn="l" rtl="0">
              <a:lnSpc>
                <a:spcPct val="120000"/>
              </a:lnSpc>
              <a:spcBef>
                <a:spcPts val="0"/>
              </a:spcBef>
              <a:spcAft>
                <a:spcPts val="0"/>
              </a:spcAft>
              <a:buClr>
                <a:srgbClr val="285C24"/>
              </a:buClr>
              <a:buSzPts val="3600"/>
              <a:buFont typeface="Arial"/>
              <a:buChar char="•"/>
            </a:pPr>
            <a:r>
              <a:rPr lang="en-US" sz="2800" b="0" i="0" u="none" strike="noStrike" cap="none">
                <a:solidFill>
                  <a:srgbClr val="285C24"/>
                </a:solidFill>
                <a:latin typeface="Arial"/>
                <a:ea typeface="Arial"/>
                <a:cs typeface="Arial"/>
                <a:sym typeface="Arial"/>
              </a:rPr>
              <a:t>Veerkracht</a:t>
            </a:r>
            <a:endParaRPr/>
          </a:p>
          <a:p>
            <a:pPr marL="651510" marR="0" lvl="1" indent="-325754" algn="l" rtl="0">
              <a:lnSpc>
                <a:spcPct val="120000"/>
              </a:lnSpc>
              <a:spcBef>
                <a:spcPts val="0"/>
              </a:spcBef>
              <a:spcAft>
                <a:spcPts val="0"/>
              </a:spcAft>
              <a:buClr>
                <a:srgbClr val="285C24"/>
              </a:buClr>
              <a:buSzPts val="3600"/>
              <a:buFont typeface="Arial"/>
              <a:buChar char="•"/>
            </a:pPr>
            <a:r>
              <a:rPr lang="en-US" sz="2800" b="0" i="0" u="none" strike="noStrike" cap="none">
                <a:solidFill>
                  <a:srgbClr val="285C24"/>
                </a:solidFill>
                <a:latin typeface="Arial"/>
                <a:ea typeface="Arial"/>
                <a:cs typeface="Arial"/>
                <a:sym typeface="Arial"/>
              </a:rPr>
              <a:t>Het is ook...</a:t>
            </a:r>
            <a:endParaRPr/>
          </a:p>
          <a:p>
            <a:pPr marL="1337310" marR="0" lvl="2" indent="-445770" algn="l" rtl="0">
              <a:lnSpc>
                <a:spcPct val="120000"/>
              </a:lnSpc>
              <a:spcBef>
                <a:spcPts val="0"/>
              </a:spcBef>
              <a:spcAft>
                <a:spcPts val="0"/>
              </a:spcAft>
              <a:buClr>
                <a:srgbClr val="285C24"/>
              </a:buClr>
              <a:buSzPts val="3600"/>
              <a:buFont typeface="Arial"/>
              <a:buChar char="⚬"/>
            </a:pPr>
            <a:r>
              <a:rPr lang="en-US" sz="2800" b="0" i="0" u="none" strike="noStrike" cap="none">
                <a:solidFill>
                  <a:srgbClr val="285C24"/>
                </a:solidFill>
                <a:latin typeface="Arial"/>
                <a:ea typeface="Arial"/>
                <a:cs typeface="Arial"/>
                <a:sym typeface="Arial"/>
              </a:rPr>
              <a:t>Hoog in de behoeften hiërarchie</a:t>
            </a:r>
            <a:endParaRPr sz="2800" b="0" i="0" u="none" strike="noStrike" cap="none">
              <a:solidFill>
                <a:srgbClr val="285C24"/>
              </a:solidFill>
              <a:latin typeface="Arial"/>
              <a:ea typeface="Arial"/>
              <a:cs typeface="Arial"/>
              <a:sym typeface="Arial"/>
            </a:endParaRPr>
          </a:p>
          <a:p>
            <a:pPr marL="1337310" marR="0" lvl="2" indent="-445770" algn="l" rtl="0">
              <a:lnSpc>
                <a:spcPct val="120000"/>
              </a:lnSpc>
              <a:spcBef>
                <a:spcPts val="0"/>
              </a:spcBef>
              <a:spcAft>
                <a:spcPts val="0"/>
              </a:spcAft>
              <a:buClr>
                <a:srgbClr val="285C24"/>
              </a:buClr>
              <a:buSzPts val="3600"/>
              <a:buFont typeface="Arial"/>
              <a:buChar char="⚬"/>
            </a:pPr>
            <a:r>
              <a:rPr lang="en-US" sz="2800" b="0" i="0" u="none" strike="noStrike" cap="none">
                <a:solidFill>
                  <a:srgbClr val="285C24"/>
                </a:solidFill>
                <a:latin typeface="Arial"/>
                <a:ea typeface="Arial"/>
                <a:cs typeface="Arial"/>
                <a:sym typeface="Arial"/>
              </a:rPr>
              <a:t>Subjectief en objectief (psychologisch en fysiek) </a:t>
            </a:r>
            <a:endParaRPr/>
          </a:p>
          <a:p>
            <a:pPr marL="1337310" marR="0" lvl="2" indent="-445770" algn="l" rtl="0">
              <a:lnSpc>
                <a:spcPct val="120000"/>
              </a:lnSpc>
              <a:spcBef>
                <a:spcPts val="0"/>
              </a:spcBef>
              <a:spcAft>
                <a:spcPts val="0"/>
              </a:spcAft>
              <a:buClr>
                <a:srgbClr val="285C24"/>
              </a:buClr>
              <a:buSzPts val="3600"/>
              <a:buFont typeface="Arial"/>
              <a:buChar char="⚬"/>
            </a:pPr>
            <a:r>
              <a:rPr lang="en-US" sz="2800" b="0" i="0" u="none" strike="noStrike" cap="none">
                <a:solidFill>
                  <a:srgbClr val="285C24"/>
                </a:solidFill>
                <a:latin typeface="Arial"/>
                <a:ea typeface="Arial"/>
                <a:cs typeface="Arial"/>
                <a:sym typeface="Arial"/>
              </a:rPr>
              <a:t>Relatief (cultuurspecifiek) </a:t>
            </a:r>
            <a:endParaRPr/>
          </a:p>
          <a:p>
            <a:pPr marL="1337310" marR="0" lvl="2" indent="-445770" algn="l" rtl="0">
              <a:lnSpc>
                <a:spcPct val="120000"/>
              </a:lnSpc>
              <a:spcBef>
                <a:spcPts val="0"/>
              </a:spcBef>
              <a:spcAft>
                <a:spcPts val="0"/>
              </a:spcAft>
              <a:buClr>
                <a:srgbClr val="285C24"/>
              </a:buClr>
              <a:buSzPts val="3600"/>
              <a:buFont typeface="Arial"/>
              <a:buChar char="⚬"/>
            </a:pPr>
            <a:r>
              <a:rPr lang="en-US" sz="2800" b="0" i="0" u="none" strike="noStrike" cap="none">
                <a:solidFill>
                  <a:srgbClr val="285C24"/>
                </a:solidFill>
                <a:latin typeface="Arial"/>
                <a:ea typeface="Arial"/>
                <a:cs typeface="Arial"/>
                <a:sym typeface="Arial"/>
              </a:rPr>
              <a:t>Onderdeel van kwaliteit en duurzaamheid </a:t>
            </a:r>
            <a:endParaRPr/>
          </a:p>
          <a:p>
            <a:pPr marL="1337310" marR="0" lvl="2" indent="-445770" algn="l" rtl="0">
              <a:lnSpc>
                <a:spcPct val="120000"/>
              </a:lnSpc>
              <a:spcBef>
                <a:spcPts val="0"/>
              </a:spcBef>
              <a:spcAft>
                <a:spcPts val="0"/>
              </a:spcAft>
              <a:buClr>
                <a:srgbClr val="285C24"/>
              </a:buClr>
              <a:buSzPts val="3600"/>
              <a:buFont typeface="Arial"/>
              <a:buChar char="⚬"/>
            </a:pPr>
            <a:r>
              <a:rPr lang="en-US" sz="2800" b="0" i="0" u="none" strike="noStrike" cap="none">
                <a:solidFill>
                  <a:srgbClr val="285C24"/>
                </a:solidFill>
                <a:latin typeface="Arial"/>
                <a:ea typeface="Arial"/>
                <a:cs typeface="Arial"/>
                <a:sym typeface="Arial"/>
              </a:rPr>
              <a:t>Breed onderwerp en multidimensionaal</a:t>
            </a:r>
            <a:endParaRPr/>
          </a:p>
          <a:p>
            <a:pPr marL="1337310" marR="0" lvl="2" indent="-445770" algn="l" rtl="0">
              <a:lnSpc>
                <a:spcPct val="120000"/>
              </a:lnSpc>
              <a:spcBef>
                <a:spcPts val="0"/>
              </a:spcBef>
              <a:spcAft>
                <a:spcPts val="0"/>
              </a:spcAft>
              <a:buClr>
                <a:srgbClr val="285C24"/>
              </a:buClr>
              <a:buSzPts val="3600"/>
              <a:buFont typeface="Arial"/>
              <a:buChar char="⚬"/>
            </a:pPr>
            <a:r>
              <a:rPr lang="en-US" sz="2800" b="0" i="0" u="none" strike="noStrike" cap="none">
                <a:solidFill>
                  <a:srgbClr val="285C24"/>
                </a:solidFill>
                <a:latin typeface="Arial"/>
                <a:ea typeface="Arial"/>
                <a:cs typeface="Arial"/>
                <a:sym typeface="Arial"/>
              </a:rPr>
              <a:t>-&gt; Volledige veiligheid kan niet worden bereikt</a:t>
            </a:r>
            <a:endParaRPr sz="2800" b="0" i="0" u="none" strike="noStrike" cap="none">
              <a:solidFill>
                <a:srgbClr val="285C24"/>
              </a:solidFill>
              <a:latin typeface="Arial"/>
              <a:ea typeface="Arial"/>
              <a:cs typeface="Arial"/>
              <a:sym typeface="Arial"/>
            </a:endParaRPr>
          </a:p>
        </p:txBody>
      </p:sp>
      <p:grpSp>
        <p:nvGrpSpPr>
          <p:cNvPr id="423" name="Google Shape;423;p12"/>
          <p:cNvGrpSpPr/>
          <p:nvPr/>
        </p:nvGrpSpPr>
        <p:grpSpPr>
          <a:xfrm>
            <a:off x="12299576" y="2608729"/>
            <a:ext cx="4442052" cy="4378919"/>
            <a:chOff x="0" y="0"/>
            <a:chExt cx="812800" cy="812800"/>
          </a:xfrm>
        </p:grpSpPr>
        <p:sp>
          <p:nvSpPr>
            <p:cNvPr id="424" name="Google Shape;424;p1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AAC8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5" name="Google Shape;425;p12"/>
            <p:cNvSpPr txBox="1"/>
            <p:nvPr/>
          </p:nvSpPr>
          <p:spPr>
            <a:xfrm>
              <a:off x="76200" y="57150"/>
              <a:ext cx="660400" cy="679450"/>
            </a:xfrm>
            <a:prstGeom prst="rect">
              <a:avLst/>
            </a:prstGeom>
            <a:noFill/>
            <a:ln>
              <a:noFill/>
            </a:ln>
          </p:spPr>
          <p:txBody>
            <a:bodyPr spcFirstLastPara="1" wrap="square" lIns="50800" tIns="50800" rIns="50800" bIns="50800" anchor="ctr" anchorCtr="0">
              <a:noAutofit/>
            </a:bodyPr>
            <a:lstStyle/>
            <a:p>
              <a:pPr marL="0" marR="0" lvl="0" indent="0" algn="ctr" rtl="0">
                <a:lnSpc>
                  <a:spcPct val="126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26" name="Google Shape;426;p12"/>
          <p:cNvSpPr txBox="1"/>
          <p:nvPr/>
        </p:nvSpPr>
        <p:spPr>
          <a:xfrm>
            <a:off x="3538494" y="9459825"/>
            <a:ext cx="4689904" cy="5468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This project receives funding from the European Union’s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SMP Programme under Grant Agreement No 101181590.</a:t>
            </a:r>
            <a:endParaRPr sz="1400" b="0" i="0" u="none" strike="noStrike" cap="none">
              <a:solidFill>
                <a:srgbClr val="000000"/>
              </a:solidFill>
              <a:latin typeface="Arial"/>
              <a:ea typeface="Arial"/>
              <a:cs typeface="Arial"/>
              <a:sym typeface="Arial"/>
            </a:endParaRPr>
          </a:p>
        </p:txBody>
      </p:sp>
      <p:sp>
        <p:nvSpPr>
          <p:cNvPr id="427" name="Google Shape;427;p12"/>
          <p:cNvSpPr txBox="1"/>
          <p:nvPr/>
        </p:nvSpPr>
        <p:spPr>
          <a:xfrm>
            <a:off x="1312200" y="435225"/>
            <a:ext cx="13420725" cy="88639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800"/>
              <a:buFont typeface="Arial"/>
              <a:buNone/>
            </a:pPr>
            <a:r>
              <a:rPr lang="en-US" sz="4800" b="1" i="0" u="none" strike="noStrike" cap="none">
                <a:solidFill>
                  <a:srgbClr val="226741"/>
                </a:solidFill>
                <a:latin typeface="Arial"/>
                <a:ea typeface="Arial"/>
                <a:cs typeface="Arial"/>
                <a:sym typeface="Arial"/>
              </a:rPr>
              <a:t>Wat is veiligheid?</a:t>
            </a:r>
            <a:endParaRPr sz="1200" b="0" i="0" u="none" strike="noStrike" cap="none">
              <a:solidFill>
                <a:srgbClr val="000000"/>
              </a:solidFill>
              <a:latin typeface="Arial"/>
              <a:ea typeface="Arial"/>
              <a:cs typeface="Arial"/>
              <a:sym typeface="Arial"/>
            </a:endParaRPr>
          </a:p>
        </p:txBody>
      </p:sp>
      <p:sp>
        <p:nvSpPr>
          <p:cNvPr id="428" name="Google Shape;428;p12"/>
          <p:cNvSpPr txBox="1"/>
          <p:nvPr/>
        </p:nvSpPr>
        <p:spPr>
          <a:xfrm>
            <a:off x="12977551" y="3290083"/>
            <a:ext cx="3086100" cy="301621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Clr>
                <a:srgbClr val="000000"/>
              </a:buClr>
              <a:buSzPts val="2000"/>
              <a:buFont typeface="Arial"/>
              <a:buNone/>
            </a:pPr>
            <a:r>
              <a:rPr lang="en-US" sz="2000" b="1" i="0" u="none" strike="noStrike" cap="none">
                <a:solidFill>
                  <a:schemeClr val="lt1"/>
                </a:solidFill>
                <a:latin typeface="Roboto"/>
                <a:ea typeface="Roboto"/>
                <a:cs typeface="Roboto"/>
                <a:sym typeface="Roboto"/>
              </a:rPr>
              <a:t>Een holistisch risicomanagementproces in de organisatie ondersteunt en maakt veiligheid mogelijk, zowel in de interne als de externe omgeving.</a:t>
            </a:r>
            <a:endParaRPr sz="1200" b="1" i="0" u="none" strike="noStrike" cap="none">
              <a:solidFill>
                <a:schemeClr val="lt1"/>
              </a:solidFill>
              <a:latin typeface="Arial"/>
              <a:ea typeface="Arial"/>
              <a:cs typeface="Arial"/>
              <a:sym typeface="Arial"/>
            </a:endParaRPr>
          </a:p>
        </p:txBody>
      </p:sp>
      <p:pic>
        <p:nvPicPr>
          <p:cNvPr id="429" name="Google Shape;429;p12" descr="Kuva, joka sisältää kohteen teksti, Grafiikka, graafinen suunnittelu, Fontti&#10;&#10;Tekoälyllä luotu sisältö voi olla virheellistä."/>
          <p:cNvPicPr preferRelativeResize="0"/>
          <p:nvPr/>
        </p:nvPicPr>
        <p:blipFill rotWithShape="1">
          <a:blip r:embed="rId4">
            <a:alphaModFix/>
          </a:blip>
          <a:srcRect/>
          <a:stretch/>
        </p:blipFill>
        <p:spPr>
          <a:xfrm>
            <a:off x="15011400" y="571500"/>
            <a:ext cx="2711639" cy="9484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3"/>
          <p:cNvSpPr/>
          <p:nvPr/>
        </p:nvSpPr>
        <p:spPr>
          <a:xfrm>
            <a:off x="682899" y="9454011"/>
            <a:ext cx="2764155" cy="615315"/>
          </a:xfrm>
          <a:custGeom>
            <a:avLst/>
            <a:gdLst/>
            <a:ahLst/>
            <a:cxnLst/>
            <a:rect l="l" t="t" r="r" b="b"/>
            <a:pathLst>
              <a:path w="3685540" h="820420" extrusionOk="0">
                <a:moveTo>
                  <a:pt x="0" y="0"/>
                </a:moveTo>
                <a:lnTo>
                  <a:pt x="3685540" y="0"/>
                </a:lnTo>
                <a:lnTo>
                  <a:pt x="3685540" y="820420"/>
                </a:lnTo>
                <a:lnTo>
                  <a:pt x="0" y="820420"/>
                </a:lnTo>
                <a:lnTo>
                  <a:pt x="0" y="0"/>
                </a:lnTo>
                <a:close/>
              </a:path>
            </a:pathLst>
          </a:custGeom>
          <a:blipFill rotWithShape="1">
            <a:blip r:embed="rId3">
              <a:alphaModFix/>
            </a:blip>
            <a:stretch>
              <a:fillRect t="-51" b="-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5" name="Google Shape;435;p13"/>
          <p:cNvSpPr txBox="1"/>
          <p:nvPr/>
        </p:nvSpPr>
        <p:spPr>
          <a:xfrm>
            <a:off x="3538494" y="9459825"/>
            <a:ext cx="4689904" cy="5468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This project receives funding from the European Union’s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SMP Programme under Grant Agreement No 101181590.</a:t>
            </a:r>
            <a:endParaRPr sz="1400" b="0" i="0" u="none" strike="noStrike" cap="none">
              <a:solidFill>
                <a:srgbClr val="000000"/>
              </a:solidFill>
              <a:latin typeface="Arial"/>
              <a:ea typeface="Arial"/>
              <a:cs typeface="Arial"/>
              <a:sym typeface="Arial"/>
            </a:endParaRPr>
          </a:p>
        </p:txBody>
      </p:sp>
      <p:sp>
        <p:nvSpPr>
          <p:cNvPr id="436" name="Google Shape;436;p13"/>
          <p:cNvSpPr txBox="1"/>
          <p:nvPr/>
        </p:nvSpPr>
        <p:spPr>
          <a:xfrm>
            <a:off x="1312200" y="2558177"/>
            <a:ext cx="15660000" cy="5170646"/>
          </a:xfrm>
          <a:prstGeom prst="rect">
            <a:avLst/>
          </a:prstGeom>
          <a:noFill/>
          <a:ln>
            <a:noFill/>
          </a:ln>
        </p:spPr>
        <p:txBody>
          <a:bodyPr spcFirstLastPara="1" wrap="square" lIns="0" tIns="0" rIns="0" bIns="0" anchor="t" anchorCtr="0">
            <a:spAutoFit/>
          </a:bodyPr>
          <a:lstStyle/>
          <a:p>
            <a:pPr marL="651510" marR="0" lvl="1" indent="-325754" algn="l" rtl="0">
              <a:lnSpc>
                <a:spcPct val="120000"/>
              </a:lnSpc>
              <a:spcBef>
                <a:spcPts val="0"/>
              </a:spcBef>
              <a:spcAft>
                <a:spcPts val="0"/>
              </a:spcAft>
              <a:buClr>
                <a:srgbClr val="285C24"/>
              </a:buClr>
              <a:buSzPts val="3600"/>
              <a:buFont typeface="Arial"/>
              <a:buChar char="•"/>
            </a:pPr>
            <a:r>
              <a:rPr lang="en-US" sz="2800" b="0" i="0" u="none" strike="noStrike" cap="none">
                <a:solidFill>
                  <a:srgbClr val="285C24"/>
                </a:solidFill>
                <a:latin typeface="Arial"/>
                <a:ea typeface="Arial"/>
                <a:cs typeface="Arial"/>
                <a:sym typeface="Arial"/>
              </a:rPr>
              <a:t>Toerismeveiligheid = Toerismeveiligheid betekent ervoor zorgen dat het toerismeproces ongestoord verloopt. </a:t>
            </a:r>
            <a:endParaRPr sz="2800" b="0" i="0" u="none" strike="noStrike" cap="none">
              <a:solidFill>
                <a:srgbClr val="000000"/>
              </a:solidFill>
              <a:latin typeface="Arial"/>
              <a:ea typeface="Arial"/>
              <a:cs typeface="Arial"/>
              <a:sym typeface="Arial"/>
            </a:endParaRPr>
          </a:p>
          <a:p>
            <a:pPr marL="1337310" marR="0" lvl="2" indent="-445770" algn="l" rtl="0">
              <a:lnSpc>
                <a:spcPct val="120000"/>
              </a:lnSpc>
              <a:spcBef>
                <a:spcPts val="0"/>
              </a:spcBef>
              <a:spcAft>
                <a:spcPts val="0"/>
              </a:spcAft>
              <a:buClr>
                <a:srgbClr val="285C24"/>
              </a:buClr>
              <a:buSzPts val="3600"/>
              <a:buFont typeface="Arial"/>
              <a:buChar char="⚬"/>
            </a:pPr>
            <a:r>
              <a:rPr lang="en-US" sz="2800" b="0" i="0" u="none" strike="noStrike" cap="none">
                <a:solidFill>
                  <a:srgbClr val="285C24"/>
                </a:solidFill>
                <a:latin typeface="Arial"/>
                <a:ea typeface="Arial"/>
                <a:cs typeface="Arial"/>
                <a:sym typeface="Arial"/>
              </a:rPr>
              <a:t>Het toerismeproces: de toerist, het toeristisch bedrijf en zijn werknemers, het toeristische gebied, de externe en interne omgeving en de gehele toeristische dienstverleningsketen van het vertrekpunt tot de bestemming en terug, waarbij de digitale en virtuele omgeving als onderdeel van de toeristische dienstverlening niet wordt vergeten.</a:t>
            </a:r>
            <a:endParaRPr sz="2800" b="0" i="0" u="none" strike="noStrike" cap="none">
              <a:solidFill>
                <a:srgbClr val="000000"/>
              </a:solidFill>
              <a:latin typeface="Arial"/>
              <a:ea typeface="Arial"/>
              <a:cs typeface="Arial"/>
              <a:sym typeface="Arial"/>
            </a:endParaRPr>
          </a:p>
          <a:p>
            <a:pPr marL="651510" marR="0" lvl="1" indent="-325754" algn="l" rtl="0">
              <a:lnSpc>
                <a:spcPct val="120000"/>
              </a:lnSpc>
              <a:spcBef>
                <a:spcPts val="0"/>
              </a:spcBef>
              <a:spcAft>
                <a:spcPts val="0"/>
              </a:spcAft>
              <a:buClr>
                <a:srgbClr val="285C24"/>
              </a:buClr>
              <a:buSzPts val="3600"/>
              <a:buFont typeface="Arial"/>
              <a:buChar char="•"/>
            </a:pPr>
            <a:r>
              <a:rPr lang="en-US" sz="2800" b="0" i="0" u="none" strike="noStrike" cap="none">
                <a:solidFill>
                  <a:srgbClr val="285C24"/>
                </a:solidFill>
                <a:latin typeface="Arial"/>
                <a:ea typeface="Arial"/>
                <a:cs typeface="Arial"/>
                <a:sym typeface="Arial"/>
              </a:rPr>
              <a:t>Perceptie en imago zijn minstens even belangrijk als statistieken.</a:t>
            </a:r>
            <a:endParaRPr/>
          </a:p>
          <a:p>
            <a:pPr marL="651510" marR="0" lvl="1" indent="-325754" algn="l" rtl="0">
              <a:lnSpc>
                <a:spcPct val="120000"/>
              </a:lnSpc>
              <a:spcBef>
                <a:spcPts val="0"/>
              </a:spcBef>
              <a:spcAft>
                <a:spcPts val="0"/>
              </a:spcAft>
              <a:buClr>
                <a:srgbClr val="285C24"/>
              </a:buClr>
              <a:buSzPts val="3600"/>
              <a:buFont typeface="Arial"/>
              <a:buChar char="•"/>
            </a:pPr>
            <a:r>
              <a:rPr lang="en-US" sz="2800" b="0" i="0" u="none" strike="noStrike" cap="none">
                <a:solidFill>
                  <a:srgbClr val="285C24"/>
                </a:solidFill>
                <a:latin typeface="Arial"/>
                <a:ea typeface="Arial"/>
                <a:cs typeface="Arial"/>
                <a:sym typeface="Arial"/>
              </a:rPr>
              <a:t>Veiligheid staat hoog in de hiërarchie bij het nemen van een reisbeslissing.</a:t>
            </a:r>
            <a:endParaRPr/>
          </a:p>
          <a:p>
            <a:pPr marL="651510" marR="0" lvl="1" indent="-325754" algn="l" rtl="0">
              <a:lnSpc>
                <a:spcPct val="120000"/>
              </a:lnSpc>
              <a:spcBef>
                <a:spcPts val="0"/>
              </a:spcBef>
              <a:spcAft>
                <a:spcPts val="0"/>
              </a:spcAft>
              <a:buClr>
                <a:srgbClr val="285C24"/>
              </a:buClr>
              <a:buSzPts val="3600"/>
              <a:buFont typeface="Arial"/>
              <a:buChar char="•"/>
            </a:pPr>
            <a:r>
              <a:rPr lang="en-US" sz="2800" b="0" i="0" u="none" strike="noStrike" cap="none">
                <a:solidFill>
                  <a:srgbClr val="285C24"/>
                </a:solidFill>
                <a:latin typeface="Arial"/>
                <a:ea typeface="Arial"/>
                <a:cs typeface="Arial"/>
                <a:sym typeface="Arial"/>
              </a:rPr>
              <a:t>Een onderdeel van duurzaamheid, verantwoordelijkheid en kwaliteit.</a:t>
            </a:r>
            <a:endParaRPr/>
          </a:p>
          <a:p>
            <a:pPr marL="651510" marR="0" lvl="1" indent="-325754" algn="l" rtl="0">
              <a:lnSpc>
                <a:spcPct val="120000"/>
              </a:lnSpc>
              <a:spcBef>
                <a:spcPts val="0"/>
              </a:spcBef>
              <a:spcAft>
                <a:spcPts val="0"/>
              </a:spcAft>
              <a:buClr>
                <a:srgbClr val="285C24"/>
              </a:buClr>
              <a:buSzPts val="3600"/>
              <a:buFont typeface="Arial"/>
              <a:buChar char="•"/>
            </a:pPr>
            <a:r>
              <a:rPr lang="en-US" sz="2800" b="0" i="0" u="none" strike="noStrike" cap="none">
                <a:solidFill>
                  <a:srgbClr val="285C24"/>
                </a:solidFill>
                <a:latin typeface="Arial"/>
                <a:ea typeface="Arial"/>
                <a:cs typeface="Arial"/>
                <a:sym typeface="Arial"/>
              </a:rPr>
              <a:t>Wordt geïmplementeerd in netwerken en waardeketens.</a:t>
            </a:r>
            <a:endParaRPr sz="2800" b="0" i="0" u="none" strike="noStrike" cap="none">
              <a:solidFill>
                <a:srgbClr val="000000"/>
              </a:solidFill>
              <a:latin typeface="Arial"/>
              <a:ea typeface="Arial"/>
              <a:cs typeface="Arial"/>
              <a:sym typeface="Arial"/>
            </a:endParaRPr>
          </a:p>
        </p:txBody>
      </p:sp>
      <p:sp>
        <p:nvSpPr>
          <p:cNvPr id="437" name="Google Shape;437;p13"/>
          <p:cNvSpPr txBox="1"/>
          <p:nvPr/>
        </p:nvSpPr>
        <p:spPr>
          <a:xfrm>
            <a:off x="1312200" y="435225"/>
            <a:ext cx="13420725" cy="99719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5400"/>
              <a:buFont typeface="Arial"/>
              <a:buNone/>
            </a:pPr>
            <a:r>
              <a:rPr lang="en-US" sz="5400" b="1" i="0" u="none" strike="noStrike" cap="none">
                <a:solidFill>
                  <a:srgbClr val="226741"/>
                </a:solidFill>
                <a:latin typeface="Arial"/>
                <a:ea typeface="Arial"/>
                <a:cs typeface="Arial"/>
                <a:sym typeface="Arial"/>
              </a:rPr>
              <a:t>Toerisme veiligheid</a:t>
            </a:r>
            <a:endParaRPr sz="1400" b="0" i="0" u="none" strike="noStrike" cap="none">
              <a:solidFill>
                <a:srgbClr val="000000"/>
              </a:solidFill>
              <a:latin typeface="Arial"/>
              <a:ea typeface="Arial"/>
              <a:cs typeface="Arial"/>
              <a:sym typeface="Arial"/>
            </a:endParaRPr>
          </a:p>
        </p:txBody>
      </p:sp>
      <p:pic>
        <p:nvPicPr>
          <p:cNvPr id="438" name="Google Shape;438;p13" descr="Kuva, joka sisältää kohteen teksti, Grafiikka, graafinen suunnittelu, Fontti&#10;&#10;Tekoälyllä luotu sisältö voi olla virheellistä."/>
          <p:cNvPicPr preferRelativeResize="0"/>
          <p:nvPr/>
        </p:nvPicPr>
        <p:blipFill rotWithShape="1">
          <a:blip r:embed="rId4">
            <a:alphaModFix/>
          </a:blip>
          <a:srcRect/>
          <a:stretch/>
        </p:blipFill>
        <p:spPr>
          <a:xfrm>
            <a:off x="15011400" y="571500"/>
            <a:ext cx="2711639" cy="9484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4"/>
          <p:cNvSpPr txBox="1"/>
          <p:nvPr/>
        </p:nvSpPr>
        <p:spPr>
          <a:xfrm>
            <a:off x="1297414" y="3162300"/>
            <a:ext cx="15618986" cy="4088363"/>
          </a:xfrm>
          <a:prstGeom prst="rect">
            <a:avLst/>
          </a:prstGeom>
          <a:noFill/>
          <a:ln>
            <a:noFill/>
          </a:ln>
        </p:spPr>
        <p:txBody>
          <a:bodyPr spcFirstLastPara="1" wrap="square" lIns="0" tIns="0" rIns="0" bIns="0" anchor="t" anchorCtr="0">
            <a:spAutoFit/>
          </a:bodyPr>
          <a:lstStyle/>
          <a:p>
            <a:pPr marL="457200" marR="0" lvl="0" indent="-457200" algn="just" rtl="0">
              <a:lnSpc>
                <a:spcPct val="90975"/>
              </a:lnSpc>
              <a:spcBef>
                <a:spcPts val="0"/>
              </a:spcBef>
              <a:spcAft>
                <a:spcPts val="0"/>
              </a:spcAft>
              <a:buClr>
                <a:schemeClr val="dk1"/>
              </a:buClr>
              <a:buSzPts val="4000"/>
              <a:buFont typeface="Arial"/>
              <a:buChar char="•"/>
            </a:pPr>
            <a:r>
              <a:rPr lang="en-US" sz="2800" b="0" i="0" u="none" strike="noStrike" cap="none">
                <a:solidFill>
                  <a:srgbClr val="285C24"/>
                </a:solidFill>
                <a:latin typeface="Arial"/>
                <a:ea typeface="Arial"/>
                <a:cs typeface="Arial"/>
                <a:sym typeface="Arial"/>
              </a:rPr>
              <a:t>Veiligheidsplan</a:t>
            </a:r>
            <a:endParaRPr sz="2800" b="0" i="0" u="none" strike="noStrike" cap="none">
              <a:solidFill>
                <a:srgbClr val="285C24"/>
              </a:solidFill>
              <a:latin typeface="Arial"/>
              <a:ea typeface="Arial"/>
              <a:cs typeface="Arial"/>
              <a:sym typeface="Arial"/>
            </a:endParaRPr>
          </a:p>
          <a:p>
            <a:pPr marL="457200" marR="0" lvl="0" indent="-457200" algn="just" rtl="0">
              <a:lnSpc>
                <a:spcPct val="90975"/>
              </a:lnSpc>
              <a:spcBef>
                <a:spcPts val="0"/>
              </a:spcBef>
              <a:spcAft>
                <a:spcPts val="0"/>
              </a:spcAft>
              <a:buClr>
                <a:schemeClr val="dk1"/>
              </a:buClr>
              <a:buSzPts val="4000"/>
              <a:buFont typeface="Arial"/>
              <a:buChar char="•"/>
            </a:pPr>
            <a:r>
              <a:rPr lang="en-US" sz="2800" b="0" i="0" u="none" strike="noStrike" cap="none">
                <a:solidFill>
                  <a:srgbClr val="285C24"/>
                </a:solidFill>
                <a:latin typeface="Arial"/>
                <a:ea typeface="Arial"/>
                <a:cs typeface="Arial"/>
                <a:sym typeface="Arial"/>
              </a:rPr>
              <a:t>Reddings-/Noodplan</a:t>
            </a:r>
            <a:endParaRPr sz="2800" b="0" i="0" u="none" strike="noStrike" cap="none">
              <a:solidFill>
                <a:srgbClr val="285C24"/>
              </a:solidFill>
              <a:latin typeface="Arial"/>
              <a:ea typeface="Arial"/>
              <a:cs typeface="Arial"/>
              <a:sym typeface="Arial"/>
            </a:endParaRPr>
          </a:p>
          <a:p>
            <a:pPr marL="457200" marR="0" lvl="0" indent="-457200" algn="just" rtl="0">
              <a:lnSpc>
                <a:spcPct val="90975"/>
              </a:lnSpc>
              <a:spcBef>
                <a:spcPts val="0"/>
              </a:spcBef>
              <a:spcAft>
                <a:spcPts val="0"/>
              </a:spcAft>
              <a:buClr>
                <a:schemeClr val="dk1"/>
              </a:buClr>
              <a:buSzPts val="4000"/>
              <a:buFont typeface="Arial"/>
              <a:buChar char="•"/>
            </a:pPr>
            <a:r>
              <a:rPr lang="en-US" sz="2800" b="0" i="0" u="none" strike="noStrike" cap="none">
                <a:solidFill>
                  <a:srgbClr val="285C24"/>
                </a:solidFill>
                <a:latin typeface="Arial"/>
                <a:ea typeface="Arial"/>
                <a:cs typeface="Arial"/>
                <a:sym typeface="Arial"/>
              </a:rPr>
              <a:t>Bedrijfsveiligheidsplan </a:t>
            </a:r>
            <a:endParaRPr/>
          </a:p>
          <a:p>
            <a:pPr marL="457200" marR="0" lvl="0" indent="-457200" algn="just" rtl="0">
              <a:lnSpc>
                <a:spcPct val="90975"/>
              </a:lnSpc>
              <a:spcBef>
                <a:spcPts val="0"/>
              </a:spcBef>
              <a:spcAft>
                <a:spcPts val="0"/>
              </a:spcAft>
              <a:buClr>
                <a:schemeClr val="dk1"/>
              </a:buClr>
              <a:buSzPts val="4000"/>
              <a:buFont typeface="Arial"/>
              <a:buChar char="•"/>
            </a:pPr>
            <a:r>
              <a:rPr lang="en-US" sz="2800" b="0" i="0" u="none" strike="noStrike" cap="none">
                <a:solidFill>
                  <a:srgbClr val="285C24"/>
                </a:solidFill>
                <a:latin typeface="Arial"/>
                <a:ea typeface="Arial"/>
                <a:cs typeface="Arial"/>
                <a:sym typeface="Arial"/>
              </a:rPr>
              <a:t>Veiligheidsinstructies voor Klanten </a:t>
            </a:r>
            <a:endParaRPr/>
          </a:p>
          <a:p>
            <a:pPr marL="457200" marR="0" lvl="0" indent="-457200" algn="just" rtl="0">
              <a:lnSpc>
                <a:spcPct val="90975"/>
              </a:lnSpc>
              <a:spcBef>
                <a:spcPts val="0"/>
              </a:spcBef>
              <a:spcAft>
                <a:spcPts val="0"/>
              </a:spcAft>
              <a:buClr>
                <a:schemeClr val="dk1"/>
              </a:buClr>
              <a:buSzPts val="4000"/>
              <a:buFont typeface="Arial"/>
              <a:buChar char="•"/>
            </a:pPr>
            <a:r>
              <a:rPr lang="en-US" sz="2800" b="0" i="0" u="none" strike="noStrike" cap="none">
                <a:solidFill>
                  <a:srgbClr val="285C24"/>
                </a:solidFill>
                <a:latin typeface="Arial"/>
                <a:ea typeface="Arial"/>
                <a:cs typeface="Arial"/>
                <a:sym typeface="Arial"/>
              </a:rPr>
              <a:t>Verzekeringsdocumentatie </a:t>
            </a:r>
            <a:endParaRPr/>
          </a:p>
          <a:p>
            <a:pPr marL="457200" marR="0" lvl="0" indent="-457200" algn="just" rtl="0">
              <a:lnSpc>
                <a:spcPct val="90975"/>
              </a:lnSpc>
              <a:spcBef>
                <a:spcPts val="0"/>
              </a:spcBef>
              <a:spcAft>
                <a:spcPts val="0"/>
              </a:spcAft>
              <a:buClr>
                <a:schemeClr val="dk1"/>
              </a:buClr>
              <a:buSzPts val="4000"/>
              <a:buFont typeface="Arial"/>
              <a:buChar char="•"/>
            </a:pPr>
            <a:r>
              <a:rPr lang="en-US" sz="2800" b="0" i="0" u="none" strike="noStrike" cap="none">
                <a:solidFill>
                  <a:srgbClr val="285C24"/>
                </a:solidFill>
                <a:latin typeface="Arial"/>
                <a:ea typeface="Arial"/>
                <a:cs typeface="Arial"/>
                <a:sym typeface="Arial"/>
              </a:rPr>
              <a:t>Verslag van Personeelstraining en Introductie </a:t>
            </a:r>
            <a:endParaRPr/>
          </a:p>
          <a:p>
            <a:pPr marL="457200" marR="0" lvl="0" indent="-457200" algn="just" rtl="0">
              <a:lnSpc>
                <a:spcPct val="90975"/>
              </a:lnSpc>
              <a:spcBef>
                <a:spcPts val="0"/>
              </a:spcBef>
              <a:spcAft>
                <a:spcPts val="0"/>
              </a:spcAft>
              <a:buClr>
                <a:schemeClr val="dk1"/>
              </a:buClr>
              <a:buSzPts val="4000"/>
              <a:buFont typeface="Arial"/>
              <a:buChar char="•"/>
            </a:pPr>
            <a:r>
              <a:rPr lang="en-US" sz="2800" b="0" i="0" u="none" strike="noStrike" cap="none">
                <a:solidFill>
                  <a:srgbClr val="285C24"/>
                </a:solidFill>
                <a:latin typeface="Arial"/>
                <a:ea typeface="Arial"/>
                <a:cs typeface="Arial"/>
                <a:sym typeface="Arial"/>
              </a:rPr>
              <a:t>Chemische Inventaris en Veiligheidsinformatiebladen (indien reinigingsmiddelen, brandstoffen, enz. worden gebruikt</a:t>
            </a:r>
            <a:endParaRPr sz="2800" b="0" i="0" u="none" strike="noStrike" cap="none">
              <a:solidFill>
                <a:srgbClr val="285C24"/>
              </a:solidFill>
              <a:latin typeface="Arial"/>
              <a:ea typeface="Arial"/>
              <a:cs typeface="Arial"/>
              <a:sym typeface="Arial"/>
            </a:endParaRPr>
          </a:p>
          <a:p>
            <a:pPr marL="457200" marR="0" lvl="0" indent="-457200" algn="just" rtl="0">
              <a:lnSpc>
                <a:spcPct val="90975"/>
              </a:lnSpc>
              <a:spcBef>
                <a:spcPts val="0"/>
              </a:spcBef>
              <a:spcAft>
                <a:spcPts val="0"/>
              </a:spcAft>
              <a:buClr>
                <a:schemeClr val="dk1"/>
              </a:buClr>
              <a:buSzPts val="4000"/>
              <a:buFont typeface="Arial"/>
              <a:buChar char="•"/>
            </a:pPr>
            <a:r>
              <a:rPr lang="en-US" sz="2800" b="0" i="0" u="sng" strike="noStrike" cap="none">
                <a:solidFill>
                  <a:srgbClr val="285C24"/>
                </a:solidFill>
                <a:latin typeface="Arial"/>
                <a:ea typeface="Arial"/>
                <a:cs typeface="Arial"/>
                <a:sym typeface="Arial"/>
                <a:hlinkClick r:id="rId3">
                  <a:extLst>
                    <a:ext uri="{A12FA001-AC4F-418D-AE19-62706E023703}">
                      <ahyp:hlinkClr xmlns:ahyp="http://schemas.microsoft.com/office/drawing/2018/hyperlinkcolor" val="tx"/>
                    </a:ext>
                  </a:extLst>
                </a:hlinkClick>
              </a:rPr>
              <a:t>Privacybeleid</a:t>
            </a:r>
            <a:r>
              <a:rPr lang="en-US" sz="2800" b="0" i="0" u="none" strike="noStrike" cap="none">
                <a:solidFill>
                  <a:srgbClr val="285C24"/>
                </a:solidFill>
                <a:latin typeface="Arial"/>
                <a:ea typeface="Arial"/>
                <a:cs typeface="Arial"/>
                <a:sym typeface="Arial"/>
              </a:rPr>
              <a:t> (AVG/GDPR) en Richtlijnen voor Cyberbeveiliging</a:t>
            </a:r>
            <a:endParaRPr sz="2800" b="0" i="0" u="none" strike="noStrike" cap="none">
              <a:solidFill>
                <a:srgbClr val="285C24"/>
              </a:solidFill>
              <a:latin typeface="Arial"/>
              <a:ea typeface="Arial"/>
              <a:cs typeface="Arial"/>
              <a:sym typeface="Arial"/>
            </a:endParaRPr>
          </a:p>
          <a:p>
            <a:pPr marL="0" marR="0" lvl="0" indent="0" algn="just" rtl="0">
              <a:lnSpc>
                <a:spcPct val="101083"/>
              </a:lnSpc>
              <a:spcBef>
                <a:spcPts val="0"/>
              </a:spcBef>
              <a:spcAft>
                <a:spcPts val="0"/>
              </a:spcAft>
              <a:buClr>
                <a:srgbClr val="000000"/>
              </a:buClr>
              <a:buSzPts val="3600"/>
              <a:buFont typeface="Arial"/>
              <a:buNone/>
            </a:pPr>
            <a:endParaRPr sz="3600" b="0" i="0" u="none" strike="noStrike" cap="none">
              <a:solidFill>
                <a:srgbClr val="226741"/>
              </a:solidFill>
              <a:latin typeface="Roboto"/>
              <a:ea typeface="Roboto"/>
              <a:cs typeface="Roboto"/>
              <a:sym typeface="Roboto"/>
            </a:endParaRPr>
          </a:p>
        </p:txBody>
      </p:sp>
      <p:sp>
        <p:nvSpPr>
          <p:cNvPr id="444" name="Google Shape;444;p14"/>
          <p:cNvSpPr txBox="1"/>
          <p:nvPr/>
        </p:nvSpPr>
        <p:spPr>
          <a:xfrm>
            <a:off x="1312200" y="435225"/>
            <a:ext cx="11023235" cy="177279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800"/>
              <a:buFont typeface="Arial"/>
              <a:buNone/>
            </a:pPr>
            <a:r>
              <a:rPr lang="en-US" sz="4800" b="1" i="0" u="none" strike="noStrike" cap="none">
                <a:solidFill>
                  <a:srgbClr val="226741"/>
                </a:solidFill>
                <a:latin typeface="Arial"/>
                <a:ea typeface="Arial"/>
                <a:cs typeface="Arial"/>
                <a:sym typeface="Arial"/>
              </a:rPr>
              <a:t>Essentiële veiligheidsdocumenten voor een toerismebedrijf</a:t>
            </a:r>
            <a:endParaRPr sz="4800" b="1" i="0" u="none" strike="noStrike" cap="none">
              <a:solidFill>
                <a:srgbClr val="226741"/>
              </a:solidFill>
              <a:latin typeface="Arial"/>
              <a:ea typeface="Arial"/>
              <a:cs typeface="Arial"/>
              <a:sym typeface="Arial"/>
            </a:endParaRPr>
          </a:p>
        </p:txBody>
      </p:sp>
      <p:pic>
        <p:nvPicPr>
          <p:cNvPr id="445" name="Google Shape;445;p14" descr="Kuva, joka sisältää kohteen teksti, Grafiikka, graafinen suunnittelu, Fontti&#10;&#10;Tekoälyllä luotu sisältö voi olla virheellistä."/>
          <p:cNvPicPr preferRelativeResize="0"/>
          <p:nvPr/>
        </p:nvPicPr>
        <p:blipFill rotWithShape="1">
          <a:blip r:embed="rId4">
            <a:alphaModFix/>
          </a:blip>
          <a:srcRect/>
          <a:stretch/>
        </p:blipFill>
        <p:spPr>
          <a:xfrm>
            <a:off x="15011400" y="571500"/>
            <a:ext cx="2711639" cy="948438"/>
          </a:xfrm>
          <a:prstGeom prst="rect">
            <a:avLst/>
          </a:prstGeom>
          <a:noFill/>
          <a:ln>
            <a:noFill/>
          </a:ln>
        </p:spPr>
      </p:pic>
      <p:sp>
        <p:nvSpPr>
          <p:cNvPr id="446" name="Google Shape;446;p14"/>
          <p:cNvSpPr/>
          <p:nvPr/>
        </p:nvSpPr>
        <p:spPr>
          <a:xfrm>
            <a:off x="12573000" y="466920"/>
            <a:ext cx="1701656" cy="1506739"/>
          </a:xfrm>
          <a:custGeom>
            <a:avLst/>
            <a:gdLst/>
            <a:ahLst/>
            <a:cxnLst/>
            <a:rect l="l" t="t" r="r" b="b"/>
            <a:pathLst>
              <a:path w="1701656" h="1506739" extrusionOk="0">
                <a:moveTo>
                  <a:pt x="0" y="0"/>
                </a:moveTo>
                <a:lnTo>
                  <a:pt x="1701656" y="0"/>
                </a:lnTo>
                <a:lnTo>
                  <a:pt x="1701656" y="1506739"/>
                </a:lnTo>
                <a:lnTo>
                  <a:pt x="0" y="150673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5"/>
          <p:cNvSpPr txBox="1"/>
          <p:nvPr/>
        </p:nvSpPr>
        <p:spPr>
          <a:xfrm>
            <a:off x="1071441" y="2552625"/>
            <a:ext cx="13603783" cy="6463308"/>
          </a:xfrm>
          <a:prstGeom prst="rect">
            <a:avLst/>
          </a:prstGeom>
          <a:noFill/>
          <a:ln>
            <a:noFill/>
          </a:ln>
        </p:spPr>
        <p:txBody>
          <a:bodyPr spcFirstLastPara="1" wrap="square" lIns="0" tIns="0" rIns="0" bIns="0" anchor="t" anchorCtr="0">
            <a:spAutoFit/>
          </a:bodyPr>
          <a:lstStyle/>
          <a:p>
            <a:pPr marL="0" marR="0" lvl="0" indent="0" algn="just" rtl="0">
              <a:lnSpc>
                <a:spcPct val="140015"/>
              </a:lnSpc>
              <a:spcBef>
                <a:spcPts val="0"/>
              </a:spcBef>
              <a:spcAft>
                <a:spcPts val="0"/>
              </a:spcAft>
              <a:buClr>
                <a:srgbClr val="000000"/>
              </a:buClr>
              <a:buSzPts val="2000"/>
              <a:buFont typeface="Arial"/>
              <a:buNone/>
            </a:pPr>
            <a:r>
              <a:rPr lang="en-US" sz="2000" b="1" i="0" u="none" strike="noStrike" cap="none">
                <a:solidFill>
                  <a:srgbClr val="226741"/>
                </a:solidFill>
                <a:latin typeface="Roboto"/>
                <a:ea typeface="Roboto"/>
                <a:cs typeface="Roboto"/>
                <a:sym typeface="Roboto"/>
              </a:rPr>
              <a:t>Accommodatiediensten (Logies)</a:t>
            </a:r>
            <a:endParaRPr/>
          </a:p>
          <a:p>
            <a:pPr marL="457200" marR="0" lvl="0" indent="-457200" algn="just" rtl="0">
              <a:lnSpc>
                <a:spcPct val="140015"/>
              </a:lnSpc>
              <a:spcBef>
                <a:spcPts val="0"/>
              </a:spcBef>
              <a:spcAft>
                <a:spcPts val="0"/>
              </a:spcAft>
              <a:buClr>
                <a:srgbClr val="000000"/>
              </a:buClr>
              <a:buSzPts val="2000"/>
              <a:buFont typeface="Arial"/>
              <a:buChar char="•"/>
            </a:pPr>
            <a:r>
              <a:rPr lang="en-US" sz="2000" b="0" i="0" u="none" strike="noStrike" cap="none">
                <a:solidFill>
                  <a:srgbClr val="226741"/>
                </a:solidFill>
                <a:latin typeface="Roboto"/>
                <a:ea typeface="Roboto"/>
                <a:cs typeface="Roboto"/>
                <a:sym typeface="Roboto"/>
              </a:rPr>
              <a:t>Brand- en evacuatieplannen: Hotels beschikken over duidelijke evacuatieprocedures, brandalarmen en personeel dat getraind is voor noodsituaties.</a:t>
            </a:r>
            <a:endParaRPr/>
          </a:p>
          <a:p>
            <a:pPr marL="457200" marR="0" lvl="0" indent="-457200" algn="just" rtl="0">
              <a:lnSpc>
                <a:spcPct val="140015"/>
              </a:lnSpc>
              <a:spcBef>
                <a:spcPts val="0"/>
              </a:spcBef>
              <a:spcAft>
                <a:spcPts val="0"/>
              </a:spcAft>
              <a:buClr>
                <a:srgbClr val="000000"/>
              </a:buClr>
              <a:buSzPts val="2000"/>
              <a:buFont typeface="Arial"/>
              <a:buChar char="•"/>
            </a:pPr>
            <a:r>
              <a:rPr lang="en-US" sz="2000" b="0" i="0" u="none" strike="noStrike" cap="none">
                <a:solidFill>
                  <a:srgbClr val="226741"/>
                </a:solidFill>
                <a:latin typeface="Roboto"/>
                <a:ea typeface="Roboto"/>
                <a:cs typeface="Roboto"/>
                <a:sym typeface="Roboto"/>
              </a:rPr>
              <a:t>Veiligheidsinspecties: Regelmatige controles van liften, sloten en bewakingssystemen.</a:t>
            </a:r>
            <a:endParaRPr/>
          </a:p>
          <a:p>
            <a:pPr marL="457200" marR="0" lvl="0" indent="-457200" algn="just" rtl="0">
              <a:lnSpc>
                <a:spcPct val="140015"/>
              </a:lnSpc>
              <a:spcBef>
                <a:spcPts val="0"/>
              </a:spcBef>
              <a:spcAft>
                <a:spcPts val="0"/>
              </a:spcAft>
              <a:buClr>
                <a:srgbClr val="000000"/>
              </a:buClr>
              <a:buSzPts val="2000"/>
              <a:buFont typeface="Arial"/>
              <a:buChar char="•"/>
            </a:pPr>
            <a:r>
              <a:rPr lang="en-US" sz="2000" b="0" i="0" u="none" strike="noStrike" cap="none">
                <a:solidFill>
                  <a:srgbClr val="226741"/>
                </a:solidFill>
                <a:latin typeface="Roboto"/>
                <a:ea typeface="Roboto"/>
                <a:cs typeface="Roboto"/>
                <a:sym typeface="Roboto"/>
              </a:rPr>
              <a:t>Beveiliging van gasten: Personeel is getraind om verdacht gedrag te herkennen en adequaat te reageren.</a:t>
            </a:r>
            <a:endParaRPr/>
          </a:p>
          <a:p>
            <a:pPr marL="0" marR="0" lvl="0" indent="0" algn="just" rtl="0">
              <a:lnSpc>
                <a:spcPct val="140015"/>
              </a:lnSpc>
              <a:spcBef>
                <a:spcPts val="0"/>
              </a:spcBef>
              <a:spcAft>
                <a:spcPts val="0"/>
              </a:spcAft>
              <a:buClr>
                <a:srgbClr val="000000"/>
              </a:buClr>
              <a:buSzPts val="2000"/>
              <a:buFont typeface="Arial"/>
              <a:buNone/>
            </a:pPr>
            <a:endParaRPr sz="2000" b="0" i="0" u="none" strike="noStrike" cap="none">
              <a:solidFill>
                <a:srgbClr val="226741"/>
              </a:solidFill>
              <a:latin typeface="Roboto"/>
              <a:ea typeface="Roboto"/>
              <a:cs typeface="Roboto"/>
              <a:sym typeface="Roboto"/>
            </a:endParaRPr>
          </a:p>
          <a:p>
            <a:pPr marL="0" marR="0" lvl="0" indent="0" algn="just" rtl="0">
              <a:lnSpc>
                <a:spcPct val="140015"/>
              </a:lnSpc>
              <a:spcBef>
                <a:spcPts val="0"/>
              </a:spcBef>
              <a:spcAft>
                <a:spcPts val="0"/>
              </a:spcAft>
              <a:buClr>
                <a:srgbClr val="000000"/>
              </a:buClr>
              <a:buSzPts val="2000"/>
              <a:buFont typeface="Arial"/>
              <a:buNone/>
            </a:pPr>
            <a:r>
              <a:rPr lang="en-US" sz="2000" b="1" i="0" u="none" strike="noStrike" cap="none">
                <a:solidFill>
                  <a:srgbClr val="226741"/>
                </a:solidFill>
                <a:latin typeface="Roboto"/>
                <a:ea typeface="Roboto"/>
                <a:cs typeface="Roboto"/>
                <a:sym typeface="Roboto"/>
              </a:rPr>
              <a:t>Vervoersdiensten</a:t>
            </a:r>
            <a:endParaRPr/>
          </a:p>
          <a:p>
            <a:pPr marL="457200" marR="0" lvl="0" indent="-457200" algn="just" rtl="0">
              <a:lnSpc>
                <a:spcPct val="140015"/>
              </a:lnSpc>
              <a:spcBef>
                <a:spcPts val="0"/>
              </a:spcBef>
              <a:spcAft>
                <a:spcPts val="0"/>
              </a:spcAft>
              <a:buClr>
                <a:srgbClr val="000000"/>
              </a:buClr>
              <a:buSzPts val="2000"/>
              <a:buFont typeface="Arial"/>
              <a:buChar char="•"/>
            </a:pPr>
            <a:r>
              <a:rPr lang="en-US" sz="2000" b="0" i="0" u="none" strike="noStrike" cap="none">
                <a:solidFill>
                  <a:srgbClr val="226741"/>
                </a:solidFill>
                <a:latin typeface="Roboto"/>
                <a:ea typeface="Roboto"/>
                <a:cs typeface="Roboto"/>
                <a:sym typeface="Roboto"/>
              </a:rPr>
              <a:t>Voertuigonderhoud: Bussen, boten en andere voertuigen ondergaan regelmatige technische inspecties.</a:t>
            </a:r>
            <a:endParaRPr/>
          </a:p>
          <a:p>
            <a:pPr marL="457200" marR="0" lvl="0" indent="-457200" algn="just" rtl="0">
              <a:lnSpc>
                <a:spcPct val="140015"/>
              </a:lnSpc>
              <a:spcBef>
                <a:spcPts val="0"/>
              </a:spcBef>
              <a:spcAft>
                <a:spcPts val="0"/>
              </a:spcAft>
              <a:buClr>
                <a:srgbClr val="000000"/>
              </a:buClr>
              <a:buSzPts val="2000"/>
              <a:buFont typeface="Arial"/>
              <a:buChar char="•"/>
            </a:pPr>
            <a:r>
              <a:rPr lang="en-US" sz="2000" b="0" i="0" u="none" strike="noStrike" cap="none">
                <a:solidFill>
                  <a:srgbClr val="226741"/>
                </a:solidFill>
                <a:latin typeface="Roboto"/>
                <a:ea typeface="Roboto"/>
                <a:cs typeface="Roboto"/>
                <a:sym typeface="Roboto"/>
              </a:rPr>
              <a:t>Chauffeurstraining: Chauffeurs worden getraind in veilig rijden, eerste hulp en klantenservice.</a:t>
            </a:r>
            <a:endParaRPr/>
          </a:p>
          <a:p>
            <a:pPr marL="457200" marR="0" lvl="0" indent="-457200" algn="just" rtl="0">
              <a:lnSpc>
                <a:spcPct val="140015"/>
              </a:lnSpc>
              <a:spcBef>
                <a:spcPts val="0"/>
              </a:spcBef>
              <a:spcAft>
                <a:spcPts val="0"/>
              </a:spcAft>
              <a:buClr>
                <a:srgbClr val="000000"/>
              </a:buClr>
              <a:buSzPts val="2000"/>
              <a:buFont typeface="Arial"/>
              <a:buChar char="•"/>
            </a:pPr>
            <a:r>
              <a:rPr lang="en-US" sz="2000" b="0" i="0" u="none" strike="noStrike" cap="none">
                <a:solidFill>
                  <a:srgbClr val="226741"/>
                </a:solidFill>
                <a:latin typeface="Roboto"/>
                <a:ea typeface="Roboto"/>
                <a:cs typeface="Roboto"/>
                <a:sym typeface="Roboto"/>
              </a:rPr>
              <a:t>Veiligheidsuitrusting: Reddingsvesten op boten, veiligheidsgordels in bussen en andere beschermende uitrusting.</a:t>
            </a:r>
            <a:endParaRPr/>
          </a:p>
          <a:p>
            <a:pPr marL="457200" marR="0" lvl="0" indent="-330200" algn="just" rtl="0">
              <a:lnSpc>
                <a:spcPct val="140015"/>
              </a:lnSpc>
              <a:spcBef>
                <a:spcPts val="0"/>
              </a:spcBef>
              <a:spcAft>
                <a:spcPts val="0"/>
              </a:spcAft>
              <a:buClr>
                <a:srgbClr val="000000"/>
              </a:buClr>
              <a:buSzPts val="2000"/>
              <a:buFont typeface="Arial"/>
              <a:buNone/>
            </a:pPr>
            <a:endParaRPr sz="2000" b="0" i="0" u="none" strike="noStrike" cap="none">
              <a:solidFill>
                <a:srgbClr val="226741"/>
              </a:solidFill>
              <a:latin typeface="Roboto"/>
              <a:ea typeface="Roboto"/>
              <a:cs typeface="Roboto"/>
              <a:sym typeface="Roboto"/>
            </a:endParaRPr>
          </a:p>
          <a:p>
            <a:pPr marL="0" marR="0" lvl="0" indent="0" algn="just" rtl="0">
              <a:lnSpc>
                <a:spcPct val="140015"/>
              </a:lnSpc>
              <a:spcBef>
                <a:spcPts val="0"/>
              </a:spcBef>
              <a:spcAft>
                <a:spcPts val="0"/>
              </a:spcAft>
              <a:buClr>
                <a:srgbClr val="000000"/>
              </a:buClr>
              <a:buSzPts val="2000"/>
              <a:buFont typeface="Arial"/>
              <a:buNone/>
            </a:pPr>
            <a:r>
              <a:rPr lang="en-US" sz="2000" b="1" i="0" u="none" strike="noStrike" cap="none">
                <a:solidFill>
                  <a:srgbClr val="226741"/>
                </a:solidFill>
                <a:latin typeface="Roboto"/>
                <a:ea typeface="Roboto"/>
                <a:cs typeface="Roboto"/>
                <a:sym typeface="Roboto"/>
              </a:rPr>
              <a:t>Activiteitenaanbieders (bijv. avontuurlijk toerisme)</a:t>
            </a:r>
            <a:endParaRPr/>
          </a:p>
          <a:p>
            <a:pPr marL="457200" marR="0" lvl="0" indent="-457200" algn="just" rtl="0">
              <a:lnSpc>
                <a:spcPct val="140015"/>
              </a:lnSpc>
              <a:spcBef>
                <a:spcPts val="0"/>
              </a:spcBef>
              <a:spcAft>
                <a:spcPts val="0"/>
              </a:spcAft>
              <a:buClr>
                <a:srgbClr val="000000"/>
              </a:buClr>
              <a:buSzPts val="2000"/>
              <a:buFont typeface="Arial"/>
              <a:buChar char="•"/>
            </a:pPr>
            <a:r>
              <a:rPr lang="en-US" sz="2000" b="0" i="0" u="none" strike="noStrike" cap="none">
                <a:solidFill>
                  <a:srgbClr val="226741"/>
                </a:solidFill>
                <a:latin typeface="Roboto"/>
                <a:ea typeface="Roboto"/>
                <a:cs typeface="Roboto"/>
                <a:sym typeface="Roboto"/>
              </a:rPr>
              <a:t>Veiligheidsbriefings voor activiteiten: Klanten ontvangen duidelijke instructies en uitrusting (bijv. helmen, harnassen).</a:t>
            </a:r>
            <a:endParaRPr/>
          </a:p>
          <a:p>
            <a:pPr marL="457200" marR="0" lvl="0" indent="-457200" algn="just" rtl="0">
              <a:lnSpc>
                <a:spcPct val="140015"/>
              </a:lnSpc>
              <a:spcBef>
                <a:spcPts val="0"/>
              </a:spcBef>
              <a:spcAft>
                <a:spcPts val="0"/>
              </a:spcAft>
              <a:buClr>
                <a:srgbClr val="000000"/>
              </a:buClr>
              <a:buSzPts val="2000"/>
              <a:buFont typeface="Arial"/>
              <a:buChar char="•"/>
            </a:pPr>
            <a:r>
              <a:rPr lang="en-US" sz="2000" b="0" i="0" u="none" strike="noStrike" cap="none">
                <a:solidFill>
                  <a:srgbClr val="226741"/>
                </a:solidFill>
                <a:latin typeface="Roboto"/>
                <a:ea typeface="Roboto"/>
                <a:cs typeface="Roboto"/>
                <a:sym typeface="Roboto"/>
              </a:rPr>
              <a:t>Gecertificeerde gidsen: Gidsen zijn getraind in eerste hulp, reddingstechnieken en risicomanagement.</a:t>
            </a:r>
            <a:endParaRPr/>
          </a:p>
          <a:p>
            <a:pPr marL="457200" marR="0" lvl="0" indent="-457200" algn="just" rtl="0">
              <a:lnSpc>
                <a:spcPct val="140015"/>
              </a:lnSpc>
              <a:spcBef>
                <a:spcPts val="0"/>
              </a:spcBef>
              <a:spcAft>
                <a:spcPts val="0"/>
              </a:spcAft>
              <a:buClr>
                <a:srgbClr val="000000"/>
              </a:buClr>
              <a:buSzPts val="2000"/>
              <a:buFont typeface="Arial"/>
              <a:buChar char="•"/>
            </a:pPr>
            <a:r>
              <a:rPr lang="en-US" sz="2000" b="0" i="0" u="none" strike="noStrike" cap="none">
                <a:solidFill>
                  <a:srgbClr val="226741"/>
                </a:solidFill>
                <a:latin typeface="Roboto"/>
                <a:ea typeface="Roboto"/>
                <a:cs typeface="Roboto"/>
                <a:sym typeface="Roboto"/>
              </a:rPr>
              <a:t>Weermonitoring: Activiteiten worden uitgesteld of geannuleerd als de omstandigheden onveilig zijn.</a:t>
            </a:r>
            <a:endParaRPr sz="1100" b="0" i="0" u="none" strike="noStrike" cap="none">
              <a:solidFill>
                <a:srgbClr val="000000"/>
              </a:solidFill>
              <a:latin typeface="Arial"/>
              <a:ea typeface="Arial"/>
              <a:cs typeface="Arial"/>
              <a:sym typeface="Arial"/>
            </a:endParaRPr>
          </a:p>
        </p:txBody>
      </p:sp>
      <p:sp>
        <p:nvSpPr>
          <p:cNvPr id="452" name="Google Shape;452;p15"/>
          <p:cNvSpPr/>
          <p:nvPr/>
        </p:nvSpPr>
        <p:spPr>
          <a:xfrm>
            <a:off x="12573000" y="466920"/>
            <a:ext cx="1701656" cy="1506739"/>
          </a:xfrm>
          <a:custGeom>
            <a:avLst/>
            <a:gdLst/>
            <a:ahLst/>
            <a:cxnLst/>
            <a:rect l="l" t="t" r="r" b="b"/>
            <a:pathLst>
              <a:path w="1701656" h="1506739" extrusionOk="0">
                <a:moveTo>
                  <a:pt x="0" y="0"/>
                </a:moveTo>
                <a:lnTo>
                  <a:pt x="1701656" y="0"/>
                </a:lnTo>
                <a:lnTo>
                  <a:pt x="1701656" y="1506739"/>
                </a:lnTo>
                <a:lnTo>
                  <a:pt x="0" y="150673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3" name="Google Shape;453;p15"/>
          <p:cNvSpPr txBox="1"/>
          <p:nvPr/>
        </p:nvSpPr>
        <p:spPr>
          <a:xfrm>
            <a:off x="1312201" y="435225"/>
            <a:ext cx="10019188" cy="177279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800"/>
              <a:buFont typeface="Arial"/>
              <a:buNone/>
            </a:pPr>
            <a:r>
              <a:rPr lang="en-US" sz="4800" b="1" i="0" u="none" strike="noStrike" cap="none">
                <a:solidFill>
                  <a:srgbClr val="226741"/>
                </a:solidFill>
                <a:latin typeface="Arial"/>
                <a:ea typeface="Arial"/>
                <a:cs typeface="Arial"/>
                <a:sym typeface="Arial"/>
              </a:rPr>
              <a:t>Voorbeelden van Toerisme veiligheid</a:t>
            </a:r>
            <a:endParaRPr sz="1200" b="0" i="0" u="none" strike="noStrike" cap="none">
              <a:solidFill>
                <a:srgbClr val="000000"/>
              </a:solidFill>
              <a:latin typeface="Arial"/>
              <a:ea typeface="Arial"/>
              <a:cs typeface="Arial"/>
              <a:sym typeface="Arial"/>
            </a:endParaRPr>
          </a:p>
        </p:txBody>
      </p:sp>
      <p:pic>
        <p:nvPicPr>
          <p:cNvPr id="454" name="Google Shape;454;p15" descr="Kuva, joka sisältää kohteen teksti, Grafiikka, graafinen suunnittelu, Fontti&#10;&#10;Tekoälyllä luotu sisältö voi olla virheellistä."/>
          <p:cNvPicPr preferRelativeResize="0"/>
          <p:nvPr/>
        </p:nvPicPr>
        <p:blipFill rotWithShape="1">
          <a:blip r:embed="rId4">
            <a:alphaModFix/>
          </a:blip>
          <a:srcRect/>
          <a:stretch/>
        </p:blipFill>
        <p:spPr>
          <a:xfrm>
            <a:off x="15011400" y="571500"/>
            <a:ext cx="2711639" cy="9484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16"/>
          <p:cNvSpPr/>
          <p:nvPr/>
        </p:nvSpPr>
        <p:spPr>
          <a:xfrm>
            <a:off x="6742304" y="6211961"/>
            <a:ext cx="4803391" cy="3200259"/>
          </a:xfrm>
          <a:custGeom>
            <a:avLst/>
            <a:gdLst/>
            <a:ahLst/>
            <a:cxnLst/>
            <a:rect l="l" t="t" r="r" b="b"/>
            <a:pathLst>
              <a:path w="4803391" h="3200259" extrusionOk="0">
                <a:moveTo>
                  <a:pt x="0" y="0"/>
                </a:moveTo>
                <a:lnTo>
                  <a:pt x="4803392" y="0"/>
                </a:lnTo>
                <a:lnTo>
                  <a:pt x="4803392" y="3200260"/>
                </a:lnTo>
                <a:lnTo>
                  <a:pt x="0" y="320026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0" name="Google Shape;460;p16"/>
          <p:cNvSpPr txBox="1"/>
          <p:nvPr/>
        </p:nvSpPr>
        <p:spPr>
          <a:xfrm>
            <a:off x="1160820" y="2222591"/>
            <a:ext cx="15966360" cy="3102388"/>
          </a:xfrm>
          <a:prstGeom prst="rect">
            <a:avLst/>
          </a:prstGeom>
          <a:noFill/>
          <a:ln>
            <a:noFill/>
          </a:ln>
        </p:spPr>
        <p:txBody>
          <a:bodyPr spcFirstLastPara="1" wrap="square" lIns="0" tIns="0" rIns="0" bIns="0" anchor="t" anchorCtr="0">
            <a:spAutoFit/>
          </a:bodyPr>
          <a:lstStyle/>
          <a:p>
            <a:pPr marL="633409" marR="0" lvl="1" indent="-316704" algn="l" rtl="0">
              <a:lnSpc>
                <a:spcPct val="120005"/>
              </a:lnSpc>
              <a:spcBef>
                <a:spcPts val="0"/>
              </a:spcBef>
              <a:spcAft>
                <a:spcPts val="0"/>
              </a:spcAft>
              <a:buClr>
                <a:srgbClr val="2C816F"/>
              </a:buClr>
              <a:buSzPts val="3499"/>
              <a:buFont typeface="Arial"/>
              <a:buChar char="•"/>
            </a:pPr>
            <a:r>
              <a:rPr lang="en-US" sz="2800" b="0" i="0" u="none" strike="noStrike" cap="none">
                <a:solidFill>
                  <a:srgbClr val="285C24"/>
                </a:solidFill>
                <a:latin typeface="Arial"/>
                <a:ea typeface="Arial"/>
                <a:cs typeface="Arial"/>
                <a:sym typeface="Arial"/>
              </a:rPr>
              <a:t>De kern van ethische dilemma's in risicomanagement is de vraag naar </a:t>
            </a:r>
            <a:r>
              <a:rPr lang="en-US" sz="2800" b="1" i="0" u="none" strike="noStrike" cap="none">
                <a:solidFill>
                  <a:srgbClr val="285C24"/>
                </a:solidFill>
                <a:latin typeface="Arial"/>
                <a:ea typeface="Arial"/>
                <a:cs typeface="Arial"/>
                <a:sym typeface="Arial"/>
              </a:rPr>
              <a:t>winst versus hoeveel of welk type risico's er kunnen worden aanvaard.</a:t>
            </a:r>
            <a:endParaRPr sz="2800" b="1" i="0" u="none" strike="noStrike" cap="none">
              <a:solidFill>
                <a:srgbClr val="285C24"/>
              </a:solidFill>
              <a:latin typeface="Arial"/>
              <a:ea typeface="Arial"/>
              <a:cs typeface="Arial"/>
              <a:sym typeface="Arial"/>
            </a:endParaRPr>
          </a:p>
          <a:p>
            <a:pPr marL="1776402" marR="0" lvl="2" indent="-592134" algn="l" rtl="0">
              <a:lnSpc>
                <a:spcPct val="120005"/>
              </a:lnSpc>
              <a:spcBef>
                <a:spcPts val="0"/>
              </a:spcBef>
              <a:spcAft>
                <a:spcPts val="0"/>
              </a:spcAft>
              <a:buClr>
                <a:srgbClr val="000000"/>
              </a:buClr>
              <a:buSzPts val="2800"/>
              <a:buFont typeface="Arial"/>
              <a:buNone/>
            </a:pPr>
            <a:endParaRPr sz="2800" b="1" i="0" u="none" strike="noStrike" cap="none">
              <a:solidFill>
                <a:srgbClr val="285C24"/>
              </a:solidFill>
              <a:latin typeface="Arial"/>
              <a:ea typeface="Arial"/>
              <a:cs typeface="Arial"/>
              <a:sym typeface="Arial"/>
            </a:endParaRPr>
          </a:p>
          <a:p>
            <a:pPr marL="633409" marR="0" lvl="1" indent="-316704" algn="l" rtl="0">
              <a:lnSpc>
                <a:spcPct val="120005"/>
              </a:lnSpc>
              <a:spcBef>
                <a:spcPts val="0"/>
              </a:spcBef>
              <a:spcAft>
                <a:spcPts val="0"/>
              </a:spcAft>
              <a:buClr>
                <a:srgbClr val="2C816F"/>
              </a:buClr>
              <a:buSzPts val="3499"/>
              <a:buFont typeface="Arial"/>
              <a:buChar char="•"/>
            </a:pPr>
            <a:r>
              <a:rPr lang="en-US" sz="2800" b="0" i="0" u="none" strike="noStrike" cap="none">
                <a:solidFill>
                  <a:srgbClr val="285C24"/>
                </a:solidFill>
                <a:latin typeface="Arial"/>
                <a:ea typeface="Arial"/>
                <a:cs typeface="Arial"/>
                <a:sym typeface="Arial"/>
              </a:rPr>
              <a:t>Door dit soort ethische vragen te integreren in de risico-identificatie en de risicobeoordelingsprocessen, kunnen toeristische ondernemingen ervoor zorgen dat hun risicomanagementstrategieën niet alleen effectief, maar ook ethisch verantwoord zijn.</a:t>
            </a:r>
            <a:endParaRPr sz="1100" b="0" i="0" u="none" strike="noStrike" cap="none">
              <a:solidFill>
                <a:srgbClr val="285C24"/>
              </a:solidFill>
              <a:latin typeface="Arial"/>
              <a:ea typeface="Arial"/>
              <a:cs typeface="Arial"/>
              <a:sym typeface="Arial"/>
            </a:endParaRPr>
          </a:p>
        </p:txBody>
      </p:sp>
      <p:sp>
        <p:nvSpPr>
          <p:cNvPr id="461" name="Google Shape;461;p16"/>
          <p:cNvSpPr txBox="1"/>
          <p:nvPr/>
        </p:nvSpPr>
        <p:spPr>
          <a:xfrm>
            <a:off x="1312200" y="597150"/>
            <a:ext cx="13420725" cy="797782"/>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Clr>
                <a:srgbClr val="000000"/>
              </a:buClr>
              <a:buSzPts val="4800"/>
              <a:buFont typeface="Arial"/>
              <a:buNone/>
            </a:pPr>
            <a:r>
              <a:rPr lang="en-US" sz="4800" b="1" i="0" u="none" strike="noStrike" cap="none">
                <a:solidFill>
                  <a:srgbClr val="226741"/>
                </a:solidFill>
                <a:latin typeface="Arial"/>
                <a:ea typeface="Arial"/>
                <a:cs typeface="Arial"/>
                <a:sym typeface="Arial"/>
              </a:rPr>
              <a:t>Ethische dilemma's in risicomanagement</a:t>
            </a:r>
            <a:endParaRPr sz="1200" b="0" i="0" u="none" strike="noStrike" cap="none">
              <a:solidFill>
                <a:srgbClr val="000000"/>
              </a:solidFill>
              <a:latin typeface="Arial"/>
              <a:ea typeface="Arial"/>
              <a:cs typeface="Arial"/>
              <a:sym typeface="Arial"/>
            </a:endParaRPr>
          </a:p>
        </p:txBody>
      </p:sp>
      <p:pic>
        <p:nvPicPr>
          <p:cNvPr id="462" name="Google Shape;462;p16" descr="Kuva, joka sisältää kohteen teksti, Grafiikka, graafinen suunnittelu, Fontti&#10;&#10;Tekoälyllä luotu sisältö voi olla virheellistä."/>
          <p:cNvPicPr preferRelativeResize="0"/>
          <p:nvPr/>
        </p:nvPicPr>
        <p:blipFill rotWithShape="1">
          <a:blip r:embed="rId4">
            <a:alphaModFix/>
          </a:blip>
          <a:srcRect/>
          <a:stretch/>
        </p:blipFill>
        <p:spPr>
          <a:xfrm>
            <a:off x="15011400" y="571500"/>
            <a:ext cx="2711639" cy="9484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grpSp>
        <p:nvGrpSpPr>
          <p:cNvPr id="467" name="Google Shape;467;p17"/>
          <p:cNvGrpSpPr/>
          <p:nvPr/>
        </p:nvGrpSpPr>
        <p:grpSpPr>
          <a:xfrm>
            <a:off x="1028700" y="1665805"/>
            <a:ext cx="7738561" cy="3869281"/>
            <a:chOff x="0" y="0"/>
            <a:chExt cx="10318081" cy="5159041"/>
          </a:xfrm>
        </p:grpSpPr>
        <p:sp>
          <p:nvSpPr>
            <p:cNvPr id="468" name="Google Shape;468;p17"/>
            <p:cNvSpPr/>
            <p:nvPr/>
          </p:nvSpPr>
          <p:spPr>
            <a:xfrm>
              <a:off x="0" y="0"/>
              <a:ext cx="10318081" cy="5159041"/>
            </a:xfrm>
            <a:custGeom>
              <a:avLst/>
              <a:gdLst/>
              <a:ahLst/>
              <a:cxnLst/>
              <a:rect l="l" t="t" r="r" b="b"/>
              <a:pathLst>
                <a:path w="10318081" h="5159041" extrusionOk="0">
                  <a:moveTo>
                    <a:pt x="0" y="0"/>
                  </a:moveTo>
                  <a:lnTo>
                    <a:pt x="10318081" y="0"/>
                  </a:lnTo>
                  <a:lnTo>
                    <a:pt x="10318081" y="5159041"/>
                  </a:lnTo>
                  <a:lnTo>
                    <a:pt x="0" y="5159041"/>
                  </a:lnTo>
                  <a:lnTo>
                    <a:pt x="0" y="0"/>
                  </a:lnTo>
                  <a:close/>
                </a:path>
              </a:pathLst>
            </a:custGeom>
            <a:blipFill rotWithShape="1">
              <a:blip r:embed="rId3">
                <a:alphaModFix/>
              </a:blip>
              <a:stretch>
                <a:fillRect t="-49990" b="-4998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9" name="Google Shape;469;p17"/>
            <p:cNvSpPr txBox="1"/>
            <p:nvPr/>
          </p:nvSpPr>
          <p:spPr>
            <a:xfrm>
              <a:off x="94089" y="75748"/>
              <a:ext cx="10129901" cy="476822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599"/>
                <a:buFont typeface="Arial"/>
                <a:buNone/>
              </a:pPr>
              <a:r>
                <a:rPr lang="en-US" sz="2599" b="1" i="0" u="none" strike="noStrike" cap="none">
                  <a:solidFill>
                    <a:srgbClr val="000000"/>
                  </a:solidFill>
                  <a:latin typeface="Roboto"/>
                  <a:ea typeface="Roboto"/>
                  <a:cs typeface="Roboto"/>
                  <a:sym typeface="Roboto"/>
                </a:rPr>
                <a:t>Conflicterende Belangen van Belanghebbenden </a:t>
              </a:r>
              <a:r>
                <a:rPr lang="en-US" sz="2000" b="0" i="0" u="none" strike="noStrike" cap="none">
                  <a:solidFill>
                    <a:srgbClr val="000000"/>
                  </a:solidFill>
                  <a:latin typeface="Roboto"/>
                  <a:ea typeface="Roboto"/>
                  <a:cs typeface="Roboto"/>
                  <a:sym typeface="Roboto"/>
                </a:rPr>
                <a:t>Dilemma: Een risicomanager moet de belangen van verschillende belanghebbenden, zoals aandeelhouders, werknemers, klanten en de gemeenschap, met elkaar in evenwicht brengen. Het doorvoeren van kostenbesparende maatregelen om de winstgevendheid te verbeteren kan bijvoorbeeld leiden tot banenverlies of het in gevaar brengen van de productkwaliteit, wat ethische bezwaren oproept over de impact op werknemers en klanten.</a:t>
              </a:r>
              <a:endParaRPr sz="2000" b="0" i="0" u="none" strike="noStrike" cap="none">
                <a:solidFill>
                  <a:srgbClr val="000000"/>
                </a:solidFill>
                <a:latin typeface="Roboto"/>
                <a:ea typeface="Roboto"/>
                <a:cs typeface="Roboto"/>
                <a:sym typeface="Roboto"/>
              </a:endParaRPr>
            </a:p>
          </p:txBody>
        </p:sp>
      </p:grpSp>
      <p:sp>
        <p:nvSpPr>
          <p:cNvPr id="470" name="Google Shape;470;p17"/>
          <p:cNvSpPr/>
          <p:nvPr/>
        </p:nvSpPr>
        <p:spPr>
          <a:xfrm>
            <a:off x="1028700" y="5848345"/>
            <a:ext cx="7706513" cy="4165600"/>
          </a:xfrm>
          <a:custGeom>
            <a:avLst/>
            <a:gdLst/>
            <a:ahLst/>
            <a:cxnLst/>
            <a:rect l="l" t="t" r="r" b="b"/>
            <a:pathLst>
              <a:path w="7706513" h="4165600" extrusionOk="0">
                <a:moveTo>
                  <a:pt x="0" y="0"/>
                </a:moveTo>
                <a:lnTo>
                  <a:pt x="7706513" y="0"/>
                </a:lnTo>
                <a:lnTo>
                  <a:pt x="7706513" y="4165600"/>
                </a:lnTo>
                <a:lnTo>
                  <a:pt x="0" y="4165600"/>
                </a:lnTo>
                <a:lnTo>
                  <a:pt x="0" y="0"/>
                </a:lnTo>
                <a:close/>
              </a:path>
            </a:pathLst>
          </a:custGeom>
          <a:blipFill rotWithShape="1">
            <a:blip r:embed="rId4">
              <a:alphaModFix/>
            </a:blip>
            <a:stretch>
              <a:fillRect t="-42496" b="-4249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p17"/>
          <p:cNvSpPr txBox="1"/>
          <p:nvPr/>
        </p:nvSpPr>
        <p:spPr>
          <a:xfrm>
            <a:off x="1186744" y="6000745"/>
            <a:ext cx="7452866" cy="400705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599"/>
              <a:buFont typeface="Arial"/>
              <a:buNone/>
            </a:pPr>
            <a:r>
              <a:rPr lang="en-US" sz="2599" b="1" i="0" u="none" strike="noStrike" cap="none">
                <a:solidFill>
                  <a:srgbClr val="000000"/>
                </a:solidFill>
                <a:latin typeface="Roboto"/>
                <a:ea typeface="Roboto"/>
                <a:cs typeface="Roboto"/>
                <a:sym typeface="Roboto"/>
              </a:rPr>
              <a:t>Milieu-impact versus Winstgevendheid</a:t>
            </a:r>
            <a:endParaRPr/>
          </a:p>
          <a:p>
            <a:pPr marL="0" marR="0" lvl="0" indent="0" algn="l" rtl="0">
              <a:lnSpc>
                <a:spcPct val="140015"/>
              </a:lnSpc>
              <a:spcBef>
                <a:spcPts val="0"/>
              </a:spcBef>
              <a:spcAft>
                <a:spcPts val="0"/>
              </a:spcAft>
              <a:buClr>
                <a:srgbClr val="000000"/>
              </a:buClr>
              <a:buSzPts val="2000"/>
              <a:buFont typeface="Arial"/>
              <a:buNone/>
            </a:pPr>
            <a:r>
              <a:rPr lang="en-US" sz="2000" b="0" i="0" u="none" strike="noStrike" cap="none">
                <a:solidFill>
                  <a:srgbClr val="000000"/>
                </a:solidFill>
                <a:latin typeface="Roboto"/>
                <a:ea typeface="Roboto"/>
                <a:cs typeface="Roboto"/>
                <a:sym typeface="Roboto"/>
              </a:rPr>
              <a:t>Dilemma: Een risicomanager moet de milieurisico's beoordelen die gepaard gaan met bedrijfsactiviteiten, zoals vervuiling, uitputting van hulpbronnen of de impact van klimaatverandering. Het in evenwicht brengen van milieuoverwegingen met doelstellingen voor financiële prestaties roept ethische dilemma's op over het prioriteren van winstgevendheid op korte termijn boven duurzaamheid op lange termijn en het maatschappelijk welzijn.</a:t>
            </a:r>
            <a:endParaRPr sz="2000" b="0" i="0" u="none" strike="noStrike" cap="none">
              <a:solidFill>
                <a:srgbClr val="000000"/>
              </a:solidFill>
              <a:latin typeface="Roboto"/>
              <a:ea typeface="Roboto"/>
              <a:cs typeface="Roboto"/>
              <a:sym typeface="Roboto"/>
            </a:endParaRPr>
          </a:p>
        </p:txBody>
      </p:sp>
      <p:sp>
        <p:nvSpPr>
          <p:cNvPr id="472" name="Google Shape;472;p17"/>
          <p:cNvSpPr/>
          <p:nvPr/>
        </p:nvSpPr>
        <p:spPr>
          <a:xfrm>
            <a:off x="9428216" y="1663690"/>
            <a:ext cx="7702259" cy="3992040"/>
          </a:xfrm>
          <a:custGeom>
            <a:avLst/>
            <a:gdLst/>
            <a:ahLst/>
            <a:cxnLst/>
            <a:rect l="l" t="t" r="r" b="b"/>
            <a:pathLst>
              <a:path w="7702259" h="3992040" extrusionOk="0">
                <a:moveTo>
                  <a:pt x="0" y="0"/>
                </a:moveTo>
                <a:lnTo>
                  <a:pt x="7702259" y="0"/>
                </a:lnTo>
                <a:lnTo>
                  <a:pt x="7702259" y="3992040"/>
                </a:lnTo>
                <a:lnTo>
                  <a:pt x="0" y="3992040"/>
                </a:lnTo>
                <a:lnTo>
                  <a:pt x="0" y="0"/>
                </a:lnTo>
                <a:close/>
              </a:path>
            </a:pathLst>
          </a:custGeom>
          <a:blipFill rotWithShape="1">
            <a:blip r:embed="rId5">
              <a:alphaModFix/>
            </a:blip>
            <a:stretch>
              <a:fillRect l="-12651" t="-82557" r="-14704" b="-6314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3" name="Google Shape;473;p17"/>
          <p:cNvSpPr/>
          <p:nvPr/>
        </p:nvSpPr>
        <p:spPr>
          <a:xfrm>
            <a:off x="9363803" y="5960530"/>
            <a:ext cx="7831084" cy="4176193"/>
          </a:xfrm>
          <a:custGeom>
            <a:avLst/>
            <a:gdLst/>
            <a:ahLst/>
            <a:cxnLst/>
            <a:rect l="l" t="t" r="r" b="b"/>
            <a:pathLst>
              <a:path w="7831084" h="4176193" extrusionOk="0">
                <a:moveTo>
                  <a:pt x="0" y="0"/>
                </a:moveTo>
                <a:lnTo>
                  <a:pt x="7831084" y="0"/>
                </a:lnTo>
                <a:lnTo>
                  <a:pt x="7831084" y="4176193"/>
                </a:lnTo>
                <a:lnTo>
                  <a:pt x="0" y="4176193"/>
                </a:lnTo>
                <a:lnTo>
                  <a:pt x="0" y="0"/>
                </a:lnTo>
                <a:close/>
              </a:path>
            </a:pathLst>
          </a:custGeom>
          <a:blipFill rotWithShape="1">
            <a:blip r:embed="rId6">
              <a:alphaModFix/>
            </a:blip>
            <a:stretch>
              <a:fillRect t="-36072" b="-5142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4" name="Google Shape;474;p17"/>
          <p:cNvSpPr txBox="1"/>
          <p:nvPr/>
        </p:nvSpPr>
        <p:spPr>
          <a:xfrm>
            <a:off x="9659097" y="1690398"/>
            <a:ext cx="7343668" cy="400705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599"/>
              <a:buFont typeface="Arial"/>
              <a:buNone/>
            </a:pPr>
            <a:r>
              <a:rPr lang="en-US" sz="2599" b="1" i="0" u="none" strike="noStrike" cap="none">
                <a:solidFill>
                  <a:srgbClr val="000000"/>
                </a:solidFill>
                <a:latin typeface="Roboto"/>
                <a:ea typeface="Roboto"/>
                <a:cs typeface="Roboto"/>
                <a:sym typeface="Roboto"/>
              </a:rPr>
              <a:t>Productveiligheid versus Kostenreductie</a:t>
            </a:r>
            <a:endParaRPr sz="2599" b="1" i="0" u="none" strike="noStrike" cap="none">
              <a:solidFill>
                <a:srgbClr val="000000"/>
              </a:solidFill>
              <a:latin typeface="Roboto"/>
              <a:ea typeface="Roboto"/>
              <a:cs typeface="Roboto"/>
              <a:sym typeface="Roboto"/>
            </a:endParaRPr>
          </a:p>
          <a:p>
            <a:pPr marL="0" marR="0" lvl="0" indent="0" algn="l" rtl="0">
              <a:lnSpc>
                <a:spcPct val="140015"/>
              </a:lnSpc>
              <a:spcBef>
                <a:spcPts val="0"/>
              </a:spcBef>
              <a:spcAft>
                <a:spcPts val="0"/>
              </a:spcAft>
              <a:buClr>
                <a:srgbClr val="000000"/>
              </a:buClr>
              <a:buSzPts val="2000"/>
              <a:buFont typeface="Arial"/>
              <a:buNone/>
            </a:pPr>
            <a:r>
              <a:rPr lang="en-US" sz="2000" b="0" i="0" u="none" strike="noStrike" cap="none">
                <a:solidFill>
                  <a:srgbClr val="000000"/>
                </a:solidFill>
                <a:latin typeface="Roboto"/>
                <a:ea typeface="Roboto"/>
                <a:cs typeface="Roboto"/>
                <a:sym typeface="Roboto"/>
              </a:rPr>
              <a:t>Dilemma: Een risicomanager heeft de taak risico's met betrekking tot productveiligheid en -kwaliteit te evalueren. Echter, kostendruk of productiedeadlines kunnen de organisatie verleiden tot het bezuinigen of het in gevaar brengen van veiligheidsmaatregelen om de kosten te verlagen. Dit roept ethische dilemma's op over het prioriteren van consumentenveiligheid en ethische normen boven financiële overwegingen.</a:t>
            </a:r>
            <a:endParaRPr sz="1200" b="0" i="0" u="none" strike="noStrike" cap="none">
              <a:solidFill>
                <a:srgbClr val="000000"/>
              </a:solidFill>
              <a:latin typeface="Arial"/>
              <a:ea typeface="Arial"/>
              <a:cs typeface="Arial"/>
              <a:sym typeface="Arial"/>
            </a:endParaRPr>
          </a:p>
        </p:txBody>
      </p:sp>
      <p:sp>
        <p:nvSpPr>
          <p:cNvPr id="475" name="Google Shape;475;p17"/>
          <p:cNvSpPr txBox="1"/>
          <p:nvPr/>
        </p:nvSpPr>
        <p:spPr>
          <a:xfrm>
            <a:off x="9582137" y="6141510"/>
            <a:ext cx="7497589" cy="400705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599"/>
              <a:buFont typeface="Arial"/>
              <a:buNone/>
            </a:pPr>
            <a:r>
              <a:rPr lang="en-US" sz="2599" b="1" i="0" u="none" strike="noStrike" cap="none">
                <a:solidFill>
                  <a:srgbClr val="000000"/>
                </a:solidFill>
                <a:latin typeface="Roboto"/>
                <a:ea typeface="Roboto"/>
                <a:cs typeface="Roboto"/>
                <a:sym typeface="Roboto"/>
              </a:rPr>
              <a:t>Ethisch Gedrag van Zakelijke Partners</a:t>
            </a:r>
            <a:endParaRPr/>
          </a:p>
          <a:p>
            <a:pPr marL="0" marR="0" lvl="0" indent="0" algn="l" rtl="0">
              <a:lnSpc>
                <a:spcPct val="140015"/>
              </a:lnSpc>
              <a:spcBef>
                <a:spcPts val="0"/>
              </a:spcBef>
              <a:spcAft>
                <a:spcPts val="0"/>
              </a:spcAft>
              <a:buClr>
                <a:srgbClr val="000000"/>
              </a:buClr>
              <a:buSzPts val="2000"/>
              <a:buFont typeface="Arial"/>
              <a:buNone/>
            </a:pPr>
            <a:r>
              <a:rPr lang="en-US" sz="2000" b="0" i="0" u="none" strike="noStrike" cap="none">
                <a:solidFill>
                  <a:srgbClr val="000000"/>
                </a:solidFill>
                <a:latin typeface="Roboto"/>
                <a:ea typeface="Roboto"/>
                <a:cs typeface="Roboto"/>
                <a:sym typeface="Roboto"/>
              </a:rPr>
              <a:t>Dilemma: Een risicomanager ontdekt dat een zakelijke partner of leverancier betrokken is bij onethische of illegale praktijken, zoals omkoping, corruptie of schendingen van mensenrechten. Het in evenwicht brengen van de noodzaak van bedrijfscontinuïteit en contractuele verplichtingen met ethische overwegingen roept dilemma's op over de vraag of de relatie moet worden voortgezet, het contract moet worden beëindigd of corrigerende maatregelen moeten worden genomen.</a:t>
            </a:r>
            <a:endParaRPr sz="2000" b="0" i="0" u="none" strike="noStrike" cap="none">
              <a:solidFill>
                <a:srgbClr val="000000"/>
              </a:solidFill>
              <a:latin typeface="Roboto"/>
              <a:ea typeface="Roboto"/>
              <a:cs typeface="Roboto"/>
              <a:sym typeface="Roboto"/>
            </a:endParaRPr>
          </a:p>
        </p:txBody>
      </p:sp>
      <p:pic>
        <p:nvPicPr>
          <p:cNvPr id="476" name="Google Shape;476;p17" descr="Kuva, joka sisältää kohteen teksti, Grafiikka, graafinen suunnittelu, Fontti&#10;&#10;Tekoälyllä luotu sisältö voi olla virheellistä."/>
          <p:cNvPicPr preferRelativeResize="0"/>
          <p:nvPr/>
        </p:nvPicPr>
        <p:blipFill rotWithShape="1">
          <a:blip r:embed="rId7">
            <a:alphaModFix/>
          </a:blip>
          <a:srcRect/>
          <a:stretch/>
        </p:blipFill>
        <p:spPr>
          <a:xfrm>
            <a:off x="15011400" y="571500"/>
            <a:ext cx="2711639" cy="948438"/>
          </a:xfrm>
          <a:prstGeom prst="rect">
            <a:avLst/>
          </a:prstGeom>
          <a:noFill/>
          <a:ln>
            <a:noFill/>
          </a:ln>
        </p:spPr>
      </p:pic>
      <p:sp>
        <p:nvSpPr>
          <p:cNvPr id="477" name="Google Shape;477;p17"/>
          <p:cNvSpPr txBox="1"/>
          <p:nvPr/>
        </p:nvSpPr>
        <p:spPr>
          <a:xfrm>
            <a:off x="1269161" y="629544"/>
            <a:ext cx="13420725" cy="797782"/>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Clr>
                <a:srgbClr val="000000"/>
              </a:buClr>
              <a:buSzPts val="4800"/>
              <a:buFont typeface="Arial"/>
              <a:buNone/>
            </a:pPr>
            <a:r>
              <a:rPr lang="en-US" sz="4800" b="1" i="0" u="none" strike="noStrike" cap="none">
                <a:solidFill>
                  <a:srgbClr val="226741"/>
                </a:solidFill>
                <a:latin typeface="Arial"/>
                <a:ea typeface="Arial"/>
                <a:cs typeface="Arial"/>
                <a:sym typeface="Arial"/>
              </a:rPr>
              <a:t>Voorbeelden van ethische dilemma’s</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8"/>
          <p:cNvSpPr txBox="1"/>
          <p:nvPr/>
        </p:nvSpPr>
        <p:spPr>
          <a:xfrm>
            <a:off x="1312200" y="435227"/>
            <a:ext cx="13420725" cy="88639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800"/>
              <a:buFont typeface="Arial"/>
              <a:buNone/>
            </a:pPr>
            <a:r>
              <a:rPr lang="en-US" sz="4800" b="1" i="0" u="none" strike="noStrike" cap="none">
                <a:solidFill>
                  <a:srgbClr val="285C24"/>
                </a:solidFill>
                <a:latin typeface="Arial"/>
                <a:ea typeface="Arial"/>
                <a:cs typeface="Arial"/>
                <a:sym typeface="Arial"/>
              </a:rPr>
              <a:t>Samenvatting</a:t>
            </a:r>
            <a:endParaRPr sz="1400" b="0" i="0" u="none" strike="noStrike" cap="none">
              <a:solidFill>
                <a:srgbClr val="000000"/>
              </a:solidFill>
              <a:latin typeface="Arial"/>
              <a:ea typeface="Arial"/>
              <a:cs typeface="Arial"/>
              <a:sym typeface="Arial"/>
            </a:endParaRPr>
          </a:p>
        </p:txBody>
      </p:sp>
      <p:sp>
        <p:nvSpPr>
          <p:cNvPr id="483" name="Google Shape;483;p18"/>
          <p:cNvSpPr txBox="1"/>
          <p:nvPr/>
        </p:nvSpPr>
        <p:spPr>
          <a:xfrm>
            <a:off x="1028700" y="2600645"/>
            <a:ext cx="16230600" cy="6032421"/>
          </a:xfrm>
          <a:prstGeom prst="rect">
            <a:avLst/>
          </a:prstGeom>
          <a:noFill/>
          <a:ln>
            <a:noFill/>
          </a:ln>
        </p:spPr>
        <p:txBody>
          <a:bodyPr spcFirstLastPara="1" wrap="square" lIns="0" tIns="0" rIns="0" bIns="0" anchor="t" anchorCtr="0">
            <a:spAutoFit/>
          </a:bodyPr>
          <a:lstStyle/>
          <a:p>
            <a:pPr marL="777234" marR="0" lvl="1" indent="-388617" algn="l" rtl="0">
              <a:lnSpc>
                <a:spcPct val="140011"/>
              </a:lnSpc>
              <a:spcBef>
                <a:spcPts val="0"/>
              </a:spcBef>
              <a:spcAft>
                <a:spcPts val="0"/>
              </a:spcAft>
              <a:buClr>
                <a:srgbClr val="285C24"/>
              </a:buClr>
              <a:buSzPts val="3599"/>
              <a:buFont typeface="Arial"/>
              <a:buChar char="•"/>
            </a:pPr>
            <a:r>
              <a:rPr lang="en-US" sz="2800" b="0" i="0" u="none" strike="noStrike" cap="none">
                <a:solidFill>
                  <a:srgbClr val="285C24"/>
                </a:solidFill>
                <a:latin typeface="Roboto"/>
                <a:ea typeface="Roboto"/>
                <a:cs typeface="Roboto"/>
                <a:sym typeface="Roboto"/>
              </a:rPr>
              <a:t>Risicomanagement is het proces van het identificeren, beoordelen, prioriteren en mitigeren van risico's. Het omvat een systematische aanpak om risico's te begrijpen en te beheren op alle niveaus van een organisatie, van strategische besluitvorming tot de dagelijkse bedrijfsvoering.</a:t>
            </a:r>
            <a:endParaRPr/>
          </a:p>
          <a:p>
            <a:pPr marL="777234" marR="0" lvl="1" indent="-160080" algn="l" rtl="0">
              <a:lnSpc>
                <a:spcPct val="140011"/>
              </a:lnSpc>
              <a:spcBef>
                <a:spcPts val="0"/>
              </a:spcBef>
              <a:spcAft>
                <a:spcPts val="0"/>
              </a:spcAft>
              <a:buClr>
                <a:srgbClr val="285C24"/>
              </a:buClr>
              <a:buSzPts val="3599"/>
              <a:buFont typeface="Arial"/>
              <a:buNone/>
            </a:pPr>
            <a:endParaRPr sz="2800" b="0" i="0" u="none" strike="noStrike" cap="none">
              <a:solidFill>
                <a:srgbClr val="285C24"/>
              </a:solidFill>
              <a:latin typeface="Roboto"/>
              <a:ea typeface="Roboto"/>
              <a:cs typeface="Roboto"/>
              <a:sym typeface="Roboto"/>
            </a:endParaRPr>
          </a:p>
          <a:p>
            <a:pPr marL="777234" marR="0" lvl="1" indent="-388617" algn="l" rtl="0">
              <a:lnSpc>
                <a:spcPct val="140011"/>
              </a:lnSpc>
              <a:spcBef>
                <a:spcPts val="0"/>
              </a:spcBef>
              <a:spcAft>
                <a:spcPts val="0"/>
              </a:spcAft>
              <a:buClr>
                <a:srgbClr val="285C24"/>
              </a:buClr>
              <a:buSzPts val="3599"/>
              <a:buFont typeface="Arial"/>
              <a:buChar char="•"/>
            </a:pPr>
            <a:r>
              <a:rPr lang="en-US" sz="2800" b="0" i="0" u="none" strike="noStrike" cap="none">
                <a:solidFill>
                  <a:srgbClr val="285C24"/>
                </a:solidFill>
                <a:latin typeface="Roboto"/>
                <a:ea typeface="Roboto"/>
                <a:cs typeface="Roboto"/>
                <a:sym typeface="Roboto"/>
              </a:rPr>
              <a:t>Een systematisch en proactief risicomanagementproces, waarbij zowel het management als het personeel betrokken is, heeft als doel te verzekeren dat de strategische doelstellingen van het bedrijf worden behaald.</a:t>
            </a:r>
            <a:endParaRPr/>
          </a:p>
          <a:p>
            <a:pPr marL="777234" marR="0" lvl="1" indent="-160080" algn="l" rtl="0">
              <a:lnSpc>
                <a:spcPct val="140011"/>
              </a:lnSpc>
              <a:spcBef>
                <a:spcPts val="0"/>
              </a:spcBef>
              <a:spcAft>
                <a:spcPts val="0"/>
              </a:spcAft>
              <a:buClr>
                <a:srgbClr val="285C24"/>
              </a:buClr>
              <a:buSzPts val="3599"/>
              <a:buFont typeface="Arial"/>
              <a:buNone/>
            </a:pPr>
            <a:endParaRPr sz="2800" b="0" i="0" u="none" strike="noStrike" cap="none">
              <a:solidFill>
                <a:srgbClr val="285C24"/>
              </a:solidFill>
              <a:latin typeface="Roboto"/>
              <a:ea typeface="Roboto"/>
              <a:cs typeface="Roboto"/>
              <a:sym typeface="Roboto"/>
            </a:endParaRPr>
          </a:p>
          <a:p>
            <a:pPr marL="777234" marR="0" lvl="1" indent="-388617" algn="l" rtl="0">
              <a:lnSpc>
                <a:spcPct val="140011"/>
              </a:lnSpc>
              <a:spcBef>
                <a:spcPts val="0"/>
              </a:spcBef>
              <a:spcAft>
                <a:spcPts val="0"/>
              </a:spcAft>
              <a:buClr>
                <a:srgbClr val="285C24"/>
              </a:buClr>
              <a:buSzPts val="3599"/>
              <a:buFont typeface="Arial"/>
              <a:buChar char="•"/>
            </a:pPr>
            <a:r>
              <a:rPr lang="en-US" sz="2800" b="0" i="0" u="none" strike="noStrike" cap="none">
                <a:solidFill>
                  <a:srgbClr val="285C24"/>
                </a:solidFill>
                <a:latin typeface="Roboto"/>
                <a:ea typeface="Roboto"/>
                <a:cs typeface="Roboto"/>
                <a:sym typeface="Roboto"/>
              </a:rPr>
              <a:t>Risicomanagement moet plaatsvinden in netwerken en over de gehele waardeketen van het toerisme heen.</a:t>
            </a:r>
            <a:endParaRPr sz="2800" b="0" i="0" u="none" strike="noStrike" cap="none">
              <a:solidFill>
                <a:srgbClr val="000000"/>
              </a:solidFill>
              <a:latin typeface="Arial"/>
              <a:ea typeface="Arial"/>
              <a:cs typeface="Arial"/>
              <a:sym typeface="Arial"/>
            </a:endParaRPr>
          </a:p>
        </p:txBody>
      </p:sp>
      <p:pic>
        <p:nvPicPr>
          <p:cNvPr id="484" name="Google Shape;484;p18" descr="Kuva, joka sisältää kohteen teksti, Grafiikka, graafinen suunnittelu, Fontti&#10;&#10;Tekoälyllä luotu sisältö voi olla virheellistä."/>
          <p:cNvPicPr preferRelativeResize="0"/>
          <p:nvPr/>
        </p:nvPicPr>
        <p:blipFill rotWithShape="1">
          <a:blip r:embed="rId3">
            <a:alphaModFix/>
          </a:blip>
          <a:srcRect/>
          <a:stretch/>
        </p:blipFill>
        <p:spPr>
          <a:xfrm>
            <a:off x="15011400" y="571500"/>
            <a:ext cx="2711639" cy="9484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19"/>
          <p:cNvSpPr txBox="1"/>
          <p:nvPr/>
        </p:nvSpPr>
        <p:spPr>
          <a:xfrm>
            <a:off x="1312200" y="435227"/>
            <a:ext cx="13420725" cy="99719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5400"/>
              <a:buFont typeface="Arial"/>
              <a:buNone/>
            </a:pPr>
            <a:r>
              <a:rPr lang="en-US" sz="5400" b="1" i="0" u="none" strike="noStrike" cap="none">
                <a:solidFill>
                  <a:srgbClr val="285C24"/>
                </a:solidFill>
                <a:latin typeface="Arial"/>
                <a:ea typeface="Arial"/>
                <a:cs typeface="Arial"/>
                <a:sym typeface="Arial"/>
              </a:rPr>
              <a:t>Referenties​</a:t>
            </a:r>
            <a:endParaRPr sz="1400" b="0" i="0" u="none" strike="noStrike" cap="none">
              <a:solidFill>
                <a:srgbClr val="000000"/>
              </a:solidFill>
              <a:latin typeface="Arial"/>
              <a:ea typeface="Arial"/>
              <a:cs typeface="Arial"/>
              <a:sym typeface="Arial"/>
            </a:endParaRPr>
          </a:p>
        </p:txBody>
      </p:sp>
      <p:sp>
        <p:nvSpPr>
          <p:cNvPr id="490" name="Google Shape;490;p19"/>
          <p:cNvSpPr txBox="1"/>
          <p:nvPr/>
        </p:nvSpPr>
        <p:spPr>
          <a:xfrm>
            <a:off x="1028700" y="2171181"/>
            <a:ext cx="16341089" cy="7209346"/>
          </a:xfrm>
          <a:prstGeom prst="rect">
            <a:avLst/>
          </a:prstGeom>
          <a:noFill/>
          <a:ln>
            <a:noFill/>
          </a:ln>
        </p:spPr>
        <p:txBody>
          <a:bodyPr spcFirstLastPara="1" wrap="square" lIns="0" tIns="0" rIns="0" bIns="0" anchor="t" anchorCtr="0">
            <a:spAutoFit/>
          </a:bodyPr>
          <a:lstStyle/>
          <a:p>
            <a:pPr marL="457200" marR="0" lvl="0" indent="-457200" algn="l" rtl="0">
              <a:lnSpc>
                <a:spcPct val="140012"/>
              </a:lnSpc>
              <a:spcBef>
                <a:spcPts val="0"/>
              </a:spcBef>
              <a:spcAft>
                <a:spcPts val="0"/>
              </a:spcAft>
              <a:buClr>
                <a:srgbClr val="000000"/>
              </a:buClr>
              <a:buSzPts val="3299"/>
              <a:buFont typeface="Arial"/>
              <a:buChar char="•"/>
            </a:pPr>
            <a:r>
              <a:rPr lang="en-US" sz="3299" b="0" i="0" u="none" strike="noStrike" cap="none">
                <a:solidFill>
                  <a:srgbClr val="285C24"/>
                </a:solidFill>
                <a:latin typeface="Roboto"/>
                <a:ea typeface="Roboto"/>
                <a:cs typeface="Roboto"/>
                <a:sym typeface="Roboto"/>
              </a:rPr>
              <a:t>GDPR. </a:t>
            </a:r>
            <a:r>
              <a:rPr lang="en-US" sz="3299" b="0" i="0" u="sng" strike="noStrike" cap="none">
                <a:solidFill>
                  <a:srgbClr val="285C24"/>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https://gdpr.eu/</a:t>
            </a:r>
            <a:r>
              <a:rPr lang="en-US" sz="3299" b="0" i="0" u="none" strike="noStrike" cap="none">
                <a:solidFill>
                  <a:srgbClr val="285C24"/>
                </a:solidFill>
                <a:latin typeface="Roboto"/>
                <a:ea typeface="Roboto"/>
                <a:cs typeface="Roboto"/>
                <a:sym typeface="Roboto"/>
              </a:rPr>
              <a:t> </a:t>
            </a:r>
            <a:endParaRPr sz="3299" b="0" i="0" u="none" strike="noStrike" cap="none">
              <a:solidFill>
                <a:srgbClr val="285C24"/>
              </a:solidFill>
              <a:latin typeface="Roboto"/>
              <a:ea typeface="Roboto"/>
              <a:cs typeface="Roboto"/>
              <a:sym typeface="Roboto"/>
            </a:endParaRPr>
          </a:p>
          <a:p>
            <a:pPr marL="457200" marR="0" lvl="0" indent="-457200" algn="l" rtl="0">
              <a:lnSpc>
                <a:spcPct val="140012"/>
              </a:lnSpc>
              <a:spcBef>
                <a:spcPts val="0"/>
              </a:spcBef>
              <a:spcAft>
                <a:spcPts val="0"/>
              </a:spcAft>
              <a:buClr>
                <a:srgbClr val="000000"/>
              </a:buClr>
              <a:buSzPts val="3299"/>
              <a:buFont typeface="Arial"/>
              <a:buChar char="•"/>
            </a:pPr>
            <a:r>
              <a:rPr lang="en-US" sz="3299" b="0" i="0" u="none" strike="noStrike" cap="none">
                <a:solidFill>
                  <a:srgbClr val="285C24"/>
                </a:solidFill>
                <a:latin typeface="Roboto"/>
                <a:ea typeface="Roboto"/>
                <a:cs typeface="Roboto"/>
                <a:sym typeface="Roboto"/>
              </a:rPr>
              <a:t>Helameri, E., Iivari, P., Nisula, S. &amp; Satokangas, P. 2023. </a:t>
            </a:r>
            <a:endParaRPr sz="3299" b="0" i="0" u="none" strike="noStrike" cap="none">
              <a:solidFill>
                <a:srgbClr val="285C24"/>
              </a:solidFill>
              <a:latin typeface="Roboto"/>
              <a:ea typeface="Roboto"/>
              <a:cs typeface="Roboto"/>
              <a:sym typeface="Roboto"/>
            </a:endParaRPr>
          </a:p>
          <a:p>
            <a:pPr marL="457200" marR="0" lvl="0" indent="-457200" algn="l" rtl="0">
              <a:lnSpc>
                <a:spcPct val="140012"/>
              </a:lnSpc>
              <a:spcBef>
                <a:spcPts val="0"/>
              </a:spcBef>
              <a:spcAft>
                <a:spcPts val="0"/>
              </a:spcAft>
              <a:buClr>
                <a:srgbClr val="000000"/>
              </a:buClr>
              <a:buSzPts val="3299"/>
              <a:buFont typeface="Arial"/>
              <a:buChar char="•"/>
            </a:pPr>
            <a:r>
              <a:rPr lang="en-US" sz="3299" b="0" i="0" u="none" strike="noStrike" cap="none">
                <a:solidFill>
                  <a:srgbClr val="285C24"/>
                </a:solidFill>
                <a:latin typeface="Roboto"/>
                <a:ea typeface="Roboto"/>
                <a:cs typeface="Roboto"/>
                <a:sym typeface="Roboto"/>
              </a:rPr>
              <a:t>Hopkin, P. 2017. Fundamentals of Risk management. Understanding, evaluating and implementing effective risk management. Wrap Distribution Ltd.</a:t>
            </a:r>
            <a:endParaRPr sz="3299" b="0" i="0" u="none" strike="noStrike" cap="none">
              <a:solidFill>
                <a:srgbClr val="285C24"/>
              </a:solidFill>
              <a:latin typeface="Roboto"/>
              <a:ea typeface="Roboto"/>
              <a:cs typeface="Roboto"/>
              <a:sym typeface="Roboto"/>
            </a:endParaRPr>
          </a:p>
          <a:p>
            <a:pPr marL="457200" marR="0" lvl="0" indent="-457200" algn="l" rtl="0">
              <a:lnSpc>
                <a:spcPct val="140012"/>
              </a:lnSpc>
              <a:spcBef>
                <a:spcPts val="0"/>
              </a:spcBef>
              <a:spcAft>
                <a:spcPts val="0"/>
              </a:spcAft>
              <a:buClr>
                <a:srgbClr val="000000"/>
              </a:buClr>
              <a:buSzPts val="3299"/>
              <a:buFont typeface="Arial"/>
              <a:buChar char="•"/>
            </a:pPr>
            <a:r>
              <a:rPr lang="en-US" sz="3299" b="0" i="0" u="none" strike="noStrike" cap="none">
                <a:solidFill>
                  <a:srgbClr val="285C24"/>
                </a:solidFill>
                <a:latin typeface="Roboto"/>
                <a:ea typeface="Roboto"/>
                <a:cs typeface="Roboto"/>
                <a:sym typeface="Roboto"/>
              </a:rPr>
              <a:t>Iivari, P. 2012. Business crisis and its management. Crisis management as a part of safety and security management in a tourism company. Key note speech. </a:t>
            </a:r>
            <a:endParaRPr sz="1400" b="0" i="0" u="none" strike="noStrike" cap="none">
              <a:solidFill>
                <a:srgbClr val="000000"/>
              </a:solidFill>
              <a:latin typeface="Arial"/>
              <a:ea typeface="Arial"/>
              <a:cs typeface="Arial"/>
              <a:sym typeface="Arial"/>
            </a:endParaRPr>
          </a:p>
          <a:p>
            <a:pPr marL="0" marR="0" lvl="0" indent="0" algn="l" rtl="0">
              <a:lnSpc>
                <a:spcPct val="140012"/>
              </a:lnSpc>
              <a:spcBef>
                <a:spcPts val="0"/>
              </a:spcBef>
              <a:spcAft>
                <a:spcPts val="0"/>
              </a:spcAft>
              <a:buClr>
                <a:srgbClr val="000000"/>
              </a:buClr>
              <a:buSzPts val="3299"/>
              <a:buFont typeface="Arial"/>
              <a:buNone/>
            </a:pPr>
            <a:endParaRPr sz="3299" b="0" i="0" u="none" strike="noStrike" cap="none">
              <a:solidFill>
                <a:srgbClr val="285C24"/>
              </a:solidFill>
              <a:latin typeface="Roboto"/>
              <a:ea typeface="Roboto"/>
              <a:cs typeface="Roboto"/>
              <a:sym typeface="Roboto"/>
            </a:endParaRPr>
          </a:p>
          <a:p>
            <a:pPr marL="0" marR="0" lvl="0" indent="0" algn="l" rtl="0">
              <a:lnSpc>
                <a:spcPct val="110306"/>
              </a:lnSpc>
              <a:spcBef>
                <a:spcPts val="0"/>
              </a:spcBef>
              <a:spcAft>
                <a:spcPts val="0"/>
              </a:spcAft>
              <a:buClr>
                <a:srgbClr val="000000"/>
              </a:buClr>
              <a:buSzPts val="3299"/>
              <a:buFont typeface="Arial"/>
              <a:buNone/>
            </a:pPr>
            <a:endParaRPr sz="3299" b="0" i="0" u="none" strike="noStrike" cap="none">
              <a:solidFill>
                <a:srgbClr val="285C24"/>
              </a:solidFill>
              <a:latin typeface="Roboto"/>
              <a:ea typeface="Roboto"/>
              <a:cs typeface="Roboto"/>
              <a:sym typeface="Roboto"/>
            </a:endParaRPr>
          </a:p>
          <a:p>
            <a:pPr marL="0" marR="0" lvl="0" indent="0" algn="l" rtl="0">
              <a:lnSpc>
                <a:spcPct val="110306"/>
              </a:lnSpc>
              <a:spcBef>
                <a:spcPts val="0"/>
              </a:spcBef>
              <a:spcAft>
                <a:spcPts val="0"/>
              </a:spcAft>
              <a:buClr>
                <a:srgbClr val="000000"/>
              </a:buClr>
              <a:buSzPts val="3299"/>
              <a:buFont typeface="Arial"/>
              <a:buNone/>
            </a:pPr>
            <a:endParaRPr sz="3299" b="0" i="0" u="none" strike="noStrike" cap="none">
              <a:solidFill>
                <a:srgbClr val="285C24"/>
              </a:solidFill>
              <a:latin typeface="Roboto"/>
              <a:ea typeface="Roboto"/>
              <a:cs typeface="Roboto"/>
              <a:sym typeface="Roboto"/>
            </a:endParaRPr>
          </a:p>
          <a:p>
            <a:pPr marL="0" marR="0" lvl="0" indent="0" algn="l" rtl="0">
              <a:lnSpc>
                <a:spcPct val="110306"/>
              </a:lnSpc>
              <a:spcBef>
                <a:spcPts val="0"/>
              </a:spcBef>
              <a:spcAft>
                <a:spcPts val="0"/>
              </a:spcAft>
              <a:buClr>
                <a:srgbClr val="000000"/>
              </a:buClr>
              <a:buSzPts val="3299"/>
              <a:buFont typeface="Arial"/>
              <a:buNone/>
            </a:pPr>
            <a:endParaRPr sz="3299" b="0" i="0" u="none" strike="noStrike" cap="none">
              <a:solidFill>
                <a:srgbClr val="285C24"/>
              </a:solidFill>
              <a:latin typeface="Roboto"/>
              <a:ea typeface="Roboto"/>
              <a:cs typeface="Roboto"/>
              <a:sym typeface="Roboto"/>
            </a:endParaRPr>
          </a:p>
          <a:p>
            <a:pPr marL="0" marR="0" lvl="0" indent="0" algn="l" rtl="0">
              <a:lnSpc>
                <a:spcPct val="110306"/>
              </a:lnSpc>
              <a:spcBef>
                <a:spcPts val="0"/>
              </a:spcBef>
              <a:spcAft>
                <a:spcPts val="0"/>
              </a:spcAft>
              <a:buClr>
                <a:srgbClr val="000000"/>
              </a:buClr>
              <a:buSzPts val="3299"/>
              <a:buFont typeface="Arial"/>
              <a:buNone/>
            </a:pPr>
            <a:endParaRPr sz="3299" b="0" i="0" u="none" strike="noStrike" cap="none">
              <a:solidFill>
                <a:srgbClr val="285C24"/>
              </a:solidFill>
              <a:latin typeface="Roboto"/>
              <a:ea typeface="Roboto"/>
              <a:cs typeface="Roboto"/>
              <a:sym typeface="Roboto"/>
            </a:endParaRPr>
          </a:p>
        </p:txBody>
      </p:sp>
      <p:pic>
        <p:nvPicPr>
          <p:cNvPr id="491" name="Google Shape;491;p19" descr="Kuva, joka sisältää kohteen teksti, Grafiikka, graafinen suunnittelu, Fontti&#10;&#10;Tekoälyllä luotu sisältö voi olla virheellistä."/>
          <p:cNvPicPr preferRelativeResize="0"/>
          <p:nvPr/>
        </p:nvPicPr>
        <p:blipFill rotWithShape="1">
          <a:blip r:embed="rId4">
            <a:alphaModFix/>
          </a:blip>
          <a:srcRect/>
          <a:stretch/>
        </p:blipFill>
        <p:spPr>
          <a:xfrm>
            <a:off x="15011400" y="571500"/>
            <a:ext cx="2711639" cy="9484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p:nvPr/>
        </p:nvSpPr>
        <p:spPr>
          <a:xfrm>
            <a:off x="682899" y="9454011"/>
            <a:ext cx="2764155" cy="615315"/>
          </a:xfrm>
          <a:custGeom>
            <a:avLst/>
            <a:gdLst/>
            <a:ahLst/>
            <a:cxnLst/>
            <a:rect l="l" t="t" r="r" b="b"/>
            <a:pathLst>
              <a:path w="3685540" h="820420" extrusionOk="0">
                <a:moveTo>
                  <a:pt x="0" y="0"/>
                </a:moveTo>
                <a:lnTo>
                  <a:pt x="3685540" y="0"/>
                </a:lnTo>
                <a:lnTo>
                  <a:pt x="3685540" y="820420"/>
                </a:lnTo>
                <a:lnTo>
                  <a:pt x="0" y="820420"/>
                </a:lnTo>
                <a:lnTo>
                  <a:pt x="0" y="0"/>
                </a:lnTo>
                <a:close/>
              </a:path>
            </a:pathLst>
          </a:custGeom>
          <a:blipFill rotWithShape="1">
            <a:blip r:embed="rId3">
              <a:alphaModFix/>
            </a:blip>
            <a:stretch>
              <a:fillRect t="-51" b="-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2"/>
          <p:cNvSpPr txBox="1"/>
          <p:nvPr/>
        </p:nvSpPr>
        <p:spPr>
          <a:xfrm>
            <a:off x="3538494" y="9459825"/>
            <a:ext cx="4689904" cy="5468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This project receives funding from the European Union’s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SMP Programme under Grant Agreement No 101181590.</a:t>
            </a:r>
            <a:endParaRPr sz="1400" b="0" i="0" u="none" strike="noStrike" cap="none">
              <a:solidFill>
                <a:srgbClr val="000000"/>
              </a:solidFill>
              <a:latin typeface="Arial"/>
              <a:ea typeface="Arial"/>
              <a:cs typeface="Arial"/>
              <a:sym typeface="Arial"/>
            </a:endParaRPr>
          </a:p>
        </p:txBody>
      </p:sp>
      <p:sp>
        <p:nvSpPr>
          <p:cNvPr id="106" name="Google Shape;106;p2"/>
          <p:cNvSpPr txBox="1"/>
          <p:nvPr/>
        </p:nvSpPr>
        <p:spPr>
          <a:xfrm>
            <a:off x="1312200" y="435225"/>
            <a:ext cx="13420725" cy="88639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800"/>
              <a:buFont typeface="Arial"/>
              <a:buNone/>
            </a:pPr>
            <a:r>
              <a:rPr lang="en-US" sz="4800" b="1" i="0" u="none" strike="noStrike" cap="none">
                <a:solidFill>
                  <a:srgbClr val="226741"/>
                </a:solidFill>
                <a:latin typeface="Arial"/>
                <a:ea typeface="Arial"/>
                <a:cs typeface="Arial"/>
                <a:sym typeface="Arial"/>
              </a:rPr>
              <a:t>Contents</a:t>
            </a:r>
            <a:endParaRPr sz="1200" b="0" i="0" u="none" strike="noStrike" cap="none">
              <a:solidFill>
                <a:srgbClr val="000000"/>
              </a:solidFill>
              <a:latin typeface="Arial"/>
              <a:ea typeface="Arial"/>
              <a:cs typeface="Arial"/>
              <a:sym typeface="Arial"/>
            </a:endParaRPr>
          </a:p>
        </p:txBody>
      </p:sp>
      <p:sp>
        <p:nvSpPr>
          <p:cNvPr id="107" name="Google Shape;107;p2"/>
          <p:cNvSpPr txBox="1"/>
          <p:nvPr/>
        </p:nvSpPr>
        <p:spPr>
          <a:xfrm>
            <a:off x="1170450" y="2906118"/>
            <a:ext cx="15947100" cy="293227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800"/>
              <a:buFont typeface="Arial"/>
              <a:buNone/>
            </a:pPr>
            <a:r>
              <a:rPr lang="en-US" sz="2800" b="0" i="0" u="none" strike="noStrike" cap="none">
                <a:solidFill>
                  <a:srgbClr val="285C24"/>
                </a:solidFill>
                <a:latin typeface="Roboto"/>
                <a:ea typeface="Roboto"/>
                <a:cs typeface="Roboto"/>
                <a:sym typeface="Roboto"/>
              </a:rPr>
              <a:t>​Het doel van deze sessie is het verkennen van het concept van risicomanagement en hoe dit wordt toegepast in de toeristische context vanuit het perspectief van een kmo.</a:t>
            </a:r>
            <a:endParaRPr/>
          </a:p>
          <a:p>
            <a:pPr marL="0" marR="0" lvl="0" indent="0" algn="l" rtl="0">
              <a:lnSpc>
                <a:spcPct val="140008"/>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0" marR="0" lvl="0" indent="0" algn="l" rtl="0">
              <a:lnSpc>
                <a:spcPct val="140008"/>
              </a:lnSpc>
              <a:spcBef>
                <a:spcPts val="0"/>
              </a:spcBef>
              <a:spcAft>
                <a:spcPts val="0"/>
              </a:spcAft>
              <a:buClr>
                <a:srgbClr val="000000"/>
              </a:buClr>
              <a:buSzPts val="2800"/>
              <a:buFont typeface="Arial"/>
              <a:buNone/>
            </a:pPr>
            <a:r>
              <a:rPr lang="en-US" sz="2800" b="0" i="0" u="none" strike="noStrike" cap="none">
                <a:solidFill>
                  <a:srgbClr val="285C24"/>
                </a:solidFill>
                <a:latin typeface="Roboto"/>
                <a:ea typeface="Roboto"/>
                <a:cs typeface="Roboto"/>
                <a:sym typeface="Roboto"/>
              </a:rPr>
              <a:t>Kernwoorden: Risicomanagement, toerismeveiligheid, veerkracht. </a:t>
            </a:r>
            <a:endParaRPr sz="2800" b="0" i="0" u="none" strike="noStrike" cap="none">
              <a:solidFill>
                <a:srgbClr val="000000"/>
              </a:solidFill>
              <a:latin typeface="Arial"/>
              <a:ea typeface="Arial"/>
              <a:cs typeface="Arial"/>
              <a:sym typeface="Arial"/>
            </a:endParaRPr>
          </a:p>
          <a:p>
            <a:pPr marL="0" marR="0" lvl="0" indent="0" algn="l" rtl="0">
              <a:lnSpc>
                <a:spcPct val="74661"/>
              </a:lnSpc>
              <a:spcBef>
                <a:spcPts val="0"/>
              </a:spcBef>
              <a:spcAft>
                <a:spcPts val="0"/>
              </a:spcAft>
              <a:buClr>
                <a:srgbClr val="000000"/>
              </a:buClr>
              <a:buSzPts val="4499"/>
              <a:buFont typeface="Arial"/>
              <a:buNone/>
            </a:pPr>
            <a:endParaRPr sz="4499" b="0" i="0" u="none" strike="noStrike" cap="none">
              <a:solidFill>
                <a:srgbClr val="285C24"/>
              </a:solidFill>
              <a:latin typeface="Roboto"/>
              <a:ea typeface="Roboto"/>
              <a:cs typeface="Roboto"/>
              <a:sym typeface="Roboto"/>
            </a:endParaRPr>
          </a:p>
        </p:txBody>
      </p:sp>
      <p:pic>
        <p:nvPicPr>
          <p:cNvPr id="108" name="Google Shape;108;p2" descr="Kuva, joka sisältää kohteen teksti, Grafiikka, graafinen suunnittelu, Fontti&#10;&#10;Tekoälyllä luotu sisältö voi olla virheellistä."/>
          <p:cNvPicPr preferRelativeResize="0"/>
          <p:nvPr/>
        </p:nvPicPr>
        <p:blipFill rotWithShape="1">
          <a:blip r:embed="rId4">
            <a:alphaModFix/>
          </a:blip>
          <a:srcRect/>
          <a:stretch/>
        </p:blipFill>
        <p:spPr>
          <a:xfrm>
            <a:off x="15011400" y="571500"/>
            <a:ext cx="2711639" cy="9484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21"/>
          <p:cNvSpPr txBox="1"/>
          <p:nvPr/>
        </p:nvSpPr>
        <p:spPr>
          <a:xfrm>
            <a:off x="6858000" y="4704982"/>
            <a:ext cx="4986459" cy="1070934"/>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Clr>
                <a:srgbClr val="000000"/>
              </a:buClr>
              <a:buSzPts val="5799"/>
              <a:buFont typeface="Arial"/>
              <a:buNone/>
            </a:pPr>
            <a:r>
              <a:rPr lang="en-US" sz="5799" b="1" i="0" u="none" strike="noStrike" cap="none">
                <a:solidFill>
                  <a:srgbClr val="226741"/>
                </a:solidFill>
                <a:latin typeface="Arial"/>
                <a:ea typeface="Arial"/>
                <a:cs typeface="Arial"/>
                <a:sym typeface="Arial"/>
              </a:rPr>
              <a:t>Activiteiten</a:t>
            </a:r>
            <a:endParaRPr sz="1400" b="0" i="0" u="none" strike="noStrike" cap="none">
              <a:solidFill>
                <a:srgbClr val="000000"/>
              </a:solidFill>
              <a:latin typeface="Arial"/>
              <a:ea typeface="Arial"/>
              <a:cs typeface="Arial"/>
              <a:sym typeface="Arial"/>
            </a:endParaRPr>
          </a:p>
        </p:txBody>
      </p:sp>
      <p:pic>
        <p:nvPicPr>
          <p:cNvPr id="519" name="Google Shape;519;p21" descr="Kuva, joka sisältää kohteen teksti, Grafiikka, graafinen suunnittelu, Fontti&#10;&#10;Tekoälyllä luotu sisältö voi olla virheellistä."/>
          <p:cNvPicPr preferRelativeResize="0"/>
          <p:nvPr/>
        </p:nvPicPr>
        <p:blipFill rotWithShape="1">
          <a:blip r:embed="rId3">
            <a:alphaModFix/>
          </a:blip>
          <a:srcRect/>
          <a:stretch/>
        </p:blipFill>
        <p:spPr>
          <a:xfrm>
            <a:off x="15011400" y="571500"/>
            <a:ext cx="2711639" cy="9484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22"/>
          <p:cNvSpPr txBox="1"/>
          <p:nvPr/>
        </p:nvSpPr>
        <p:spPr>
          <a:xfrm>
            <a:off x="16526185" y="9439275"/>
            <a:ext cx="605387" cy="519708"/>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2700"/>
              <a:buFont typeface="Arial"/>
              <a:buNone/>
            </a:pPr>
            <a:r>
              <a:rPr lang="en-US" sz="2700" b="0" i="0" u="none" strike="noStrike" cap="none">
                <a:solidFill>
                  <a:srgbClr val="004F6D"/>
                </a:solidFill>
                <a:latin typeface="Franklin Gothic"/>
                <a:ea typeface="Franklin Gothic"/>
                <a:cs typeface="Franklin Gothic"/>
                <a:sym typeface="Franklin Gothic"/>
              </a:rPr>
              <a:t>‹#›</a:t>
            </a:r>
            <a:endParaRPr sz="1400" b="0" i="0" u="none" strike="noStrike" cap="none">
              <a:solidFill>
                <a:srgbClr val="000000"/>
              </a:solidFill>
              <a:latin typeface="Arial"/>
              <a:ea typeface="Arial"/>
              <a:cs typeface="Arial"/>
              <a:sym typeface="Arial"/>
            </a:endParaRPr>
          </a:p>
        </p:txBody>
      </p:sp>
      <p:sp>
        <p:nvSpPr>
          <p:cNvPr id="525" name="Google Shape;525;p22"/>
          <p:cNvSpPr/>
          <p:nvPr/>
        </p:nvSpPr>
        <p:spPr>
          <a:xfrm>
            <a:off x="682899" y="9454011"/>
            <a:ext cx="2764155" cy="615315"/>
          </a:xfrm>
          <a:custGeom>
            <a:avLst/>
            <a:gdLst/>
            <a:ahLst/>
            <a:cxnLst/>
            <a:rect l="l" t="t" r="r" b="b"/>
            <a:pathLst>
              <a:path w="3685540" h="820420" extrusionOk="0">
                <a:moveTo>
                  <a:pt x="0" y="0"/>
                </a:moveTo>
                <a:lnTo>
                  <a:pt x="3685540" y="0"/>
                </a:lnTo>
                <a:lnTo>
                  <a:pt x="3685540" y="820420"/>
                </a:lnTo>
                <a:lnTo>
                  <a:pt x="0" y="820420"/>
                </a:lnTo>
                <a:lnTo>
                  <a:pt x="0" y="0"/>
                </a:lnTo>
                <a:close/>
              </a:path>
            </a:pathLst>
          </a:custGeom>
          <a:blipFill rotWithShape="1">
            <a:blip r:embed="rId3">
              <a:alphaModFix/>
            </a:blip>
            <a:stretch>
              <a:fillRect t="-51" b="-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6" name="Google Shape;526;p22"/>
          <p:cNvSpPr txBox="1"/>
          <p:nvPr/>
        </p:nvSpPr>
        <p:spPr>
          <a:xfrm>
            <a:off x="3538494" y="9459825"/>
            <a:ext cx="4689904" cy="5468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This project receives funding from the European Union’s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SMP Programme under Grant Agreement No 101181590.</a:t>
            </a:r>
            <a:endParaRPr sz="1400" b="0" i="0" u="none" strike="noStrike" cap="none">
              <a:solidFill>
                <a:srgbClr val="000000"/>
              </a:solidFill>
              <a:latin typeface="Arial"/>
              <a:ea typeface="Arial"/>
              <a:cs typeface="Arial"/>
              <a:sym typeface="Arial"/>
            </a:endParaRPr>
          </a:p>
        </p:txBody>
      </p:sp>
      <p:sp>
        <p:nvSpPr>
          <p:cNvPr id="527" name="Google Shape;527;p22"/>
          <p:cNvSpPr txBox="1"/>
          <p:nvPr/>
        </p:nvSpPr>
        <p:spPr>
          <a:xfrm>
            <a:off x="1312200" y="435225"/>
            <a:ext cx="13420725" cy="99719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5400"/>
              <a:buFont typeface="Arial"/>
              <a:buNone/>
            </a:pPr>
            <a:r>
              <a:rPr lang="en-US" sz="5400" b="1" i="0" u="none" strike="noStrike" cap="none">
                <a:solidFill>
                  <a:srgbClr val="226741"/>
                </a:solidFill>
                <a:latin typeface="Arial"/>
                <a:ea typeface="Arial"/>
                <a:cs typeface="Arial"/>
                <a:sym typeface="Arial"/>
              </a:rPr>
              <a:t>Voorbereidende opdracht voor kmo’s</a:t>
            </a:r>
            <a:endParaRPr sz="1400" b="0" i="0" u="none" strike="noStrike" cap="none">
              <a:solidFill>
                <a:srgbClr val="000000"/>
              </a:solidFill>
              <a:latin typeface="Arial"/>
              <a:ea typeface="Arial"/>
              <a:cs typeface="Arial"/>
              <a:sym typeface="Arial"/>
            </a:endParaRPr>
          </a:p>
        </p:txBody>
      </p:sp>
      <p:sp>
        <p:nvSpPr>
          <p:cNvPr id="528" name="Google Shape;528;p22"/>
          <p:cNvSpPr txBox="1"/>
          <p:nvPr/>
        </p:nvSpPr>
        <p:spPr>
          <a:xfrm>
            <a:off x="609600" y="4091062"/>
            <a:ext cx="17480280" cy="1772793"/>
          </a:xfrm>
          <a:prstGeom prst="rect">
            <a:avLst/>
          </a:prstGeom>
          <a:noFill/>
          <a:ln>
            <a:noFill/>
          </a:ln>
        </p:spPr>
        <p:txBody>
          <a:bodyPr spcFirstLastPara="1" wrap="square" lIns="0" tIns="0" rIns="0" bIns="0" anchor="t" anchorCtr="0">
            <a:spAutoFit/>
          </a:bodyPr>
          <a:lstStyle/>
          <a:p>
            <a:pPr marL="0" marR="0" lvl="0" indent="0" algn="ctr" rtl="0">
              <a:lnSpc>
                <a:spcPct val="119979"/>
              </a:lnSpc>
              <a:spcBef>
                <a:spcPts val="0"/>
              </a:spcBef>
              <a:spcAft>
                <a:spcPts val="0"/>
              </a:spcAft>
              <a:buClr>
                <a:srgbClr val="000000"/>
              </a:buClr>
              <a:buSzPts val="4800"/>
              <a:buFont typeface="Arial"/>
              <a:buNone/>
            </a:pPr>
            <a:r>
              <a:rPr lang="en-US" sz="4800" b="0" i="0" u="none" strike="noStrike" cap="none">
                <a:solidFill>
                  <a:srgbClr val="226741"/>
                </a:solidFill>
                <a:latin typeface="Arial"/>
                <a:ea typeface="Arial"/>
                <a:cs typeface="Arial"/>
                <a:sym typeface="Arial"/>
              </a:rPr>
              <a:t>Volwassenheidstest Risicomanagement voor kmo's:</a:t>
            </a:r>
            <a:endParaRPr sz="1400" b="0" i="0" u="none" strike="noStrike" cap="none">
              <a:solidFill>
                <a:srgbClr val="000000"/>
              </a:solidFill>
              <a:latin typeface="Arial"/>
              <a:ea typeface="Arial"/>
              <a:cs typeface="Arial"/>
              <a:sym typeface="Arial"/>
            </a:endParaRPr>
          </a:p>
          <a:p>
            <a:pPr marL="0" marR="0" lvl="0" indent="0" algn="ctr" rtl="0">
              <a:lnSpc>
                <a:spcPct val="119979"/>
              </a:lnSpc>
              <a:spcBef>
                <a:spcPts val="0"/>
              </a:spcBef>
              <a:spcAft>
                <a:spcPts val="0"/>
              </a:spcAft>
              <a:buClr>
                <a:srgbClr val="000000"/>
              </a:buClr>
              <a:buSzPts val="4800"/>
              <a:buFont typeface="Arial"/>
              <a:buNone/>
            </a:pPr>
            <a:r>
              <a:rPr lang="en-US" sz="4800" b="0" i="0" u="sng" strike="noStrike" cap="none">
                <a:solidFill>
                  <a:srgbClr val="226741"/>
                </a:solidFill>
                <a:latin typeface="Arial"/>
                <a:ea typeface="Arial"/>
                <a:cs typeface="Arial"/>
                <a:sym typeface="Arial"/>
                <a:hlinkClick r:id="rId4">
                  <a:extLst>
                    <a:ext uri="{A12FA001-AC4F-418D-AE19-62706E023703}">
                      <ahyp:hlinkClr xmlns:ahyp="http://schemas.microsoft.com/office/drawing/2018/hyperlinkcolor" val="tx"/>
                    </a:ext>
                  </a:extLst>
                </a:hlinkClick>
              </a:rPr>
              <a:t>https://link.webropolsurveys.com/S/CC3056C47B87D0E1</a:t>
            </a:r>
            <a:endParaRPr sz="1400" b="0" i="0" u="none" strike="noStrike" cap="none">
              <a:solidFill>
                <a:srgbClr val="000000"/>
              </a:solidFill>
              <a:latin typeface="Arial"/>
              <a:ea typeface="Arial"/>
              <a:cs typeface="Arial"/>
              <a:sym typeface="Arial"/>
            </a:endParaRPr>
          </a:p>
        </p:txBody>
      </p:sp>
      <p:pic>
        <p:nvPicPr>
          <p:cNvPr id="529" name="Google Shape;529;p22" descr="Kuva, joka sisältää kohteen teksti, Grafiikka, graafinen suunnittelu, Fontti&#10;&#10;Tekoälyllä luotu sisältö voi olla virheellistä."/>
          <p:cNvPicPr preferRelativeResize="0"/>
          <p:nvPr/>
        </p:nvPicPr>
        <p:blipFill rotWithShape="1">
          <a:blip r:embed="rId5">
            <a:alphaModFix/>
          </a:blip>
          <a:srcRect/>
          <a:stretch/>
        </p:blipFill>
        <p:spPr>
          <a:xfrm>
            <a:off x="15011400" y="571500"/>
            <a:ext cx="2711639" cy="9484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3"/>
          <p:cNvSpPr txBox="1"/>
          <p:nvPr/>
        </p:nvSpPr>
        <p:spPr>
          <a:xfrm>
            <a:off x="16526185" y="9439275"/>
            <a:ext cx="605387" cy="519708"/>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2700"/>
              <a:buFont typeface="Arial"/>
              <a:buNone/>
            </a:pPr>
            <a:r>
              <a:rPr lang="en-US" sz="2700" b="0" i="0" u="none" strike="noStrike" cap="none">
                <a:solidFill>
                  <a:srgbClr val="004F6D"/>
                </a:solidFill>
                <a:latin typeface="Franklin Gothic"/>
                <a:ea typeface="Franklin Gothic"/>
                <a:cs typeface="Franklin Gothic"/>
                <a:sym typeface="Franklin Gothic"/>
              </a:rPr>
              <a:t>‹#›</a:t>
            </a:r>
            <a:endParaRPr sz="1400" b="0" i="0" u="none" strike="noStrike" cap="none">
              <a:solidFill>
                <a:srgbClr val="000000"/>
              </a:solidFill>
              <a:latin typeface="Arial"/>
              <a:ea typeface="Arial"/>
              <a:cs typeface="Arial"/>
              <a:sym typeface="Arial"/>
            </a:endParaRPr>
          </a:p>
        </p:txBody>
      </p:sp>
      <p:sp>
        <p:nvSpPr>
          <p:cNvPr id="535" name="Google Shape;535;p23"/>
          <p:cNvSpPr/>
          <p:nvPr/>
        </p:nvSpPr>
        <p:spPr>
          <a:xfrm>
            <a:off x="682899" y="9454011"/>
            <a:ext cx="2764155" cy="615315"/>
          </a:xfrm>
          <a:custGeom>
            <a:avLst/>
            <a:gdLst/>
            <a:ahLst/>
            <a:cxnLst/>
            <a:rect l="l" t="t" r="r" b="b"/>
            <a:pathLst>
              <a:path w="3685540" h="820420" extrusionOk="0">
                <a:moveTo>
                  <a:pt x="0" y="0"/>
                </a:moveTo>
                <a:lnTo>
                  <a:pt x="3685540" y="0"/>
                </a:lnTo>
                <a:lnTo>
                  <a:pt x="3685540" y="820420"/>
                </a:lnTo>
                <a:lnTo>
                  <a:pt x="0" y="820420"/>
                </a:lnTo>
                <a:lnTo>
                  <a:pt x="0" y="0"/>
                </a:lnTo>
                <a:close/>
              </a:path>
            </a:pathLst>
          </a:custGeom>
          <a:blipFill rotWithShape="1">
            <a:blip r:embed="rId3">
              <a:alphaModFix/>
            </a:blip>
            <a:stretch>
              <a:fillRect t="-51" b="-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23"/>
          <p:cNvSpPr txBox="1"/>
          <p:nvPr/>
        </p:nvSpPr>
        <p:spPr>
          <a:xfrm>
            <a:off x="3538494" y="9459825"/>
            <a:ext cx="4689904" cy="5468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This project receives funding from the European Union’s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SMP Programme under Grant Agreement No 101181590.</a:t>
            </a:r>
            <a:endParaRPr sz="1400" b="0" i="0" u="none" strike="noStrike" cap="none">
              <a:solidFill>
                <a:srgbClr val="000000"/>
              </a:solidFill>
              <a:latin typeface="Arial"/>
              <a:ea typeface="Arial"/>
              <a:cs typeface="Arial"/>
              <a:sym typeface="Arial"/>
            </a:endParaRPr>
          </a:p>
        </p:txBody>
      </p:sp>
      <p:sp>
        <p:nvSpPr>
          <p:cNvPr id="537" name="Google Shape;537;p23"/>
          <p:cNvSpPr txBox="1"/>
          <p:nvPr/>
        </p:nvSpPr>
        <p:spPr>
          <a:xfrm>
            <a:off x="1312200" y="435226"/>
            <a:ext cx="13420725" cy="177279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800"/>
              <a:buFont typeface="Arial"/>
              <a:buNone/>
            </a:pPr>
            <a:r>
              <a:rPr lang="en-US" sz="4800" b="1" i="0" u="none" strike="noStrike" cap="none">
                <a:solidFill>
                  <a:srgbClr val="285C24"/>
                </a:solidFill>
                <a:latin typeface="Arial"/>
                <a:ea typeface="Arial"/>
                <a:cs typeface="Arial"/>
                <a:sym typeface="Arial"/>
              </a:rPr>
              <a:t>Activiteit 1: risicomapping voor uw eigen bedrijf</a:t>
            </a:r>
            <a:endParaRPr sz="4800" b="0" i="0" u="none" strike="noStrike" cap="none">
              <a:solidFill>
                <a:srgbClr val="000000"/>
              </a:solidFill>
              <a:latin typeface="Arial"/>
              <a:ea typeface="Arial"/>
              <a:cs typeface="Arial"/>
              <a:sym typeface="Arial"/>
            </a:endParaRPr>
          </a:p>
        </p:txBody>
      </p:sp>
      <p:sp>
        <p:nvSpPr>
          <p:cNvPr id="538" name="Google Shape;538;p23"/>
          <p:cNvSpPr txBox="1"/>
          <p:nvPr/>
        </p:nvSpPr>
        <p:spPr>
          <a:xfrm>
            <a:off x="1602441" y="3300688"/>
            <a:ext cx="13646523" cy="368562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350"/>
              <a:buFont typeface="Arial"/>
              <a:buNone/>
            </a:pPr>
            <a:endParaRPr sz="4350" b="1" i="0" u="none" strike="noStrike" cap="none">
              <a:solidFill>
                <a:srgbClr val="285C24"/>
              </a:solidFill>
              <a:latin typeface="Calibri"/>
              <a:ea typeface="Calibri"/>
              <a:cs typeface="Calibri"/>
              <a:sym typeface="Calibri"/>
            </a:endParaRPr>
          </a:p>
          <a:p>
            <a:pPr marL="285750" marR="0" lvl="0" indent="-285750" algn="l" rtl="0">
              <a:lnSpc>
                <a:spcPct val="100000"/>
              </a:lnSpc>
              <a:spcBef>
                <a:spcPts val="0"/>
              </a:spcBef>
              <a:spcAft>
                <a:spcPts val="0"/>
              </a:spcAft>
              <a:buClr>
                <a:srgbClr val="285C24"/>
              </a:buClr>
              <a:buSzPts val="4350"/>
              <a:buFont typeface="Arial"/>
              <a:buChar char="•"/>
            </a:pPr>
            <a:r>
              <a:rPr lang="en-US" sz="2800" b="1" i="0" u="none" strike="noStrike" cap="none">
                <a:solidFill>
                  <a:srgbClr val="285C24"/>
                </a:solidFill>
                <a:latin typeface="Calibri"/>
                <a:ea typeface="Calibri"/>
                <a:cs typeface="Calibri"/>
                <a:sym typeface="Calibri"/>
              </a:rPr>
              <a:t>Doelstelling: </a:t>
            </a:r>
            <a:r>
              <a:rPr lang="en-US" sz="2800" b="0" i="0" u="none" strike="noStrike" cap="none">
                <a:solidFill>
                  <a:srgbClr val="285C24"/>
                </a:solidFill>
                <a:latin typeface="Calibri"/>
                <a:ea typeface="Calibri"/>
                <a:cs typeface="Calibri"/>
                <a:sym typeface="Calibri"/>
              </a:rPr>
              <a:t>Het identificeren en categoriseren van risico's die specifiek zijn voor het bedrijf van elke deelnemer.</a:t>
            </a:r>
            <a:endParaRPr/>
          </a:p>
          <a:p>
            <a:pPr marL="285750" marR="0" lvl="0" indent="-9525" algn="l" rtl="0">
              <a:lnSpc>
                <a:spcPct val="100000"/>
              </a:lnSpc>
              <a:spcBef>
                <a:spcPts val="0"/>
              </a:spcBef>
              <a:spcAft>
                <a:spcPts val="0"/>
              </a:spcAft>
              <a:buClr>
                <a:srgbClr val="285C24"/>
              </a:buClr>
              <a:buSzPts val="4350"/>
              <a:buFont typeface="Arial"/>
              <a:buNone/>
            </a:pPr>
            <a:endParaRPr sz="2800" b="0" i="0" u="none" strike="noStrike" cap="none">
              <a:solidFill>
                <a:srgbClr val="285C24"/>
              </a:solidFill>
              <a:latin typeface="Calibri"/>
              <a:ea typeface="Calibri"/>
              <a:cs typeface="Calibri"/>
              <a:sym typeface="Calibri"/>
            </a:endParaRPr>
          </a:p>
          <a:p>
            <a:pPr marL="285750" marR="0" lvl="0" indent="-285750" algn="l" rtl="0">
              <a:lnSpc>
                <a:spcPct val="100000"/>
              </a:lnSpc>
              <a:spcBef>
                <a:spcPts val="0"/>
              </a:spcBef>
              <a:spcAft>
                <a:spcPts val="0"/>
              </a:spcAft>
              <a:buClr>
                <a:srgbClr val="285C24"/>
              </a:buClr>
              <a:buSzPts val="4350"/>
              <a:buFont typeface="Arial"/>
              <a:buChar char="•"/>
            </a:pPr>
            <a:r>
              <a:rPr lang="en-US" sz="2800" b="1" i="0" u="none" strike="noStrike" cap="none">
                <a:solidFill>
                  <a:srgbClr val="285C24"/>
                </a:solidFill>
                <a:latin typeface="Calibri"/>
                <a:ea typeface="Calibri"/>
                <a:cs typeface="Calibri"/>
                <a:sym typeface="Calibri"/>
              </a:rPr>
              <a:t>Activiteit: </a:t>
            </a:r>
            <a:r>
              <a:rPr lang="en-US" sz="2800" b="0" i="0" u="none" strike="noStrike" cap="none">
                <a:solidFill>
                  <a:srgbClr val="285C24"/>
                </a:solidFill>
                <a:latin typeface="Calibri"/>
                <a:ea typeface="Calibri"/>
                <a:cs typeface="Calibri"/>
                <a:sym typeface="Calibri"/>
              </a:rPr>
              <a:t>Deelnemers lijsten potentiële risico's op (bv. natuurrampen, cyberaanvallen, incidenten met klantveiligheid).</a:t>
            </a:r>
            <a:endParaRPr/>
          </a:p>
          <a:p>
            <a:pPr marL="285750" marR="0" lvl="0" indent="-9525" algn="l" rtl="0">
              <a:lnSpc>
                <a:spcPct val="100000"/>
              </a:lnSpc>
              <a:spcBef>
                <a:spcPts val="0"/>
              </a:spcBef>
              <a:spcAft>
                <a:spcPts val="0"/>
              </a:spcAft>
              <a:buClr>
                <a:srgbClr val="285C24"/>
              </a:buClr>
              <a:buSzPts val="4350"/>
              <a:buFont typeface="Arial"/>
              <a:buNone/>
            </a:pPr>
            <a:endParaRPr sz="2800" b="0" i="0" u="none" strike="noStrike" cap="none">
              <a:solidFill>
                <a:srgbClr val="285C24"/>
              </a:solidFill>
              <a:latin typeface="Calibri"/>
              <a:ea typeface="Calibri"/>
              <a:cs typeface="Calibri"/>
              <a:sym typeface="Calibri"/>
            </a:endParaRPr>
          </a:p>
          <a:p>
            <a:pPr marL="285750" marR="0" lvl="0" indent="-285750" algn="l" rtl="0">
              <a:lnSpc>
                <a:spcPct val="100000"/>
              </a:lnSpc>
              <a:spcBef>
                <a:spcPts val="0"/>
              </a:spcBef>
              <a:spcAft>
                <a:spcPts val="0"/>
              </a:spcAft>
              <a:buClr>
                <a:srgbClr val="285C24"/>
              </a:buClr>
              <a:buSzPts val="4350"/>
              <a:buFont typeface="Arial"/>
              <a:buChar char="•"/>
            </a:pPr>
            <a:r>
              <a:rPr lang="en-US" sz="2800" b="1" i="0" u="none" strike="noStrike" cap="none">
                <a:solidFill>
                  <a:srgbClr val="285C24"/>
                </a:solidFill>
                <a:latin typeface="Calibri"/>
                <a:ea typeface="Calibri"/>
                <a:cs typeface="Calibri"/>
                <a:sym typeface="Calibri"/>
              </a:rPr>
              <a:t>Aanvulling: </a:t>
            </a:r>
            <a:r>
              <a:rPr lang="en-US" sz="2800" b="0" i="0" u="none" strike="noStrike" cap="none">
                <a:solidFill>
                  <a:srgbClr val="285C24"/>
                </a:solidFill>
                <a:latin typeface="Calibri"/>
                <a:ea typeface="Calibri"/>
                <a:cs typeface="Calibri"/>
                <a:sym typeface="Calibri"/>
              </a:rPr>
              <a:t>Gebruik een risicomatrix (waarschijnlijkheid × impact) om risico's te prioriteren.</a:t>
            </a:r>
            <a:endParaRPr sz="2800" b="0" i="0" u="none" strike="noStrike" cap="none">
              <a:solidFill>
                <a:srgbClr val="285C24"/>
              </a:solidFill>
              <a:latin typeface="Arial"/>
              <a:ea typeface="Arial"/>
              <a:cs typeface="Arial"/>
              <a:sym typeface="Arial"/>
            </a:endParaRPr>
          </a:p>
        </p:txBody>
      </p:sp>
      <p:pic>
        <p:nvPicPr>
          <p:cNvPr id="539" name="Google Shape;539;p23" descr="Kuva, joka sisältää kohteen teksti, Grafiikka, graafinen suunnittelu, Fontti&#10;&#10;Tekoälyllä luotu sisältö voi olla virheellistä."/>
          <p:cNvPicPr preferRelativeResize="0"/>
          <p:nvPr/>
        </p:nvPicPr>
        <p:blipFill rotWithShape="1">
          <a:blip r:embed="rId4">
            <a:alphaModFix/>
          </a:blip>
          <a:srcRect/>
          <a:stretch/>
        </p:blipFill>
        <p:spPr>
          <a:xfrm>
            <a:off x="15011400" y="571500"/>
            <a:ext cx="2711639" cy="9484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24"/>
          <p:cNvSpPr txBox="1"/>
          <p:nvPr/>
        </p:nvSpPr>
        <p:spPr>
          <a:xfrm>
            <a:off x="16526185" y="9439275"/>
            <a:ext cx="605387" cy="519708"/>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2700"/>
              <a:buFont typeface="Arial"/>
              <a:buNone/>
            </a:pPr>
            <a:r>
              <a:rPr lang="en-US" sz="2700" b="0" i="0" u="none" strike="noStrike" cap="none">
                <a:solidFill>
                  <a:srgbClr val="004F6D"/>
                </a:solidFill>
                <a:latin typeface="Franklin Gothic"/>
                <a:ea typeface="Franklin Gothic"/>
                <a:cs typeface="Franklin Gothic"/>
                <a:sym typeface="Franklin Gothic"/>
              </a:rPr>
              <a:t>‹#›</a:t>
            </a:r>
            <a:endParaRPr sz="1400" b="0" i="0" u="none" strike="noStrike" cap="none">
              <a:solidFill>
                <a:srgbClr val="000000"/>
              </a:solidFill>
              <a:latin typeface="Arial"/>
              <a:ea typeface="Arial"/>
              <a:cs typeface="Arial"/>
              <a:sym typeface="Arial"/>
            </a:endParaRPr>
          </a:p>
        </p:txBody>
      </p:sp>
      <p:sp>
        <p:nvSpPr>
          <p:cNvPr id="545" name="Google Shape;545;p24"/>
          <p:cNvSpPr/>
          <p:nvPr/>
        </p:nvSpPr>
        <p:spPr>
          <a:xfrm>
            <a:off x="682899" y="9454011"/>
            <a:ext cx="2764155" cy="615315"/>
          </a:xfrm>
          <a:custGeom>
            <a:avLst/>
            <a:gdLst/>
            <a:ahLst/>
            <a:cxnLst/>
            <a:rect l="l" t="t" r="r" b="b"/>
            <a:pathLst>
              <a:path w="3685540" h="820420" extrusionOk="0">
                <a:moveTo>
                  <a:pt x="0" y="0"/>
                </a:moveTo>
                <a:lnTo>
                  <a:pt x="3685540" y="0"/>
                </a:lnTo>
                <a:lnTo>
                  <a:pt x="3685540" y="820420"/>
                </a:lnTo>
                <a:lnTo>
                  <a:pt x="0" y="820420"/>
                </a:lnTo>
                <a:lnTo>
                  <a:pt x="0" y="0"/>
                </a:lnTo>
                <a:close/>
              </a:path>
            </a:pathLst>
          </a:custGeom>
          <a:blipFill rotWithShape="1">
            <a:blip r:embed="rId3">
              <a:alphaModFix/>
            </a:blip>
            <a:stretch>
              <a:fillRect t="-51" b="-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6" name="Google Shape;546;p24"/>
          <p:cNvSpPr txBox="1"/>
          <p:nvPr/>
        </p:nvSpPr>
        <p:spPr>
          <a:xfrm>
            <a:off x="3538494" y="9459825"/>
            <a:ext cx="4689904" cy="5468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This project receives funding from the European Union’s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SMP Programme under Grant Agreement No 101181590.</a:t>
            </a:r>
            <a:endParaRPr sz="1400" b="0" i="0" u="none" strike="noStrike" cap="none">
              <a:solidFill>
                <a:srgbClr val="000000"/>
              </a:solidFill>
              <a:latin typeface="Arial"/>
              <a:ea typeface="Arial"/>
              <a:cs typeface="Arial"/>
              <a:sym typeface="Arial"/>
            </a:endParaRPr>
          </a:p>
        </p:txBody>
      </p:sp>
      <p:sp>
        <p:nvSpPr>
          <p:cNvPr id="547" name="Google Shape;547;p24"/>
          <p:cNvSpPr txBox="1"/>
          <p:nvPr/>
        </p:nvSpPr>
        <p:spPr>
          <a:xfrm>
            <a:off x="1556040" y="3789977"/>
            <a:ext cx="15477120" cy="3379258"/>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285C24"/>
              </a:buClr>
              <a:buSzPts val="4250"/>
              <a:buFont typeface="Arial"/>
              <a:buChar char="•"/>
            </a:pPr>
            <a:r>
              <a:rPr lang="en-US" sz="2800" b="1" i="0" u="none" strike="noStrike" cap="none">
                <a:solidFill>
                  <a:srgbClr val="285C24"/>
                </a:solidFill>
                <a:latin typeface="Calibri"/>
                <a:ea typeface="Calibri"/>
                <a:cs typeface="Calibri"/>
                <a:sym typeface="Calibri"/>
              </a:rPr>
              <a:t>Doelstelling: </a:t>
            </a:r>
            <a:r>
              <a:rPr lang="en-US" sz="2800" b="0" i="0" u="none" strike="noStrike" cap="none">
                <a:solidFill>
                  <a:srgbClr val="285C24"/>
                </a:solidFill>
                <a:latin typeface="Calibri"/>
                <a:ea typeface="Calibri"/>
                <a:cs typeface="Calibri"/>
                <a:sym typeface="Calibri"/>
              </a:rPr>
              <a:t>Oefenen met reageren op onverwachte situaties.</a:t>
            </a:r>
            <a:endParaRPr/>
          </a:p>
          <a:p>
            <a:pPr marL="285750" marR="0" lvl="0" indent="-15875" algn="l" rtl="0">
              <a:lnSpc>
                <a:spcPct val="100000"/>
              </a:lnSpc>
              <a:spcBef>
                <a:spcPts val="0"/>
              </a:spcBef>
              <a:spcAft>
                <a:spcPts val="0"/>
              </a:spcAft>
              <a:buClr>
                <a:srgbClr val="285C24"/>
              </a:buClr>
              <a:buSzPts val="4250"/>
              <a:buFont typeface="Arial"/>
              <a:buNone/>
            </a:pPr>
            <a:endParaRPr sz="2800" b="0" i="0" u="none" strike="noStrike" cap="none">
              <a:solidFill>
                <a:srgbClr val="285C24"/>
              </a:solidFill>
              <a:latin typeface="Calibri"/>
              <a:ea typeface="Calibri"/>
              <a:cs typeface="Calibri"/>
              <a:sym typeface="Calibri"/>
            </a:endParaRPr>
          </a:p>
          <a:p>
            <a:pPr marL="285750" marR="0" lvl="0" indent="-285750" algn="l" rtl="0">
              <a:lnSpc>
                <a:spcPct val="100000"/>
              </a:lnSpc>
              <a:spcBef>
                <a:spcPts val="0"/>
              </a:spcBef>
              <a:spcAft>
                <a:spcPts val="0"/>
              </a:spcAft>
              <a:buClr>
                <a:srgbClr val="285C24"/>
              </a:buClr>
              <a:buSzPts val="4250"/>
              <a:buFont typeface="Arial"/>
              <a:buChar char="•"/>
            </a:pPr>
            <a:r>
              <a:rPr lang="en-US" sz="2800" b="1" i="0" u="none" strike="noStrike" cap="none">
                <a:solidFill>
                  <a:srgbClr val="285C24"/>
                </a:solidFill>
                <a:latin typeface="Calibri"/>
                <a:ea typeface="Calibri"/>
                <a:cs typeface="Calibri"/>
                <a:sym typeface="Calibri"/>
              </a:rPr>
              <a:t>Activiteit: </a:t>
            </a:r>
            <a:r>
              <a:rPr lang="en-US" sz="2800" b="0" i="0" u="none" strike="noStrike" cap="none">
                <a:solidFill>
                  <a:srgbClr val="285C24"/>
                </a:solidFill>
                <a:latin typeface="Calibri"/>
                <a:ea typeface="Calibri"/>
                <a:cs typeface="Calibri"/>
                <a:sym typeface="Calibri"/>
              </a:rPr>
              <a:t>Groepen ontvangen een scenario (bv. brand, medisch noodgeval, negatieve reacties op sociale media) en plannen de onmiddellijke acties, communicatiestrategie en opvolging.</a:t>
            </a:r>
            <a:endParaRPr/>
          </a:p>
          <a:p>
            <a:pPr marL="285750" marR="0" lvl="0" indent="-15875" algn="l" rtl="0">
              <a:lnSpc>
                <a:spcPct val="100000"/>
              </a:lnSpc>
              <a:spcBef>
                <a:spcPts val="0"/>
              </a:spcBef>
              <a:spcAft>
                <a:spcPts val="0"/>
              </a:spcAft>
              <a:buClr>
                <a:srgbClr val="285C24"/>
              </a:buClr>
              <a:buSzPts val="4250"/>
              <a:buFont typeface="Arial"/>
              <a:buNone/>
            </a:pPr>
            <a:endParaRPr sz="2800" b="0" i="0" u="none" strike="noStrike" cap="none">
              <a:solidFill>
                <a:srgbClr val="285C24"/>
              </a:solidFill>
              <a:latin typeface="Calibri"/>
              <a:ea typeface="Calibri"/>
              <a:cs typeface="Calibri"/>
              <a:sym typeface="Calibri"/>
            </a:endParaRPr>
          </a:p>
          <a:p>
            <a:pPr marL="285750" marR="0" lvl="0" indent="-285750" algn="l" rtl="0">
              <a:lnSpc>
                <a:spcPct val="100000"/>
              </a:lnSpc>
              <a:spcBef>
                <a:spcPts val="0"/>
              </a:spcBef>
              <a:spcAft>
                <a:spcPts val="0"/>
              </a:spcAft>
              <a:buClr>
                <a:srgbClr val="285C24"/>
              </a:buClr>
              <a:buSzPts val="4250"/>
              <a:buFont typeface="Arial"/>
              <a:buChar char="•"/>
            </a:pPr>
            <a:r>
              <a:rPr lang="en-US" sz="2800" b="1" i="0" u="none" strike="noStrike" cap="none">
                <a:solidFill>
                  <a:srgbClr val="285C24"/>
                </a:solidFill>
                <a:latin typeface="Calibri"/>
                <a:ea typeface="Calibri"/>
                <a:cs typeface="Calibri"/>
                <a:sym typeface="Calibri"/>
              </a:rPr>
              <a:t>Optionele toevoeging: </a:t>
            </a:r>
            <a:r>
              <a:rPr lang="en-US" sz="2800" b="0" i="0" u="none" strike="noStrike" cap="none">
                <a:solidFill>
                  <a:srgbClr val="285C24"/>
                </a:solidFill>
                <a:latin typeface="Calibri"/>
                <a:ea typeface="Calibri"/>
                <a:cs typeface="Calibri"/>
                <a:sym typeface="Calibri"/>
              </a:rPr>
              <a:t>Introduceer tijdsdruk en rollenspel (bv. klant, media, autoriteit).</a:t>
            </a:r>
            <a:endParaRPr sz="2800" b="0" i="0" u="none" strike="noStrike" cap="none">
              <a:solidFill>
                <a:srgbClr val="285C24"/>
              </a:solidFill>
              <a:latin typeface="Arial"/>
              <a:ea typeface="Arial"/>
              <a:cs typeface="Arial"/>
              <a:sym typeface="Arial"/>
            </a:endParaRPr>
          </a:p>
          <a:p>
            <a:pPr marL="0" marR="0" lvl="0" indent="0" algn="l" rtl="0">
              <a:lnSpc>
                <a:spcPct val="120004"/>
              </a:lnSpc>
              <a:spcBef>
                <a:spcPts val="0"/>
              </a:spcBef>
              <a:spcAft>
                <a:spcPts val="0"/>
              </a:spcAft>
              <a:buClr>
                <a:srgbClr val="000000"/>
              </a:buClr>
              <a:buSzPts val="4299"/>
              <a:buFont typeface="Arial"/>
              <a:buNone/>
            </a:pPr>
            <a:endParaRPr sz="4299" b="0" i="0" u="none" strike="noStrike" cap="none">
              <a:solidFill>
                <a:srgbClr val="285C24"/>
              </a:solidFill>
              <a:latin typeface="Arial"/>
              <a:ea typeface="Arial"/>
              <a:cs typeface="Arial"/>
              <a:sym typeface="Arial"/>
            </a:endParaRPr>
          </a:p>
        </p:txBody>
      </p:sp>
      <p:grpSp>
        <p:nvGrpSpPr>
          <p:cNvPr id="548" name="Google Shape;548;p24"/>
          <p:cNvGrpSpPr/>
          <p:nvPr/>
        </p:nvGrpSpPr>
        <p:grpSpPr>
          <a:xfrm>
            <a:off x="1403640" y="609337"/>
            <a:ext cx="13420725" cy="1245461"/>
            <a:chOff x="0" y="-104775"/>
            <a:chExt cx="17894300" cy="1660615"/>
          </a:xfrm>
        </p:grpSpPr>
        <p:sp>
          <p:nvSpPr>
            <p:cNvPr id="549" name="Google Shape;549;p24"/>
            <p:cNvSpPr/>
            <p:nvPr/>
          </p:nvSpPr>
          <p:spPr>
            <a:xfrm>
              <a:off x="0" y="0"/>
              <a:ext cx="17894300" cy="1555840"/>
            </a:xfrm>
            <a:custGeom>
              <a:avLst/>
              <a:gdLst/>
              <a:ahLst/>
              <a:cxnLst/>
              <a:rect l="l" t="t" r="r" b="b"/>
              <a:pathLst>
                <a:path w="17894300" h="1555840" extrusionOk="0">
                  <a:moveTo>
                    <a:pt x="0" y="0"/>
                  </a:moveTo>
                  <a:lnTo>
                    <a:pt x="17894300" y="0"/>
                  </a:lnTo>
                  <a:lnTo>
                    <a:pt x="17894300" y="1555840"/>
                  </a:lnTo>
                  <a:lnTo>
                    <a:pt x="0" y="1555840"/>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0" name="Google Shape;550;p24"/>
            <p:cNvSpPr txBox="1"/>
            <p:nvPr/>
          </p:nvSpPr>
          <p:spPr>
            <a:xfrm>
              <a:off x="0" y="-104775"/>
              <a:ext cx="17894300" cy="1660615"/>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Clr>
                  <a:srgbClr val="000000"/>
                </a:buClr>
                <a:buSzPts val="4800"/>
                <a:buFont typeface="Arial"/>
                <a:buNone/>
              </a:pPr>
              <a:r>
                <a:rPr lang="en-US" sz="4800" b="1" i="0" u="none" strike="noStrike" cap="none">
                  <a:solidFill>
                    <a:srgbClr val="285C24"/>
                  </a:solidFill>
                  <a:latin typeface="Arial"/>
                  <a:ea typeface="Arial"/>
                  <a:cs typeface="Arial"/>
                  <a:sym typeface="Arial"/>
                </a:rPr>
                <a:t>Activiteit 2: Simulatie van een crisisscenario</a:t>
              </a:r>
              <a:endParaRPr sz="4800" b="1" i="0" u="none" strike="noStrike" cap="none">
                <a:solidFill>
                  <a:srgbClr val="285C24"/>
                </a:solidFill>
                <a:latin typeface="Arial"/>
                <a:ea typeface="Arial"/>
                <a:cs typeface="Arial"/>
                <a:sym typeface="Arial"/>
              </a:endParaRPr>
            </a:p>
          </p:txBody>
        </p:sp>
      </p:grpSp>
      <p:pic>
        <p:nvPicPr>
          <p:cNvPr id="551" name="Google Shape;551;p24" descr="Kuva, joka sisältää kohteen teksti, Grafiikka, graafinen suunnittelu, Fontti&#10;&#10;Tekoälyllä luotu sisältö voi olla virheellistä."/>
          <p:cNvPicPr preferRelativeResize="0"/>
          <p:nvPr/>
        </p:nvPicPr>
        <p:blipFill rotWithShape="1">
          <a:blip r:embed="rId4">
            <a:alphaModFix/>
          </a:blip>
          <a:srcRect/>
          <a:stretch/>
        </p:blipFill>
        <p:spPr>
          <a:xfrm>
            <a:off x="15011400" y="571500"/>
            <a:ext cx="2711639" cy="94843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0"/>
          <p:cNvSpPr txBox="1"/>
          <p:nvPr/>
        </p:nvSpPr>
        <p:spPr>
          <a:xfrm>
            <a:off x="16526185" y="9439275"/>
            <a:ext cx="605387" cy="519708"/>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2700"/>
              <a:buFont typeface="Arial"/>
              <a:buNone/>
            </a:pPr>
            <a:r>
              <a:rPr lang="en-US" sz="2700" b="0" i="0" u="none" strike="noStrike" cap="none">
                <a:solidFill>
                  <a:srgbClr val="004F6D"/>
                </a:solidFill>
                <a:latin typeface="Franklin Gothic"/>
                <a:ea typeface="Franklin Gothic"/>
                <a:cs typeface="Franklin Gothic"/>
                <a:sym typeface="Franklin Gothic"/>
              </a:rPr>
              <a:t>‹#›</a:t>
            </a:r>
            <a:endParaRPr sz="1400" b="0" i="0" u="none" strike="noStrike" cap="none">
              <a:solidFill>
                <a:srgbClr val="000000"/>
              </a:solidFill>
              <a:latin typeface="Arial"/>
              <a:ea typeface="Arial"/>
              <a:cs typeface="Arial"/>
              <a:sym typeface="Arial"/>
            </a:endParaRPr>
          </a:p>
        </p:txBody>
      </p:sp>
      <p:sp>
        <p:nvSpPr>
          <p:cNvPr id="497" name="Google Shape;497;p20"/>
          <p:cNvSpPr/>
          <p:nvPr/>
        </p:nvSpPr>
        <p:spPr>
          <a:xfrm>
            <a:off x="682899" y="9454011"/>
            <a:ext cx="2764155" cy="615315"/>
          </a:xfrm>
          <a:custGeom>
            <a:avLst/>
            <a:gdLst/>
            <a:ahLst/>
            <a:cxnLst/>
            <a:rect l="l" t="t" r="r" b="b"/>
            <a:pathLst>
              <a:path w="3685540" h="820420" extrusionOk="0">
                <a:moveTo>
                  <a:pt x="0" y="0"/>
                </a:moveTo>
                <a:lnTo>
                  <a:pt x="3685540" y="0"/>
                </a:lnTo>
                <a:lnTo>
                  <a:pt x="3685540" y="820420"/>
                </a:lnTo>
                <a:lnTo>
                  <a:pt x="0" y="820420"/>
                </a:lnTo>
                <a:lnTo>
                  <a:pt x="0" y="0"/>
                </a:lnTo>
                <a:close/>
              </a:path>
            </a:pathLst>
          </a:custGeom>
          <a:blipFill rotWithShape="1">
            <a:blip r:embed="rId3">
              <a:alphaModFix/>
            </a:blip>
            <a:stretch>
              <a:fillRect t="-51" b="-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8" name="Google Shape;498;p20"/>
          <p:cNvSpPr txBox="1"/>
          <p:nvPr/>
        </p:nvSpPr>
        <p:spPr>
          <a:xfrm>
            <a:off x="3538494" y="9459825"/>
            <a:ext cx="4689904" cy="5468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This project receives funding from the European Union’s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SMP Programme under Grant Agreement No 101181590.</a:t>
            </a:r>
            <a:endParaRPr sz="1400" b="0" i="0" u="none" strike="noStrike" cap="none">
              <a:solidFill>
                <a:srgbClr val="000000"/>
              </a:solidFill>
              <a:latin typeface="Arial"/>
              <a:ea typeface="Arial"/>
              <a:cs typeface="Arial"/>
              <a:sym typeface="Arial"/>
            </a:endParaRPr>
          </a:p>
        </p:txBody>
      </p:sp>
      <p:sp>
        <p:nvSpPr>
          <p:cNvPr id="499" name="Google Shape;499;p20"/>
          <p:cNvSpPr/>
          <p:nvPr/>
        </p:nvSpPr>
        <p:spPr>
          <a:xfrm>
            <a:off x="15023841" y="7614605"/>
            <a:ext cx="3065050" cy="2522791"/>
          </a:xfrm>
          <a:custGeom>
            <a:avLst/>
            <a:gdLst/>
            <a:ahLst/>
            <a:cxnLst/>
            <a:rect l="l" t="t" r="r" b="b"/>
            <a:pathLst>
              <a:path w="4086733" h="3363722" extrusionOk="0">
                <a:moveTo>
                  <a:pt x="0" y="0"/>
                </a:moveTo>
                <a:lnTo>
                  <a:pt x="4086733" y="0"/>
                </a:lnTo>
                <a:lnTo>
                  <a:pt x="4086733" y="3363722"/>
                </a:lnTo>
                <a:lnTo>
                  <a:pt x="0" y="336372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0" name="Google Shape;500;p20"/>
          <p:cNvSpPr txBox="1"/>
          <p:nvPr/>
        </p:nvSpPr>
        <p:spPr>
          <a:xfrm>
            <a:off x="1534191" y="5663199"/>
            <a:ext cx="3251626" cy="7681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700"/>
              <a:buFont typeface="Arial"/>
              <a:buNone/>
            </a:pPr>
            <a:r>
              <a:rPr lang="en-US" sz="2700" b="0" i="0" u="none" strike="noStrike" cap="none">
                <a:solidFill>
                  <a:srgbClr val="5AAC8C"/>
                </a:solidFill>
                <a:latin typeface="Arial"/>
                <a:ea typeface="Arial"/>
                <a:cs typeface="Arial"/>
                <a:sym typeface="Arial"/>
              </a:rPr>
              <a:t>inspires-tourism.eu </a:t>
            </a:r>
            <a:endParaRPr sz="1400" b="0" i="0" u="none" strike="noStrike" cap="none">
              <a:solidFill>
                <a:srgbClr val="000000"/>
              </a:solidFill>
              <a:latin typeface="Arial"/>
              <a:ea typeface="Arial"/>
              <a:cs typeface="Arial"/>
              <a:sym typeface="Arial"/>
            </a:endParaRPr>
          </a:p>
        </p:txBody>
      </p:sp>
      <p:sp>
        <p:nvSpPr>
          <p:cNvPr id="501" name="Google Shape;501;p20">
            <a:hlinkClick r:id="rId5"/>
          </p:cNvPr>
          <p:cNvSpPr/>
          <p:nvPr/>
        </p:nvSpPr>
        <p:spPr>
          <a:xfrm>
            <a:off x="570294" y="5613728"/>
            <a:ext cx="549402" cy="538734"/>
          </a:xfrm>
          <a:custGeom>
            <a:avLst/>
            <a:gdLst/>
            <a:ahLst/>
            <a:cxnLst/>
            <a:rect l="l" t="t" r="r" b="b"/>
            <a:pathLst>
              <a:path w="732536" h="718312" extrusionOk="0">
                <a:moveTo>
                  <a:pt x="0" y="0"/>
                </a:moveTo>
                <a:lnTo>
                  <a:pt x="732536" y="0"/>
                </a:lnTo>
                <a:lnTo>
                  <a:pt x="732536" y="718312"/>
                </a:lnTo>
                <a:lnTo>
                  <a:pt x="0" y="718312"/>
                </a:lnTo>
                <a:lnTo>
                  <a:pt x="0" y="0"/>
                </a:lnTo>
                <a:close/>
              </a:path>
            </a:pathLst>
          </a:custGeom>
          <a:blipFill rotWithShape="1">
            <a:blip r:embed="rId6">
              <a:alphaModFix/>
            </a:blip>
            <a:stretch>
              <a:fillRect r="1" b="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502" name="Google Shape;502;p20"/>
          <p:cNvCxnSpPr/>
          <p:nvPr/>
        </p:nvCxnSpPr>
        <p:spPr>
          <a:xfrm rot="5393807">
            <a:off x="5403959" y="4772891"/>
            <a:ext cx="5288116" cy="0"/>
          </a:xfrm>
          <a:prstGeom prst="straightConnector1">
            <a:avLst/>
          </a:prstGeom>
          <a:noFill/>
          <a:ln w="9525" cap="rnd" cmpd="sng">
            <a:solidFill>
              <a:srgbClr val="5BAC8C"/>
            </a:solidFill>
            <a:prstDash val="solid"/>
            <a:round/>
            <a:headEnd type="none" w="sm" len="sm"/>
            <a:tailEnd type="none" w="sm" len="sm"/>
          </a:ln>
        </p:spPr>
      </p:cxnSp>
      <p:sp>
        <p:nvSpPr>
          <p:cNvPr id="503" name="Google Shape;503;p20"/>
          <p:cNvSpPr txBox="1"/>
          <p:nvPr/>
        </p:nvSpPr>
        <p:spPr>
          <a:xfrm>
            <a:off x="1526186" y="7495932"/>
            <a:ext cx="5757507" cy="51970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700"/>
              <a:buFont typeface="Arial"/>
              <a:buNone/>
            </a:pPr>
            <a:r>
              <a:rPr lang="en-US" sz="2700" b="0" i="0" u="none" strike="noStrike" cap="none">
                <a:solidFill>
                  <a:srgbClr val="5AAC8C"/>
                </a:solidFill>
                <a:latin typeface="Arial"/>
                <a:ea typeface="Arial"/>
                <a:cs typeface="Arial"/>
                <a:sym typeface="Arial"/>
              </a:rPr>
              <a:t>facebook.com/INSPIRES-TOURISM</a:t>
            </a:r>
            <a:endParaRPr sz="1400" b="0" i="0" u="none" strike="noStrike" cap="none">
              <a:solidFill>
                <a:srgbClr val="000000"/>
              </a:solidFill>
              <a:latin typeface="Arial"/>
              <a:ea typeface="Arial"/>
              <a:cs typeface="Arial"/>
              <a:sym typeface="Arial"/>
            </a:endParaRPr>
          </a:p>
        </p:txBody>
      </p:sp>
      <p:sp>
        <p:nvSpPr>
          <p:cNvPr id="504" name="Google Shape;504;p20"/>
          <p:cNvSpPr/>
          <p:nvPr/>
        </p:nvSpPr>
        <p:spPr>
          <a:xfrm>
            <a:off x="570294" y="7601948"/>
            <a:ext cx="588550" cy="576644"/>
          </a:xfrm>
          <a:custGeom>
            <a:avLst/>
            <a:gdLst/>
            <a:ahLst/>
            <a:cxnLst/>
            <a:rect l="l" t="t" r="r" b="b"/>
            <a:pathLst>
              <a:path w="784733" h="768858" extrusionOk="0">
                <a:moveTo>
                  <a:pt x="0" y="0"/>
                </a:moveTo>
                <a:lnTo>
                  <a:pt x="784733" y="0"/>
                </a:lnTo>
                <a:lnTo>
                  <a:pt x="784733" y="768858"/>
                </a:lnTo>
                <a:lnTo>
                  <a:pt x="0" y="768858"/>
                </a:lnTo>
                <a:lnTo>
                  <a:pt x="0" y="0"/>
                </a:lnTo>
                <a:close/>
              </a:path>
            </a:pathLst>
          </a:custGeom>
          <a:blipFill rotWithShape="1">
            <a:blip r:embed="rId7">
              <a:alphaModFix/>
            </a:blip>
            <a:stretch>
              <a:fillRect r="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5" name="Google Shape;505;p20"/>
          <p:cNvSpPr/>
          <p:nvPr/>
        </p:nvSpPr>
        <p:spPr>
          <a:xfrm rot="1039591">
            <a:off x="5468127" y="4695121"/>
            <a:ext cx="2259425" cy="1565529"/>
          </a:xfrm>
          <a:custGeom>
            <a:avLst/>
            <a:gdLst/>
            <a:ahLst/>
            <a:cxnLst/>
            <a:rect l="l" t="t" r="r" b="b"/>
            <a:pathLst>
              <a:path w="3012567" h="2087372" extrusionOk="0">
                <a:moveTo>
                  <a:pt x="0" y="0"/>
                </a:moveTo>
                <a:lnTo>
                  <a:pt x="3012567" y="0"/>
                </a:lnTo>
                <a:lnTo>
                  <a:pt x="3012567" y="2087372"/>
                </a:lnTo>
                <a:lnTo>
                  <a:pt x="0" y="20873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6" name="Google Shape;506;p20"/>
          <p:cNvSpPr/>
          <p:nvPr/>
        </p:nvSpPr>
        <p:spPr>
          <a:xfrm>
            <a:off x="682899" y="9454011"/>
            <a:ext cx="2764155" cy="615315"/>
          </a:xfrm>
          <a:custGeom>
            <a:avLst/>
            <a:gdLst/>
            <a:ahLst/>
            <a:cxnLst/>
            <a:rect l="l" t="t" r="r" b="b"/>
            <a:pathLst>
              <a:path w="3685540" h="820420" extrusionOk="0">
                <a:moveTo>
                  <a:pt x="0" y="0"/>
                </a:moveTo>
                <a:lnTo>
                  <a:pt x="3685540" y="0"/>
                </a:lnTo>
                <a:lnTo>
                  <a:pt x="3685540" y="820420"/>
                </a:lnTo>
                <a:lnTo>
                  <a:pt x="0" y="820420"/>
                </a:lnTo>
                <a:lnTo>
                  <a:pt x="0" y="0"/>
                </a:lnTo>
                <a:close/>
              </a:path>
            </a:pathLst>
          </a:custGeom>
          <a:blipFill rotWithShape="1">
            <a:blip r:embed="rId3">
              <a:alphaModFix/>
            </a:blip>
            <a:stretch>
              <a:fillRect t="-51" b="-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7" name="Google Shape;507;p20"/>
          <p:cNvSpPr txBox="1"/>
          <p:nvPr/>
        </p:nvSpPr>
        <p:spPr>
          <a:xfrm>
            <a:off x="3538494" y="9459825"/>
            <a:ext cx="4689904" cy="5468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This project receives funding from the European Union’s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SMP Programme under Grant Agreement No 101181590.</a:t>
            </a:r>
            <a:endParaRPr sz="1400" b="0" i="0" u="none" strike="noStrike" cap="none">
              <a:solidFill>
                <a:srgbClr val="000000"/>
              </a:solidFill>
              <a:latin typeface="Arial"/>
              <a:ea typeface="Arial"/>
              <a:cs typeface="Arial"/>
              <a:sym typeface="Arial"/>
            </a:endParaRPr>
          </a:p>
        </p:txBody>
      </p:sp>
      <p:sp>
        <p:nvSpPr>
          <p:cNvPr id="508" name="Google Shape;508;p20">
            <a:hlinkClick r:id="rId9"/>
          </p:cNvPr>
          <p:cNvSpPr/>
          <p:nvPr/>
        </p:nvSpPr>
        <p:spPr>
          <a:xfrm>
            <a:off x="543873" y="6414718"/>
            <a:ext cx="714375" cy="671512"/>
          </a:xfrm>
          <a:custGeom>
            <a:avLst/>
            <a:gdLst/>
            <a:ahLst/>
            <a:cxnLst/>
            <a:rect l="l" t="t" r="r" b="b"/>
            <a:pathLst>
              <a:path w="952500" h="895350" extrusionOk="0">
                <a:moveTo>
                  <a:pt x="0" y="0"/>
                </a:moveTo>
                <a:lnTo>
                  <a:pt x="952500" y="0"/>
                </a:lnTo>
                <a:lnTo>
                  <a:pt x="952500" y="895350"/>
                </a:lnTo>
                <a:lnTo>
                  <a:pt x="0" y="89535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9" name="Google Shape;509;p20"/>
          <p:cNvSpPr txBox="1"/>
          <p:nvPr/>
        </p:nvSpPr>
        <p:spPr>
          <a:xfrm>
            <a:off x="1526186" y="6374229"/>
            <a:ext cx="5911866" cy="51970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700"/>
              <a:buFont typeface="Arial"/>
              <a:buNone/>
            </a:pPr>
            <a:r>
              <a:rPr lang="en-US" sz="2700" b="0" i="0" u="none" strike="noStrike" cap="none">
                <a:solidFill>
                  <a:srgbClr val="5AAC8C"/>
                </a:solidFill>
                <a:latin typeface="Franklin Gothic"/>
                <a:ea typeface="Franklin Gothic"/>
                <a:cs typeface="Franklin Gothic"/>
                <a:sym typeface="Franklin Gothic"/>
              </a:rPr>
              <a:t>linkedin.com/company/inspires-tourism</a:t>
            </a:r>
            <a:endParaRPr sz="1400" b="0" i="0" u="none" strike="noStrike" cap="none">
              <a:solidFill>
                <a:srgbClr val="000000"/>
              </a:solidFill>
              <a:latin typeface="Arial"/>
              <a:ea typeface="Arial"/>
              <a:cs typeface="Arial"/>
              <a:sym typeface="Arial"/>
            </a:endParaRPr>
          </a:p>
        </p:txBody>
      </p:sp>
      <p:sp>
        <p:nvSpPr>
          <p:cNvPr id="510" name="Google Shape;510;p20"/>
          <p:cNvSpPr/>
          <p:nvPr/>
        </p:nvSpPr>
        <p:spPr>
          <a:xfrm>
            <a:off x="14792631" y="7410042"/>
            <a:ext cx="3495390" cy="2876931"/>
          </a:xfrm>
          <a:custGeom>
            <a:avLst/>
            <a:gdLst/>
            <a:ahLst/>
            <a:cxnLst/>
            <a:rect l="l" t="t" r="r" b="b"/>
            <a:pathLst>
              <a:path w="4660519" h="3835908" extrusionOk="0">
                <a:moveTo>
                  <a:pt x="0" y="0"/>
                </a:moveTo>
                <a:lnTo>
                  <a:pt x="4660519" y="0"/>
                </a:lnTo>
                <a:lnTo>
                  <a:pt x="4660519" y="3835908"/>
                </a:lnTo>
                <a:lnTo>
                  <a:pt x="0" y="383590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1" name="Google Shape;511;p20"/>
          <p:cNvSpPr txBox="1"/>
          <p:nvPr/>
        </p:nvSpPr>
        <p:spPr>
          <a:xfrm>
            <a:off x="9805480" y="4158070"/>
            <a:ext cx="6332188" cy="199439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5400"/>
              <a:buFont typeface="Arial"/>
              <a:buNone/>
            </a:pPr>
            <a:r>
              <a:rPr lang="en-US" sz="5400" b="1" i="0" u="none" strike="noStrike" cap="none">
                <a:solidFill>
                  <a:srgbClr val="285C24"/>
                </a:solidFill>
                <a:latin typeface="Arial"/>
                <a:ea typeface="Arial"/>
                <a:cs typeface="Arial"/>
                <a:sym typeface="Arial"/>
              </a:rPr>
              <a:t>Bedankt voor je aandacht.</a:t>
            </a:r>
            <a:endParaRPr sz="1400" b="0" i="0" u="none" strike="noStrike" cap="none">
              <a:solidFill>
                <a:srgbClr val="000000"/>
              </a:solidFill>
              <a:latin typeface="Arial"/>
              <a:ea typeface="Arial"/>
              <a:cs typeface="Arial"/>
              <a:sym typeface="Arial"/>
            </a:endParaRPr>
          </a:p>
        </p:txBody>
      </p:sp>
      <p:pic>
        <p:nvPicPr>
          <p:cNvPr id="512" name="Google Shape;512;p20" descr="Kuva, joka sisältää kohteen teksti, Grafiikka, graafinen suunnittelu, Fontti&#10;&#10;Tekoälyllä luotu sisältö voi olla virheellistä."/>
          <p:cNvPicPr preferRelativeResize="0"/>
          <p:nvPr/>
        </p:nvPicPr>
        <p:blipFill rotWithShape="1">
          <a:blip r:embed="rId11">
            <a:alphaModFix/>
          </a:blip>
          <a:srcRect/>
          <a:stretch/>
        </p:blipFill>
        <p:spPr>
          <a:xfrm>
            <a:off x="15011400" y="571500"/>
            <a:ext cx="2711639" cy="948438"/>
          </a:xfrm>
          <a:prstGeom prst="rect">
            <a:avLst/>
          </a:prstGeom>
          <a:noFill/>
          <a:ln>
            <a:noFill/>
          </a:ln>
        </p:spPr>
      </p:pic>
      <p:pic>
        <p:nvPicPr>
          <p:cNvPr id="513" name="Google Shape;513;p20" descr="Kuva, joka sisältää kohteen teksti, Grafiikka, graafinen suunnittelu, Fontti&#10;&#10;Tekoälyllä luotu sisältö voi olla virheellistä."/>
          <p:cNvPicPr preferRelativeResize="0"/>
          <p:nvPr/>
        </p:nvPicPr>
        <p:blipFill rotWithShape="1">
          <a:blip r:embed="rId12">
            <a:alphaModFix/>
          </a:blip>
          <a:srcRect/>
          <a:stretch/>
        </p:blipFill>
        <p:spPr>
          <a:xfrm>
            <a:off x="564989" y="1611735"/>
            <a:ext cx="7004975" cy="24500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p:nvPr/>
        </p:nvSpPr>
        <p:spPr>
          <a:xfrm>
            <a:off x="682899" y="9454011"/>
            <a:ext cx="2764155" cy="615315"/>
          </a:xfrm>
          <a:custGeom>
            <a:avLst/>
            <a:gdLst/>
            <a:ahLst/>
            <a:cxnLst/>
            <a:rect l="l" t="t" r="r" b="b"/>
            <a:pathLst>
              <a:path w="3685540" h="820420" extrusionOk="0">
                <a:moveTo>
                  <a:pt x="0" y="0"/>
                </a:moveTo>
                <a:lnTo>
                  <a:pt x="3685540" y="0"/>
                </a:lnTo>
                <a:lnTo>
                  <a:pt x="3685540" y="820420"/>
                </a:lnTo>
                <a:lnTo>
                  <a:pt x="0" y="820420"/>
                </a:lnTo>
                <a:lnTo>
                  <a:pt x="0" y="0"/>
                </a:lnTo>
                <a:close/>
              </a:path>
            </a:pathLst>
          </a:custGeom>
          <a:blipFill rotWithShape="1">
            <a:blip r:embed="rId3">
              <a:alphaModFix/>
            </a:blip>
            <a:stretch>
              <a:fillRect t="-51" b="-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3"/>
          <p:cNvSpPr txBox="1"/>
          <p:nvPr/>
        </p:nvSpPr>
        <p:spPr>
          <a:xfrm>
            <a:off x="3538494" y="9459825"/>
            <a:ext cx="4689904" cy="5468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This project receives funding from the European Union’s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SMP Programme under Grant Agreement No 101181590.</a:t>
            </a:r>
            <a:endParaRPr sz="1400" b="0" i="0" u="none" strike="noStrike" cap="none">
              <a:solidFill>
                <a:srgbClr val="000000"/>
              </a:solidFill>
              <a:latin typeface="Arial"/>
              <a:ea typeface="Arial"/>
              <a:cs typeface="Arial"/>
              <a:sym typeface="Arial"/>
            </a:endParaRPr>
          </a:p>
        </p:txBody>
      </p:sp>
      <p:sp>
        <p:nvSpPr>
          <p:cNvPr id="115" name="Google Shape;115;p3"/>
          <p:cNvSpPr txBox="1"/>
          <p:nvPr/>
        </p:nvSpPr>
        <p:spPr>
          <a:xfrm>
            <a:off x="1312200" y="1864323"/>
            <a:ext cx="15660000" cy="7031861"/>
          </a:xfrm>
          <a:prstGeom prst="rect">
            <a:avLst/>
          </a:prstGeom>
          <a:noFill/>
          <a:ln>
            <a:noFill/>
          </a:ln>
        </p:spPr>
        <p:txBody>
          <a:bodyPr spcFirstLastPara="1" wrap="square" lIns="0" tIns="0" rIns="0" bIns="0" anchor="t" anchorCtr="0">
            <a:spAutoFit/>
          </a:bodyPr>
          <a:lstStyle/>
          <a:p>
            <a:pPr marL="759428" marR="0" lvl="1" indent="-457200" algn="l" rtl="0">
              <a:lnSpc>
                <a:spcPct val="96016"/>
              </a:lnSpc>
              <a:spcBef>
                <a:spcPts val="0"/>
              </a:spcBef>
              <a:spcAft>
                <a:spcPts val="0"/>
              </a:spcAft>
              <a:buClr>
                <a:srgbClr val="000000"/>
              </a:buClr>
              <a:buSzPts val="2800"/>
              <a:buFont typeface="Arial"/>
              <a:buChar char="•"/>
            </a:pPr>
            <a:r>
              <a:rPr lang="en-US" sz="2800" b="1" i="0" u="none" strike="noStrike" cap="none">
                <a:solidFill>
                  <a:srgbClr val="285C24"/>
                </a:solidFill>
                <a:latin typeface="Arial"/>
                <a:ea typeface="Arial"/>
                <a:cs typeface="Arial"/>
                <a:sym typeface="Arial"/>
              </a:rPr>
              <a:t>Risicomanagement is het proces van het identificeren, beoordelen, prioriteren en beperken van risico's om de waarschijnlijkheid en impact van nadelige gebeurtenissen te minimaliseren, terwijl de kansen voor het bereiken van organisatiedoelstellingen worden gemaximaliseerd. </a:t>
            </a:r>
            <a:r>
              <a:rPr lang="en-US" sz="2800" b="0" i="0" u="none" strike="noStrike" cap="none">
                <a:solidFill>
                  <a:srgbClr val="285C24"/>
                </a:solidFill>
                <a:latin typeface="Arial"/>
                <a:ea typeface="Arial"/>
                <a:cs typeface="Arial"/>
                <a:sym typeface="Arial"/>
              </a:rPr>
              <a:t>Het omvat een </a:t>
            </a:r>
            <a:r>
              <a:rPr lang="en-US" sz="2800" b="1" i="0" u="none" strike="noStrike" cap="none">
                <a:solidFill>
                  <a:srgbClr val="285C24"/>
                </a:solidFill>
                <a:latin typeface="Arial"/>
                <a:ea typeface="Arial"/>
                <a:cs typeface="Arial"/>
                <a:sym typeface="Arial"/>
              </a:rPr>
              <a:t>systematische benadering </a:t>
            </a:r>
            <a:r>
              <a:rPr lang="en-US" sz="2800" b="0" i="0" u="none" strike="noStrike" cap="none">
                <a:solidFill>
                  <a:srgbClr val="285C24"/>
                </a:solidFill>
                <a:latin typeface="Arial"/>
                <a:ea typeface="Arial"/>
                <a:cs typeface="Arial"/>
                <a:sym typeface="Arial"/>
              </a:rPr>
              <a:t>voor het begrijpen en beheren van risico's op alle niveaus van een organisatie, van strategische besluitvorming tot de dagelijkse bedrijfsvoering.</a:t>
            </a:r>
            <a:endParaRPr/>
          </a:p>
          <a:p>
            <a:pPr marL="759428" marR="0" lvl="1" indent="-279400" algn="l" rtl="0">
              <a:lnSpc>
                <a:spcPct val="96016"/>
              </a:lnSpc>
              <a:spcBef>
                <a:spcPts val="0"/>
              </a:spcBef>
              <a:spcAft>
                <a:spcPts val="0"/>
              </a:spcAft>
              <a:buClr>
                <a:srgbClr val="000000"/>
              </a:buClr>
              <a:buSzPts val="2800"/>
              <a:buFont typeface="Arial"/>
              <a:buNone/>
            </a:pPr>
            <a:endParaRPr sz="2800" b="0" i="0" u="none" strike="noStrike" cap="none">
              <a:solidFill>
                <a:srgbClr val="285C24"/>
              </a:solidFill>
              <a:latin typeface="Arial"/>
              <a:ea typeface="Arial"/>
              <a:cs typeface="Arial"/>
              <a:sym typeface="Arial"/>
            </a:endParaRPr>
          </a:p>
          <a:p>
            <a:pPr marL="759428" marR="0" lvl="1" indent="-457200" algn="l" rtl="0">
              <a:lnSpc>
                <a:spcPct val="96016"/>
              </a:lnSpc>
              <a:spcBef>
                <a:spcPts val="0"/>
              </a:spcBef>
              <a:spcAft>
                <a:spcPts val="0"/>
              </a:spcAft>
              <a:buClr>
                <a:srgbClr val="000000"/>
              </a:buClr>
              <a:buSzPts val="2800"/>
              <a:buFont typeface="Arial"/>
              <a:buChar char="•"/>
            </a:pPr>
            <a:r>
              <a:rPr lang="en-US" sz="2800" b="0" i="0" u="none" strike="noStrike" cap="none">
                <a:solidFill>
                  <a:srgbClr val="285C24"/>
                </a:solidFill>
                <a:latin typeface="Arial"/>
                <a:ea typeface="Arial"/>
                <a:cs typeface="Arial"/>
                <a:sym typeface="Arial"/>
              </a:rPr>
              <a:t>Een deel van het strategisch management van elke onderneming: zou een onderdeel moeten zijn van doel, bestuur, leiderschap en betrokkenheid, strategie, doelstellingen en bedrijfsuitvoering.</a:t>
            </a:r>
            <a:endParaRPr/>
          </a:p>
          <a:p>
            <a:pPr marL="759428" marR="0" lvl="1" indent="-279400" algn="l" rtl="0">
              <a:lnSpc>
                <a:spcPct val="96016"/>
              </a:lnSpc>
              <a:spcBef>
                <a:spcPts val="0"/>
              </a:spcBef>
              <a:spcAft>
                <a:spcPts val="0"/>
              </a:spcAft>
              <a:buClr>
                <a:srgbClr val="000000"/>
              </a:buClr>
              <a:buSzPts val="2800"/>
              <a:buFont typeface="Arial"/>
              <a:buNone/>
            </a:pPr>
            <a:endParaRPr sz="2800" b="0" i="0" u="none" strike="noStrike" cap="none">
              <a:solidFill>
                <a:srgbClr val="285C24"/>
              </a:solidFill>
              <a:latin typeface="Arial"/>
              <a:ea typeface="Arial"/>
              <a:cs typeface="Arial"/>
              <a:sym typeface="Arial"/>
            </a:endParaRPr>
          </a:p>
          <a:p>
            <a:pPr marL="759428" marR="0" lvl="1" indent="-457200" algn="l" rtl="0">
              <a:lnSpc>
                <a:spcPct val="96016"/>
              </a:lnSpc>
              <a:spcBef>
                <a:spcPts val="0"/>
              </a:spcBef>
              <a:spcAft>
                <a:spcPts val="0"/>
              </a:spcAft>
              <a:buClr>
                <a:srgbClr val="000000"/>
              </a:buClr>
              <a:buSzPts val="2800"/>
              <a:buFont typeface="Arial"/>
              <a:buChar char="•"/>
            </a:pPr>
            <a:r>
              <a:rPr lang="en-US" sz="2800" b="0" i="0" u="none" strike="noStrike" cap="none">
                <a:solidFill>
                  <a:srgbClr val="285C24"/>
                </a:solidFill>
                <a:latin typeface="Arial"/>
                <a:ea typeface="Arial"/>
                <a:cs typeface="Arial"/>
                <a:sym typeface="Arial"/>
              </a:rPr>
              <a:t>Moet systematisch gebeuren en zowel management als personeel betrekken.</a:t>
            </a:r>
            <a:endParaRPr/>
          </a:p>
          <a:p>
            <a:pPr marL="759428" marR="0" lvl="1" indent="-279400" algn="l" rtl="0">
              <a:lnSpc>
                <a:spcPct val="96016"/>
              </a:lnSpc>
              <a:spcBef>
                <a:spcPts val="0"/>
              </a:spcBef>
              <a:spcAft>
                <a:spcPts val="0"/>
              </a:spcAft>
              <a:buClr>
                <a:srgbClr val="000000"/>
              </a:buClr>
              <a:buSzPts val="2800"/>
              <a:buFont typeface="Arial"/>
              <a:buNone/>
            </a:pPr>
            <a:endParaRPr sz="2800" b="0" i="0" u="none" strike="noStrike" cap="none">
              <a:solidFill>
                <a:srgbClr val="285C24"/>
              </a:solidFill>
              <a:latin typeface="Arial"/>
              <a:ea typeface="Arial"/>
              <a:cs typeface="Arial"/>
              <a:sym typeface="Arial"/>
            </a:endParaRPr>
          </a:p>
          <a:p>
            <a:pPr marL="759428" marR="0" lvl="1" indent="-457200" algn="l" rtl="0">
              <a:lnSpc>
                <a:spcPct val="96016"/>
              </a:lnSpc>
              <a:spcBef>
                <a:spcPts val="0"/>
              </a:spcBef>
              <a:spcAft>
                <a:spcPts val="0"/>
              </a:spcAft>
              <a:buClr>
                <a:srgbClr val="000000"/>
              </a:buClr>
              <a:buSzPts val="2800"/>
              <a:buFont typeface="Arial"/>
              <a:buChar char="•"/>
            </a:pPr>
            <a:r>
              <a:rPr lang="en-US" sz="2800" b="0" i="0" u="none" strike="noStrike" cap="none">
                <a:solidFill>
                  <a:srgbClr val="285C24"/>
                </a:solidFill>
                <a:latin typeface="Arial"/>
                <a:ea typeface="Arial"/>
                <a:cs typeface="Arial"/>
                <a:sym typeface="Arial"/>
              </a:rPr>
              <a:t>De integratie van risicomanagement is gebaseerd op een goed begrip van de organisatiestructuren en context.</a:t>
            </a:r>
            <a:endParaRPr/>
          </a:p>
          <a:p>
            <a:pPr marL="759428" marR="0" lvl="1" indent="-279400" algn="l" rtl="0">
              <a:lnSpc>
                <a:spcPct val="96016"/>
              </a:lnSpc>
              <a:spcBef>
                <a:spcPts val="0"/>
              </a:spcBef>
              <a:spcAft>
                <a:spcPts val="0"/>
              </a:spcAft>
              <a:buClr>
                <a:srgbClr val="000000"/>
              </a:buClr>
              <a:buSzPts val="2800"/>
              <a:buFont typeface="Arial"/>
              <a:buNone/>
            </a:pPr>
            <a:endParaRPr sz="2800" b="0" i="0" u="none" strike="noStrike" cap="none">
              <a:solidFill>
                <a:srgbClr val="285C24"/>
              </a:solidFill>
              <a:latin typeface="Arial"/>
              <a:ea typeface="Arial"/>
              <a:cs typeface="Arial"/>
              <a:sym typeface="Arial"/>
            </a:endParaRPr>
          </a:p>
          <a:p>
            <a:pPr marL="302228" marR="0" lvl="1" indent="0" algn="l" rtl="0">
              <a:lnSpc>
                <a:spcPct val="96016"/>
              </a:lnSpc>
              <a:spcBef>
                <a:spcPts val="0"/>
              </a:spcBef>
              <a:spcAft>
                <a:spcPts val="0"/>
              </a:spcAft>
              <a:buNone/>
            </a:pPr>
            <a:r>
              <a:rPr lang="en-US" sz="2800" b="0" i="0" u="none" strike="noStrike" cap="none">
                <a:solidFill>
                  <a:srgbClr val="285C24"/>
                </a:solidFill>
                <a:latin typeface="Arial"/>
                <a:ea typeface="Arial"/>
                <a:cs typeface="Arial"/>
                <a:sym typeface="Arial"/>
              </a:rPr>
              <a:t>🡪Moet op alle niveaus van middelen worden voorzien!</a:t>
            </a:r>
            <a:endParaRPr sz="2800" b="0" i="0" u="none" strike="noStrike" cap="none">
              <a:solidFill>
                <a:srgbClr val="285C24"/>
              </a:solidFill>
              <a:latin typeface="Arial"/>
              <a:ea typeface="Arial"/>
              <a:cs typeface="Arial"/>
              <a:sym typeface="Arial"/>
            </a:endParaRPr>
          </a:p>
        </p:txBody>
      </p:sp>
      <p:sp>
        <p:nvSpPr>
          <p:cNvPr id="116" name="Google Shape;116;p3"/>
          <p:cNvSpPr txBox="1"/>
          <p:nvPr/>
        </p:nvSpPr>
        <p:spPr>
          <a:xfrm>
            <a:off x="1312200" y="435225"/>
            <a:ext cx="13420725" cy="88639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800"/>
              <a:buFont typeface="Arial"/>
              <a:buNone/>
            </a:pPr>
            <a:r>
              <a:rPr lang="en-US" sz="4800" b="1" i="0" u="none" strike="noStrike" cap="none">
                <a:solidFill>
                  <a:srgbClr val="226741"/>
                </a:solidFill>
                <a:latin typeface="Arial"/>
                <a:ea typeface="Arial"/>
                <a:cs typeface="Arial"/>
                <a:sym typeface="Arial"/>
              </a:rPr>
              <a:t>Wat is risicomanagement?</a:t>
            </a:r>
            <a:endParaRPr sz="1200" b="0" i="0" u="none" strike="noStrike" cap="none">
              <a:solidFill>
                <a:srgbClr val="000000"/>
              </a:solidFill>
              <a:latin typeface="Arial"/>
              <a:ea typeface="Arial"/>
              <a:cs typeface="Arial"/>
              <a:sym typeface="Arial"/>
            </a:endParaRPr>
          </a:p>
        </p:txBody>
      </p:sp>
      <p:pic>
        <p:nvPicPr>
          <p:cNvPr id="117" name="Google Shape;117;p3" descr="Kuva, joka sisältää kohteen teksti, Grafiikka, graafinen suunnittelu, Fontti&#10;&#10;Tekoälyllä luotu sisältö voi olla virheellistä."/>
          <p:cNvPicPr preferRelativeResize="0"/>
          <p:nvPr/>
        </p:nvPicPr>
        <p:blipFill rotWithShape="1">
          <a:blip r:embed="rId4">
            <a:alphaModFix/>
          </a:blip>
          <a:srcRect/>
          <a:stretch/>
        </p:blipFill>
        <p:spPr>
          <a:xfrm>
            <a:off x="15011400" y="571500"/>
            <a:ext cx="2711639" cy="9484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p:nvPr/>
        </p:nvSpPr>
        <p:spPr>
          <a:xfrm>
            <a:off x="16526185" y="9439275"/>
            <a:ext cx="605387" cy="519708"/>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2700"/>
              <a:buFont typeface="Arial"/>
              <a:buNone/>
            </a:pPr>
            <a:r>
              <a:rPr lang="en-US" sz="2700" b="0" i="0" u="none" strike="noStrike" cap="none">
                <a:solidFill>
                  <a:srgbClr val="004F6D"/>
                </a:solidFill>
                <a:latin typeface="Franklin Gothic"/>
                <a:ea typeface="Franklin Gothic"/>
                <a:cs typeface="Franklin Gothic"/>
                <a:sym typeface="Franklin Gothic"/>
              </a:rPr>
              <a:t>‹#›</a:t>
            </a:r>
            <a:endParaRPr sz="1400" b="0" i="0" u="none" strike="noStrike" cap="none">
              <a:solidFill>
                <a:srgbClr val="000000"/>
              </a:solidFill>
              <a:latin typeface="Arial"/>
              <a:ea typeface="Arial"/>
              <a:cs typeface="Arial"/>
              <a:sym typeface="Arial"/>
            </a:endParaRPr>
          </a:p>
        </p:txBody>
      </p:sp>
      <p:sp>
        <p:nvSpPr>
          <p:cNvPr id="123" name="Google Shape;123;p4"/>
          <p:cNvSpPr/>
          <p:nvPr/>
        </p:nvSpPr>
        <p:spPr>
          <a:xfrm>
            <a:off x="682899" y="9454011"/>
            <a:ext cx="2764155" cy="615315"/>
          </a:xfrm>
          <a:custGeom>
            <a:avLst/>
            <a:gdLst/>
            <a:ahLst/>
            <a:cxnLst/>
            <a:rect l="l" t="t" r="r" b="b"/>
            <a:pathLst>
              <a:path w="3685540" h="820420" extrusionOk="0">
                <a:moveTo>
                  <a:pt x="0" y="0"/>
                </a:moveTo>
                <a:lnTo>
                  <a:pt x="3685540" y="0"/>
                </a:lnTo>
                <a:lnTo>
                  <a:pt x="3685540" y="820420"/>
                </a:lnTo>
                <a:lnTo>
                  <a:pt x="0" y="820420"/>
                </a:lnTo>
                <a:lnTo>
                  <a:pt x="0" y="0"/>
                </a:lnTo>
                <a:close/>
              </a:path>
            </a:pathLst>
          </a:custGeom>
          <a:blipFill rotWithShape="1">
            <a:blip r:embed="rId3">
              <a:alphaModFix/>
            </a:blip>
            <a:stretch>
              <a:fillRect t="-51" b="-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4"/>
          <p:cNvSpPr txBox="1"/>
          <p:nvPr/>
        </p:nvSpPr>
        <p:spPr>
          <a:xfrm>
            <a:off x="3538494" y="9459825"/>
            <a:ext cx="4689904" cy="5468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This project receives funding from the European Union’s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SMP Programme under Grant Agreement No 101181590.</a:t>
            </a:r>
            <a:endParaRPr sz="1400" b="0" i="0" u="none" strike="noStrike" cap="none">
              <a:solidFill>
                <a:srgbClr val="000000"/>
              </a:solidFill>
              <a:latin typeface="Arial"/>
              <a:ea typeface="Arial"/>
              <a:cs typeface="Arial"/>
              <a:sym typeface="Arial"/>
            </a:endParaRPr>
          </a:p>
        </p:txBody>
      </p:sp>
      <p:sp>
        <p:nvSpPr>
          <p:cNvPr id="125" name="Google Shape;125;p4"/>
          <p:cNvSpPr txBox="1"/>
          <p:nvPr/>
        </p:nvSpPr>
        <p:spPr>
          <a:xfrm>
            <a:off x="1312200" y="2112645"/>
            <a:ext cx="15660000" cy="5377306"/>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Clr>
                <a:srgbClr val="000000"/>
              </a:buClr>
              <a:buSzPts val="2800"/>
              <a:buFont typeface="Arial"/>
              <a:buNone/>
            </a:pPr>
            <a:r>
              <a:rPr lang="en-US" sz="2800" b="1" i="0" u="none" strike="noStrike" cap="none">
                <a:solidFill>
                  <a:srgbClr val="285C24"/>
                </a:solidFill>
                <a:latin typeface="Arial"/>
                <a:ea typeface="Arial"/>
                <a:cs typeface="Arial"/>
                <a:sym typeface="Arial"/>
              </a:rPr>
              <a:t>Risico </a:t>
            </a:r>
            <a:r>
              <a:rPr lang="en-US" sz="2800" b="0" i="0" u="none" strike="noStrike" cap="none">
                <a:solidFill>
                  <a:srgbClr val="285C24"/>
                </a:solidFill>
                <a:latin typeface="Arial"/>
                <a:ea typeface="Arial"/>
                <a:cs typeface="Arial"/>
                <a:sym typeface="Arial"/>
              </a:rPr>
              <a:t>= De mogelijkheid van een ongewenste gebeurtenis. Risico verwijst naar het effect van onzekerheid op doelstellingen, een afwijking van wat verwacht werd. De impact kan positief of negatief zijn vergeleken met wat verwacht werd.</a:t>
            </a:r>
            <a:endParaRPr/>
          </a:p>
          <a:p>
            <a:pPr marL="0" marR="0" lvl="0" indent="0" algn="l" rtl="0">
              <a:lnSpc>
                <a:spcPct val="96000"/>
              </a:lnSpc>
              <a:spcBef>
                <a:spcPts val="0"/>
              </a:spcBef>
              <a:spcAft>
                <a:spcPts val="0"/>
              </a:spcAft>
              <a:buClr>
                <a:srgbClr val="000000"/>
              </a:buClr>
              <a:buSzPts val="2800"/>
              <a:buFont typeface="Arial"/>
              <a:buNone/>
            </a:pPr>
            <a:endParaRPr sz="2800" b="0" i="0" u="none" strike="noStrike" cap="none">
              <a:solidFill>
                <a:srgbClr val="285C24"/>
              </a:solidFill>
              <a:latin typeface="Arial"/>
              <a:ea typeface="Arial"/>
              <a:cs typeface="Arial"/>
              <a:sym typeface="Arial"/>
            </a:endParaRPr>
          </a:p>
          <a:p>
            <a:pPr marL="0" marR="0" lvl="0" indent="0" algn="l" rtl="0">
              <a:lnSpc>
                <a:spcPct val="96000"/>
              </a:lnSpc>
              <a:spcBef>
                <a:spcPts val="0"/>
              </a:spcBef>
              <a:spcAft>
                <a:spcPts val="0"/>
              </a:spcAft>
              <a:buClr>
                <a:srgbClr val="000000"/>
              </a:buClr>
              <a:buSzPts val="2800"/>
              <a:buFont typeface="Arial"/>
              <a:buNone/>
            </a:pPr>
            <a:r>
              <a:rPr lang="en-US" sz="2800" b="1" i="0" u="none" strike="noStrike" cap="none">
                <a:solidFill>
                  <a:srgbClr val="285C24"/>
                </a:solidFill>
                <a:latin typeface="Arial"/>
                <a:ea typeface="Arial"/>
                <a:cs typeface="Arial"/>
                <a:sym typeface="Arial"/>
              </a:rPr>
              <a:t>Veerkracht</a:t>
            </a:r>
            <a:r>
              <a:rPr lang="en-US" sz="2800" b="0" i="0" u="none" strike="noStrike" cap="none">
                <a:solidFill>
                  <a:srgbClr val="285C24"/>
                </a:solidFill>
                <a:latin typeface="Arial"/>
                <a:ea typeface="Arial"/>
                <a:cs typeface="Arial"/>
                <a:sym typeface="Arial"/>
              </a:rPr>
              <a:t> = Het vermogen om te herstellen van een abnormale situatie. De veerkracht van de organisatie tegen externe en interne verstoringen. Veerkracht wordt vergroot door: Risicomanagement (vooruitzien), Planning, Netwerken, Participatie, Leren, Communicatie, Feedbacksystemen (monitoring en respons) en Goed management. Het is ook het aanpassingsvermogen.</a:t>
            </a:r>
            <a:endParaRPr/>
          </a:p>
          <a:p>
            <a:pPr marL="0" marR="0" lvl="0" indent="0" algn="l" rtl="0">
              <a:lnSpc>
                <a:spcPct val="96000"/>
              </a:lnSpc>
              <a:spcBef>
                <a:spcPts val="0"/>
              </a:spcBef>
              <a:spcAft>
                <a:spcPts val="0"/>
              </a:spcAft>
              <a:buClr>
                <a:srgbClr val="000000"/>
              </a:buClr>
              <a:buSzPts val="2800"/>
              <a:buFont typeface="Arial"/>
              <a:buNone/>
            </a:pPr>
            <a:endParaRPr sz="2800" b="0" i="0" u="none" strike="noStrike" cap="none">
              <a:solidFill>
                <a:srgbClr val="285C24"/>
              </a:solidFill>
              <a:latin typeface="Arial"/>
              <a:ea typeface="Arial"/>
              <a:cs typeface="Arial"/>
              <a:sym typeface="Arial"/>
            </a:endParaRPr>
          </a:p>
          <a:p>
            <a:pPr marL="0" marR="0" lvl="0" indent="0" algn="l" rtl="0">
              <a:lnSpc>
                <a:spcPct val="96000"/>
              </a:lnSpc>
              <a:spcBef>
                <a:spcPts val="0"/>
              </a:spcBef>
              <a:spcAft>
                <a:spcPts val="0"/>
              </a:spcAft>
              <a:buClr>
                <a:srgbClr val="000000"/>
              </a:buClr>
              <a:buSzPts val="2800"/>
              <a:buFont typeface="Arial"/>
              <a:buNone/>
            </a:pPr>
            <a:r>
              <a:rPr lang="en-US" sz="2800" b="1" i="0" u="none" strike="noStrike" cap="none">
                <a:solidFill>
                  <a:srgbClr val="285C24"/>
                </a:solidFill>
                <a:latin typeface="Arial"/>
                <a:ea typeface="Arial"/>
                <a:cs typeface="Arial"/>
                <a:sym typeface="Arial"/>
              </a:rPr>
              <a:t>Risicomanagement</a:t>
            </a:r>
            <a:r>
              <a:rPr lang="en-US" sz="2800" b="0" i="0" u="none" strike="noStrike" cap="none">
                <a:solidFill>
                  <a:srgbClr val="285C24"/>
                </a:solidFill>
                <a:latin typeface="Arial"/>
                <a:ea typeface="Arial"/>
                <a:cs typeface="Arial"/>
                <a:sym typeface="Arial"/>
              </a:rPr>
              <a:t> = Risicomanagement kan worden gezien als een proces waarbij risico's worden geïdentificeerd en beoordeeld, en maatregelen worden geselecteerd en geïmplementeerd om de gevolgen ervan te verminderen.</a:t>
            </a:r>
            <a:endParaRPr sz="2800" b="0" i="0" u="none" strike="noStrike" cap="none">
              <a:solidFill>
                <a:srgbClr val="285C24"/>
              </a:solidFill>
              <a:latin typeface="Arial"/>
              <a:ea typeface="Arial"/>
              <a:cs typeface="Arial"/>
              <a:sym typeface="Arial"/>
            </a:endParaRPr>
          </a:p>
        </p:txBody>
      </p:sp>
      <p:sp>
        <p:nvSpPr>
          <p:cNvPr id="126" name="Google Shape;126;p4"/>
          <p:cNvSpPr txBox="1"/>
          <p:nvPr/>
        </p:nvSpPr>
        <p:spPr>
          <a:xfrm>
            <a:off x="1312200" y="435225"/>
            <a:ext cx="13420725" cy="88639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800"/>
              <a:buFont typeface="Arial"/>
              <a:buNone/>
            </a:pPr>
            <a:r>
              <a:rPr lang="en-US" sz="4800" b="1" i="0" u="none" strike="noStrike" cap="none">
                <a:solidFill>
                  <a:srgbClr val="226741"/>
                </a:solidFill>
                <a:latin typeface="Arial"/>
                <a:ea typeface="Arial"/>
                <a:cs typeface="Arial"/>
                <a:sym typeface="Arial"/>
              </a:rPr>
              <a:t>Kernwoorden</a:t>
            </a:r>
            <a:endParaRPr sz="1200" b="0" i="0" u="none" strike="noStrike" cap="none">
              <a:solidFill>
                <a:srgbClr val="000000"/>
              </a:solidFill>
              <a:latin typeface="Arial"/>
              <a:ea typeface="Arial"/>
              <a:cs typeface="Arial"/>
              <a:sym typeface="Arial"/>
            </a:endParaRPr>
          </a:p>
        </p:txBody>
      </p:sp>
      <p:pic>
        <p:nvPicPr>
          <p:cNvPr id="127" name="Google Shape;127;p4" descr="Kuva, joka sisältää kohteen teksti, Grafiikka, graafinen suunnittelu, Fontti&#10;&#10;Tekoälyllä luotu sisältö voi olla virheellistä."/>
          <p:cNvPicPr preferRelativeResize="0"/>
          <p:nvPr/>
        </p:nvPicPr>
        <p:blipFill rotWithShape="1">
          <a:blip r:embed="rId4">
            <a:alphaModFix/>
          </a:blip>
          <a:srcRect/>
          <a:stretch/>
        </p:blipFill>
        <p:spPr>
          <a:xfrm>
            <a:off x="15011400" y="571500"/>
            <a:ext cx="2711639" cy="9484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p:nvPr/>
        </p:nvSpPr>
        <p:spPr>
          <a:xfrm>
            <a:off x="682899" y="9454011"/>
            <a:ext cx="2764155" cy="615315"/>
          </a:xfrm>
          <a:custGeom>
            <a:avLst/>
            <a:gdLst/>
            <a:ahLst/>
            <a:cxnLst/>
            <a:rect l="l" t="t" r="r" b="b"/>
            <a:pathLst>
              <a:path w="3685540" h="820420" extrusionOk="0">
                <a:moveTo>
                  <a:pt x="0" y="0"/>
                </a:moveTo>
                <a:lnTo>
                  <a:pt x="3685540" y="0"/>
                </a:lnTo>
                <a:lnTo>
                  <a:pt x="3685540" y="820420"/>
                </a:lnTo>
                <a:lnTo>
                  <a:pt x="0" y="820420"/>
                </a:lnTo>
                <a:lnTo>
                  <a:pt x="0" y="0"/>
                </a:lnTo>
                <a:close/>
              </a:path>
            </a:pathLst>
          </a:custGeom>
          <a:blipFill rotWithShape="1">
            <a:blip r:embed="rId3">
              <a:alphaModFix/>
            </a:blip>
            <a:stretch>
              <a:fillRect t="-51" b="-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5"/>
          <p:cNvSpPr txBox="1"/>
          <p:nvPr/>
        </p:nvSpPr>
        <p:spPr>
          <a:xfrm>
            <a:off x="3538494" y="9459825"/>
            <a:ext cx="4689904" cy="5468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This project receives funding from the European Union’s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SMP Programme under Grant Agreement No 101181590.</a:t>
            </a:r>
            <a:endParaRPr sz="1400" b="0" i="0" u="none" strike="noStrike" cap="none">
              <a:solidFill>
                <a:srgbClr val="000000"/>
              </a:solidFill>
              <a:latin typeface="Arial"/>
              <a:ea typeface="Arial"/>
              <a:cs typeface="Arial"/>
              <a:sym typeface="Arial"/>
            </a:endParaRPr>
          </a:p>
        </p:txBody>
      </p:sp>
      <p:sp>
        <p:nvSpPr>
          <p:cNvPr id="134" name="Google Shape;134;p5"/>
          <p:cNvSpPr txBox="1"/>
          <p:nvPr/>
        </p:nvSpPr>
        <p:spPr>
          <a:xfrm>
            <a:off x="1028700" y="2111457"/>
            <a:ext cx="16230600" cy="568771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800"/>
              <a:buFont typeface="Arial"/>
              <a:buNone/>
            </a:pPr>
            <a:r>
              <a:rPr lang="en-US" sz="2800" b="1" i="0" u="none" strike="noStrike" cap="none">
                <a:solidFill>
                  <a:srgbClr val="285C24"/>
                </a:solidFill>
                <a:latin typeface="Arial"/>
                <a:ea typeface="Arial"/>
                <a:cs typeface="Arial"/>
                <a:sym typeface="Arial"/>
              </a:rPr>
              <a:t>Crisis </a:t>
            </a:r>
            <a:r>
              <a:rPr lang="en-US" sz="2800" b="0" i="0" u="none" strike="noStrike" cap="none">
                <a:solidFill>
                  <a:srgbClr val="285C24"/>
                </a:solidFill>
                <a:latin typeface="Arial"/>
                <a:ea typeface="Arial"/>
                <a:cs typeface="Arial"/>
                <a:sym typeface="Arial"/>
              </a:rPr>
              <a:t>= de realisatie van een risico (ongewenst incident). Crisis wordt theoretisch gedefinieerd als een toestand van extreme tegenstellingen binnen een organisatie en in verschillende stadia van iemands leven, die hun levensvatbaarheid en de omgeving bedreigt. Crisis is het deel van de noodsituatie dat voortduurt nadat een risico zich heeft gerealiseerd.</a:t>
            </a:r>
            <a:endParaRPr/>
          </a:p>
          <a:p>
            <a:pPr marL="0" marR="0" lvl="0" indent="0" algn="l" rtl="0">
              <a:lnSpc>
                <a:spcPct val="120000"/>
              </a:lnSpc>
              <a:spcBef>
                <a:spcPts val="0"/>
              </a:spcBef>
              <a:spcAft>
                <a:spcPts val="0"/>
              </a:spcAft>
              <a:buClr>
                <a:srgbClr val="000000"/>
              </a:buClr>
              <a:buSzPts val="2800"/>
              <a:buFont typeface="Arial"/>
              <a:buNone/>
            </a:pPr>
            <a:endParaRPr sz="2800" b="1" i="0" u="none" strike="noStrike" cap="none">
              <a:solidFill>
                <a:srgbClr val="285C24"/>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1" i="0" u="none" strike="noStrike" cap="none">
                <a:solidFill>
                  <a:srgbClr val="285C24"/>
                </a:solidFill>
                <a:latin typeface="Arial"/>
                <a:ea typeface="Arial"/>
                <a:cs typeface="Arial"/>
                <a:sym typeface="Arial"/>
              </a:rPr>
              <a:t>Crisismanagement </a:t>
            </a:r>
            <a:r>
              <a:rPr lang="en-US" sz="2800" b="0" i="0" u="none" strike="noStrike" cap="none">
                <a:solidFill>
                  <a:srgbClr val="285C24"/>
                </a:solidFill>
                <a:latin typeface="Arial"/>
                <a:ea typeface="Arial"/>
                <a:cs typeface="Arial"/>
                <a:sym typeface="Arial"/>
              </a:rPr>
              <a:t>= crisismanagement in een onderneming omvat crisispreventie of crisisleiderschap.</a:t>
            </a:r>
            <a:endParaRPr/>
          </a:p>
          <a:p>
            <a:pPr marL="0" marR="0" lvl="0" indent="0" algn="l" rtl="0">
              <a:lnSpc>
                <a:spcPct val="120000"/>
              </a:lnSpc>
              <a:spcBef>
                <a:spcPts val="0"/>
              </a:spcBef>
              <a:spcAft>
                <a:spcPts val="0"/>
              </a:spcAft>
              <a:buClr>
                <a:srgbClr val="000000"/>
              </a:buClr>
              <a:buSzPts val="2800"/>
              <a:buFont typeface="Arial"/>
              <a:buNone/>
            </a:pPr>
            <a:endParaRPr sz="2800" b="1" i="0" u="none" strike="noStrike" cap="none">
              <a:solidFill>
                <a:srgbClr val="285C24"/>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1" i="0" u="none" strike="noStrike" cap="none">
                <a:solidFill>
                  <a:srgbClr val="285C24"/>
                </a:solidFill>
                <a:latin typeface="Arial"/>
                <a:ea typeface="Arial"/>
                <a:cs typeface="Arial"/>
                <a:sym typeface="Arial"/>
              </a:rPr>
              <a:t>Crisiscommunicatie </a:t>
            </a:r>
            <a:r>
              <a:rPr lang="en-US" sz="2800" b="0" i="0" u="none" strike="noStrike" cap="none">
                <a:solidFill>
                  <a:srgbClr val="285C24"/>
                </a:solidFill>
                <a:latin typeface="Arial"/>
                <a:ea typeface="Arial"/>
                <a:cs typeface="Arial"/>
                <a:sym typeface="Arial"/>
              </a:rPr>
              <a:t>= Crisiscommunicatie is een cruciaal onderdeel van crisismanagement. Crisiscommunicatie is communicatie in een uitzonderlijke situatie die mensen, de omgeving of het functioneringsvermogen van een organisatie, of haar reputatie bedreigt.</a:t>
            </a:r>
            <a:endParaRPr sz="2800" b="0" i="0" u="none" strike="noStrike" cap="none">
              <a:solidFill>
                <a:srgbClr val="285C24"/>
              </a:solidFill>
              <a:latin typeface="Arial"/>
              <a:ea typeface="Arial"/>
              <a:cs typeface="Arial"/>
              <a:sym typeface="Arial"/>
            </a:endParaRPr>
          </a:p>
        </p:txBody>
      </p:sp>
      <p:sp>
        <p:nvSpPr>
          <p:cNvPr id="135" name="Google Shape;135;p5"/>
          <p:cNvSpPr txBox="1"/>
          <p:nvPr/>
        </p:nvSpPr>
        <p:spPr>
          <a:xfrm>
            <a:off x="1312200" y="435225"/>
            <a:ext cx="13420725" cy="99719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5400"/>
              <a:buFont typeface="Arial"/>
              <a:buNone/>
            </a:pPr>
            <a:r>
              <a:rPr lang="en-US" sz="5400" b="1" i="0" u="none" strike="noStrike" cap="none">
                <a:solidFill>
                  <a:srgbClr val="226741"/>
                </a:solidFill>
                <a:latin typeface="Arial"/>
                <a:ea typeface="Arial"/>
                <a:cs typeface="Arial"/>
                <a:sym typeface="Arial"/>
              </a:rPr>
              <a:t>Kernwoorden</a:t>
            </a:r>
            <a:endParaRPr sz="1400" b="0" i="0" u="none" strike="noStrike" cap="none">
              <a:solidFill>
                <a:srgbClr val="000000"/>
              </a:solidFill>
              <a:latin typeface="Arial"/>
              <a:ea typeface="Arial"/>
              <a:cs typeface="Arial"/>
              <a:sym typeface="Arial"/>
            </a:endParaRPr>
          </a:p>
        </p:txBody>
      </p:sp>
      <p:pic>
        <p:nvPicPr>
          <p:cNvPr id="136" name="Google Shape;136;p5" descr="Kuva, joka sisältää kohteen teksti, Grafiikka, graafinen suunnittelu, Fontti&#10;&#10;Tekoälyllä luotu sisältö voi olla virheellistä."/>
          <p:cNvPicPr preferRelativeResize="0"/>
          <p:nvPr/>
        </p:nvPicPr>
        <p:blipFill rotWithShape="1">
          <a:blip r:embed="rId4">
            <a:alphaModFix/>
          </a:blip>
          <a:srcRect/>
          <a:stretch/>
        </p:blipFill>
        <p:spPr>
          <a:xfrm>
            <a:off x="15011400" y="571500"/>
            <a:ext cx="2711639" cy="9484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p:nvPr/>
        </p:nvSpPr>
        <p:spPr>
          <a:xfrm>
            <a:off x="682899" y="9454011"/>
            <a:ext cx="2764155" cy="615315"/>
          </a:xfrm>
          <a:custGeom>
            <a:avLst/>
            <a:gdLst/>
            <a:ahLst/>
            <a:cxnLst/>
            <a:rect l="l" t="t" r="r" b="b"/>
            <a:pathLst>
              <a:path w="3685540" h="820420" extrusionOk="0">
                <a:moveTo>
                  <a:pt x="0" y="0"/>
                </a:moveTo>
                <a:lnTo>
                  <a:pt x="3685540" y="0"/>
                </a:lnTo>
                <a:lnTo>
                  <a:pt x="3685540" y="820420"/>
                </a:lnTo>
                <a:lnTo>
                  <a:pt x="0" y="820420"/>
                </a:lnTo>
                <a:lnTo>
                  <a:pt x="0" y="0"/>
                </a:lnTo>
                <a:close/>
              </a:path>
            </a:pathLst>
          </a:custGeom>
          <a:blipFill rotWithShape="1">
            <a:blip r:embed="rId3">
              <a:alphaModFix/>
            </a:blip>
            <a:stretch>
              <a:fillRect t="-51" b="-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6"/>
          <p:cNvSpPr txBox="1"/>
          <p:nvPr/>
        </p:nvSpPr>
        <p:spPr>
          <a:xfrm>
            <a:off x="3538494" y="9459825"/>
            <a:ext cx="4689904" cy="5468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This project receives funding from the European Union’s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SMP Programme under Grant Agreement No 101181590.</a:t>
            </a:r>
            <a:endParaRPr sz="1400" b="0" i="0" u="none" strike="noStrike" cap="none">
              <a:solidFill>
                <a:srgbClr val="000000"/>
              </a:solidFill>
              <a:latin typeface="Arial"/>
              <a:ea typeface="Arial"/>
              <a:cs typeface="Arial"/>
              <a:sym typeface="Arial"/>
            </a:endParaRPr>
          </a:p>
        </p:txBody>
      </p:sp>
      <p:sp>
        <p:nvSpPr>
          <p:cNvPr id="143" name="Google Shape;143;p6"/>
          <p:cNvSpPr txBox="1"/>
          <p:nvPr/>
        </p:nvSpPr>
        <p:spPr>
          <a:xfrm>
            <a:off x="815338" y="1833376"/>
            <a:ext cx="16657323" cy="155119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rgbClr val="285C24"/>
                </a:solidFill>
                <a:latin typeface="Arial"/>
                <a:ea typeface="Arial"/>
                <a:cs typeface="Arial"/>
                <a:sym typeface="Arial"/>
              </a:rPr>
              <a:t>Een systematisch en proactief risicomanagementproces, waarbij zowel het management als het personeel betrokken is, heeft tot doel te waarborgen dat de strategische doelstellingen van het bedrijf worden behaald.</a:t>
            </a:r>
            <a:endParaRPr sz="1200" b="0" i="0" u="none" strike="noStrike" cap="none">
              <a:solidFill>
                <a:srgbClr val="000000"/>
              </a:solidFill>
              <a:latin typeface="Arial"/>
              <a:ea typeface="Arial"/>
              <a:cs typeface="Arial"/>
              <a:sym typeface="Arial"/>
            </a:endParaRPr>
          </a:p>
        </p:txBody>
      </p:sp>
      <p:sp>
        <p:nvSpPr>
          <p:cNvPr id="144" name="Google Shape;144;p6"/>
          <p:cNvSpPr txBox="1"/>
          <p:nvPr/>
        </p:nvSpPr>
        <p:spPr>
          <a:xfrm>
            <a:off x="1312200" y="435227"/>
            <a:ext cx="13420725" cy="88639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800"/>
              <a:buFont typeface="Arial"/>
              <a:buNone/>
            </a:pPr>
            <a:r>
              <a:rPr lang="en-US" sz="4800" b="1" i="0" u="none" strike="noStrike" cap="none">
                <a:solidFill>
                  <a:srgbClr val="226741"/>
                </a:solidFill>
                <a:latin typeface="Arial"/>
                <a:ea typeface="Arial"/>
                <a:cs typeface="Arial"/>
                <a:sym typeface="Arial"/>
              </a:rPr>
              <a:t>Doel en doelstellingen van risicomanagement</a:t>
            </a:r>
            <a:endParaRPr sz="1200" b="0" i="0" u="none" strike="noStrike" cap="none">
              <a:solidFill>
                <a:srgbClr val="000000"/>
              </a:solidFill>
              <a:latin typeface="Arial"/>
              <a:ea typeface="Arial"/>
              <a:cs typeface="Arial"/>
              <a:sym typeface="Arial"/>
            </a:endParaRPr>
          </a:p>
        </p:txBody>
      </p:sp>
      <p:sp>
        <p:nvSpPr>
          <p:cNvPr id="145" name="Google Shape;145;p6"/>
          <p:cNvSpPr txBox="1"/>
          <p:nvPr/>
        </p:nvSpPr>
        <p:spPr>
          <a:xfrm>
            <a:off x="482536" y="3896323"/>
            <a:ext cx="8143702" cy="4801314"/>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Clr>
                <a:srgbClr val="000000"/>
              </a:buClr>
              <a:buSzPts val="2000"/>
              <a:buFont typeface="Arial"/>
              <a:buNone/>
            </a:pPr>
            <a:r>
              <a:rPr lang="en-US" sz="2000" b="1" i="0" u="none" strike="noStrike" cap="none">
                <a:solidFill>
                  <a:srgbClr val="285C24"/>
                </a:solidFill>
                <a:latin typeface="Arial"/>
                <a:ea typeface="Arial"/>
                <a:cs typeface="Arial"/>
                <a:sym typeface="Arial"/>
              </a:rPr>
              <a:t>Bedrijfscontinuïteit: </a:t>
            </a:r>
            <a:r>
              <a:rPr lang="en-US" sz="2000" b="0" i="0" u="none" strike="noStrike" cap="none">
                <a:solidFill>
                  <a:srgbClr val="285C24"/>
                </a:solidFill>
                <a:latin typeface="Arial"/>
                <a:ea typeface="Arial"/>
                <a:cs typeface="Arial"/>
                <a:sym typeface="Arial"/>
              </a:rPr>
              <a:t>Planning helpt om je voor te bereiden op veranderingen in de zakelijke omgeving.</a:t>
            </a:r>
            <a:br>
              <a:rPr lang="en-US" sz="2000" b="1" i="0" u="none" strike="noStrike" cap="none">
                <a:solidFill>
                  <a:srgbClr val="285C24"/>
                </a:solidFill>
                <a:latin typeface="Arial"/>
                <a:ea typeface="Arial"/>
                <a:cs typeface="Arial"/>
                <a:sym typeface="Arial"/>
              </a:rPr>
            </a:br>
            <a:br>
              <a:rPr lang="en-US" sz="2000" b="1" i="0" u="none" strike="noStrike" cap="none">
                <a:solidFill>
                  <a:srgbClr val="285C24"/>
                </a:solidFill>
                <a:latin typeface="Arial"/>
                <a:ea typeface="Arial"/>
                <a:cs typeface="Arial"/>
                <a:sym typeface="Arial"/>
              </a:rPr>
            </a:br>
            <a:r>
              <a:rPr lang="en-US" sz="2000" b="1" i="0" u="none" strike="noStrike" cap="none">
                <a:solidFill>
                  <a:srgbClr val="285C24"/>
                </a:solidFill>
                <a:latin typeface="Arial"/>
                <a:ea typeface="Arial"/>
                <a:cs typeface="Arial"/>
                <a:sym typeface="Arial"/>
              </a:rPr>
              <a:t>Kwaliteit en efficiëntie: </a:t>
            </a:r>
            <a:r>
              <a:rPr lang="en-US" sz="2000" b="0" i="0" u="none" strike="noStrike" cap="none">
                <a:solidFill>
                  <a:srgbClr val="285C24"/>
                </a:solidFill>
                <a:latin typeface="Arial"/>
                <a:ea typeface="Arial"/>
                <a:cs typeface="Arial"/>
                <a:sym typeface="Arial"/>
              </a:rPr>
              <a:t>Risicomanagementprocessen kunnen helpen bij het identificeren van potentiële verbeterpunten en het verhogen van de efficiëntie van de bedrijfsvoering.</a:t>
            </a:r>
            <a:endParaRPr/>
          </a:p>
          <a:p>
            <a:pPr marL="0" marR="0" lvl="0" indent="0" algn="l" rtl="0">
              <a:lnSpc>
                <a:spcPct val="120007"/>
              </a:lnSpc>
              <a:spcBef>
                <a:spcPts val="0"/>
              </a:spcBef>
              <a:spcAft>
                <a:spcPts val="0"/>
              </a:spcAft>
              <a:buClr>
                <a:srgbClr val="000000"/>
              </a:buClr>
              <a:buSzPts val="2000"/>
              <a:buFont typeface="Arial"/>
              <a:buNone/>
            </a:pPr>
            <a:endParaRPr sz="2000" b="1" i="0" u="none" strike="noStrike" cap="none">
              <a:solidFill>
                <a:srgbClr val="285C24"/>
              </a:solidFill>
              <a:latin typeface="Arial"/>
              <a:ea typeface="Arial"/>
              <a:cs typeface="Arial"/>
              <a:sym typeface="Arial"/>
            </a:endParaRPr>
          </a:p>
          <a:p>
            <a:pPr marL="0" marR="0" lvl="0" indent="0" algn="l" rtl="0">
              <a:lnSpc>
                <a:spcPct val="120007"/>
              </a:lnSpc>
              <a:spcBef>
                <a:spcPts val="0"/>
              </a:spcBef>
              <a:spcAft>
                <a:spcPts val="0"/>
              </a:spcAft>
              <a:buClr>
                <a:srgbClr val="000000"/>
              </a:buClr>
              <a:buSzPts val="2000"/>
              <a:buFont typeface="Arial"/>
              <a:buNone/>
            </a:pPr>
            <a:r>
              <a:rPr lang="en-US" sz="2000" b="1" i="0" u="none" strike="noStrike" cap="none">
                <a:solidFill>
                  <a:srgbClr val="285C24"/>
                </a:solidFill>
                <a:latin typeface="Arial"/>
                <a:ea typeface="Arial"/>
                <a:cs typeface="Arial"/>
                <a:sym typeface="Arial"/>
              </a:rPr>
              <a:t>Kostenbeheer: </a:t>
            </a:r>
            <a:r>
              <a:rPr lang="en-US" sz="2000" b="0" i="0" u="none" strike="noStrike" cap="none">
                <a:solidFill>
                  <a:srgbClr val="285C24"/>
                </a:solidFill>
                <a:latin typeface="Arial"/>
                <a:ea typeface="Arial"/>
                <a:cs typeface="Arial"/>
                <a:sym typeface="Arial"/>
              </a:rPr>
              <a:t>Proactief risicomanagement helpt onverwachte kosten te vermijden.</a:t>
            </a:r>
            <a:endParaRPr/>
          </a:p>
          <a:p>
            <a:pPr marL="0" marR="0" lvl="0" indent="0" algn="l" rtl="0">
              <a:lnSpc>
                <a:spcPct val="120007"/>
              </a:lnSpc>
              <a:spcBef>
                <a:spcPts val="0"/>
              </a:spcBef>
              <a:spcAft>
                <a:spcPts val="0"/>
              </a:spcAft>
              <a:buClr>
                <a:srgbClr val="000000"/>
              </a:buClr>
              <a:buSzPts val="2000"/>
              <a:buFont typeface="Arial"/>
              <a:buNone/>
            </a:pPr>
            <a:endParaRPr sz="2000" b="0" i="0" u="none" strike="noStrike" cap="none">
              <a:solidFill>
                <a:srgbClr val="285C24"/>
              </a:solidFill>
              <a:latin typeface="Arial"/>
              <a:ea typeface="Arial"/>
              <a:cs typeface="Arial"/>
              <a:sym typeface="Arial"/>
            </a:endParaRPr>
          </a:p>
          <a:p>
            <a:pPr marL="0" marR="0" lvl="0" indent="0" algn="l" rtl="0">
              <a:lnSpc>
                <a:spcPct val="120007"/>
              </a:lnSpc>
              <a:spcBef>
                <a:spcPts val="0"/>
              </a:spcBef>
              <a:spcAft>
                <a:spcPts val="0"/>
              </a:spcAft>
              <a:buClr>
                <a:srgbClr val="000000"/>
              </a:buClr>
              <a:buSzPts val="2000"/>
              <a:buFont typeface="Arial"/>
              <a:buNone/>
            </a:pPr>
            <a:r>
              <a:rPr lang="en-US" sz="2000" b="1" i="0" u="none" strike="noStrike" cap="none">
                <a:solidFill>
                  <a:srgbClr val="285C24"/>
                </a:solidFill>
                <a:latin typeface="Arial"/>
                <a:ea typeface="Arial"/>
                <a:cs typeface="Arial"/>
                <a:sym typeface="Arial"/>
              </a:rPr>
              <a:t>Innovatie: </a:t>
            </a:r>
            <a:r>
              <a:rPr lang="en-US" sz="2000" b="0" i="0" u="none" strike="noStrike" cap="none">
                <a:solidFill>
                  <a:srgbClr val="285C24"/>
                </a:solidFill>
                <a:latin typeface="Arial"/>
                <a:ea typeface="Arial"/>
                <a:cs typeface="Arial"/>
                <a:sym typeface="Arial"/>
              </a:rPr>
              <a:t>Risicomanagement kan een bedrijf aanmoedigen om nieuwe oplossingen en benaderingen te ontwikkelen die het kunnen onderscheiden van zijn concurrenten.</a:t>
            </a:r>
            <a:endParaRPr sz="2000" b="0" i="0" u="none" strike="noStrike" cap="none">
              <a:solidFill>
                <a:srgbClr val="285C24"/>
              </a:solidFill>
              <a:latin typeface="Arial"/>
              <a:ea typeface="Arial"/>
              <a:cs typeface="Arial"/>
              <a:sym typeface="Arial"/>
            </a:endParaRPr>
          </a:p>
        </p:txBody>
      </p:sp>
      <p:sp>
        <p:nvSpPr>
          <p:cNvPr id="146" name="Google Shape;146;p6"/>
          <p:cNvSpPr txBox="1"/>
          <p:nvPr/>
        </p:nvSpPr>
        <p:spPr>
          <a:xfrm>
            <a:off x="8826414" y="3896323"/>
            <a:ext cx="8961120" cy="5170646"/>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Clr>
                <a:srgbClr val="000000"/>
              </a:buClr>
              <a:buSzPts val="2000"/>
              <a:buFont typeface="Arial"/>
              <a:buNone/>
            </a:pPr>
            <a:r>
              <a:rPr lang="en-US" sz="2000" b="1" i="0" u="none" strike="noStrike" cap="none">
                <a:solidFill>
                  <a:srgbClr val="285C24"/>
                </a:solidFill>
                <a:latin typeface="Arial"/>
                <a:ea typeface="Arial"/>
                <a:cs typeface="Arial"/>
                <a:sym typeface="Arial"/>
              </a:rPr>
              <a:t>Vertrouwen van belanghebbenden: </a:t>
            </a:r>
            <a:r>
              <a:rPr lang="en-US" sz="2000" b="0" i="0" u="none" strike="noStrike" cap="none">
                <a:solidFill>
                  <a:srgbClr val="285C24"/>
                </a:solidFill>
                <a:latin typeface="Arial"/>
                <a:ea typeface="Arial"/>
                <a:cs typeface="Arial"/>
                <a:sym typeface="Arial"/>
              </a:rPr>
              <a:t>Goed risicomanagement toont de betrokkenheid van een bedrijf bij verantwoordelijkheid, wat het vertrouwen van belanghebbenden zoals klanten, werknemers, partners en investeerders kan vergroten.</a:t>
            </a:r>
            <a:endParaRPr/>
          </a:p>
          <a:p>
            <a:pPr marL="0" marR="0" lvl="0" indent="0" algn="l" rtl="0">
              <a:lnSpc>
                <a:spcPct val="120007"/>
              </a:lnSpc>
              <a:spcBef>
                <a:spcPts val="0"/>
              </a:spcBef>
              <a:spcAft>
                <a:spcPts val="0"/>
              </a:spcAft>
              <a:buClr>
                <a:srgbClr val="000000"/>
              </a:buClr>
              <a:buSzPts val="2000"/>
              <a:buFont typeface="Arial"/>
              <a:buNone/>
            </a:pPr>
            <a:endParaRPr sz="2000" b="1" i="0" u="none" strike="noStrike" cap="none">
              <a:solidFill>
                <a:srgbClr val="285C24"/>
              </a:solidFill>
              <a:latin typeface="Arial"/>
              <a:ea typeface="Arial"/>
              <a:cs typeface="Arial"/>
              <a:sym typeface="Arial"/>
            </a:endParaRPr>
          </a:p>
          <a:p>
            <a:pPr marL="0" marR="0" lvl="0" indent="0" algn="l" rtl="0">
              <a:lnSpc>
                <a:spcPct val="120007"/>
              </a:lnSpc>
              <a:spcBef>
                <a:spcPts val="0"/>
              </a:spcBef>
              <a:spcAft>
                <a:spcPts val="0"/>
              </a:spcAft>
              <a:buClr>
                <a:srgbClr val="000000"/>
              </a:buClr>
              <a:buSzPts val="2000"/>
              <a:buFont typeface="Arial"/>
              <a:buNone/>
            </a:pPr>
            <a:r>
              <a:rPr lang="en-US" sz="2000" b="1" i="0" u="none" strike="noStrike" cap="none">
                <a:solidFill>
                  <a:srgbClr val="285C24"/>
                </a:solidFill>
                <a:latin typeface="Arial"/>
                <a:ea typeface="Arial"/>
                <a:cs typeface="Arial"/>
                <a:sym typeface="Arial"/>
              </a:rPr>
              <a:t>Veiligheid en reputatie: </a:t>
            </a:r>
            <a:r>
              <a:rPr lang="en-US" sz="2000" b="0" i="0" u="none" strike="noStrike" cap="none">
                <a:solidFill>
                  <a:srgbClr val="285C24"/>
                </a:solidFill>
                <a:latin typeface="Arial"/>
                <a:ea typeface="Arial"/>
                <a:cs typeface="Arial"/>
                <a:sym typeface="Arial"/>
              </a:rPr>
              <a:t>Risicomanagement helpt de kans op ongevallen of incidenten te verkleinen, wat het gevoel van veiligheid bij reizigers en de reputatie van het bedrijf als een betrouwbare en verantwoordelijke operator vergroot.</a:t>
            </a:r>
            <a:endParaRPr/>
          </a:p>
          <a:p>
            <a:pPr marL="0" marR="0" lvl="0" indent="0" algn="l" rtl="0">
              <a:lnSpc>
                <a:spcPct val="120007"/>
              </a:lnSpc>
              <a:spcBef>
                <a:spcPts val="0"/>
              </a:spcBef>
              <a:spcAft>
                <a:spcPts val="0"/>
              </a:spcAft>
              <a:buClr>
                <a:srgbClr val="000000"/>
              </a:buClr>
              <a:buSzPts val="2000"/>
              <a:buFont typeface="Arial"/>
              <a:buNone/>
            </a:pPr>
            <a:endParaRPr sz="2000" b="1" i="0" u="none" strike="noStrike" cap="none">
              <a:solidFill>
                <a:srgbClr val="285C24"/>
              </a:solidFill>
              <a:latin typeface="Arial"/>
              <a:ea typeface="Arial"/>
              <a:cs typeface="Arial"/>
              <a:sym typeface="Arial"/>
            </a:endParaRPr>
          </a:p>
          <a:p>
            <a:pPr marL="0" marR="0" lvl="0" indent="0" algn="l" rtl="0">
              <a:lnSpc>
                <a:spcPct val="120007"/>
              </a:lnSpc>
              <a:spcBef>
                <a:spcPts val="0"/>
              </a:spcBef>
              <a:spcAft>
                <a:spcPts val="0"/>
              </a:spcAft>
              <a:buClr>
                <a:srgbClr val="000000"/>
              </a:buClr>
              <a:buSzPts val="2000"/>
              <a:buFont typeface="Arial"/>
              <a:buNone/>
            </a:pPr>
            <a:r>
              <a:rPr lang="en-US" sz="2000" b="1" i="0" u="none" strike="noStrike" cap="none">
                <a:solidFill>
                  <a:srgbClr val="285C24"/>
                </a:solidFill>
                <a:latin typeface="Arial"/>
                <a:ea typeface="Arial"/>
                <a:cs typeface="Arial"/>
                <a:sym typeface="Arial"/>
              </a:rPr>
              <a:t>Crisismanagement en snelheid van verandering: </a:t>
            </a:r>
            <a:r>
              <a:rPr lang="en-US" sz="2000" b="0" i="0" u="none" strike="noStrike" cap="none">
                <a:solidFill>
                  <a:srgbClr val="285C24"/>
                </a:solidFill>
                <a:latin typeface="Arial"/>
                <a:ea typeface="Arial"/>
                <a:cs typeface="Arial"/>
                <a:sym typeface="Arial"/>
              </a:rPr>
              <a:t>Proactieve planning stelt een bedrijf in staat sneller en effectiever te reageren op crisissituaties, wat schade en verstoring kan beperken. Crisismanagement helpt ook om sneller terug te keren naar de normale gang van zaken.</a:t>
            </a:r>
            <a:endParaRPr sz="2000" b="0" i="0" u="none" strike="noStrike" cap="none">
              <a:solidFill>
                <a:srgbClr val="000000"/>
              </a:solidFill>
              <a:latin typeface="Arial"/>
              <a:ea typeface="Arial"/>
              <a:cs typeface="Arial"/>
              <a:sym typeface="Arial"/>
            </a:endParaRPr>
          </a:p>
        </p:txBody>
      </p:sp>
      <p:sp>
        <p:nvSpPr>
          <p:cNvPr id="147" name="Google Shape;147;p6"/>
          <p:cNvSpPr txBox="1"/>
          <p:nvPr/>
        </p:nvSpPr>
        <p:spPr>
          <a:xfrm>
            <a:off x="15648285" y="9174075"/>
            <a:ext cx="1496219" cy="333375"/>
          </a:xfrm>
          <a:prstGeom prst="rect">
            <a:avLst/>
          </a:prstGeom>
          <a:noFill/>
          <a:ln>
            <a:noFill/>
          </a:ln>
        </p:spPr>
        <p:txBody>
          <a:bodyPr spcFirstLastPara="1" wrap="square" lIns="0" tIns="0" rIns="0" bIns="0" anchor="t" anchorCtr="0">
            <a:spAutoFit/>
          </a:bodyPr>
          <a:lstStyle/>
          <a:p>
            <a:pPr marL="0" marR="0" lvl="0" indent="0" algn="ctr" rtl="0">
              <a:lnSpc>
                <a:spcPct val="120010"/>
              </a:lnSpc>
              <a:spcBef>
                <a:spcPts val="0"/>
              </a:spcBef>
              <a:spcAft>
                <a:spcPts val="0"/>
              </a:spcAft>
              <a:buClr>
                <a:srgbClr val="000000"/>
              </a:buClr>
              <a:buSzPts val="1999"/>
              <a:buFont typeface="Arial"/>
              <a:buNone/>
            </a:pPr>
            <a:r>
              <a:rPr lang="en-US" sz="1999" b="0" i="0" u="none" strike="noStrike" cap="none">
                <a:solidFill>
                  <a:srgbClr val="285C24"/>
                </a:solidFill>
                <a:latin typeface="Arial"/>
                <a:ea typeface="Arial"/>
                <a:cs typeface="Arial"/>
                <a:sym typeface="Arial"/>
              </a:rPr>
              <a:t>Hopkin, 2017</a:t>
            </a:r>
            <a:endParaRPr sz="1400" b="0" i="0" u="none" strike="noStrike" cap="none">
              <a:solidFill>
                <a:srgbClr val="000000"/>
              </a:solidFill>
              <a:latin typeface="Arial"/>
              <a:ea typeface="Arial"/>
              <a:cs typeface="Arial"/>
              <a:sym typeface="Arial"/>
            </a:endParaRPr>
          </a:p>
        </p:txBody>
      </p:sp>
      <p:pic>
        <p:nvPicPr>
          <p:cNvPr id="148" name="Google Shape;148;p6" descr="Kuva, joka sisältää kohteen teksti, Grafiikka, graafinen suunnittelu, Fontti&#10;&#10;Tekoälyllä luotu sisältö voi olla virheellistä."/>
          <p:cNvPicPr preferRelativeResize="0"/>
          <p:nvPr/>
        </p:nvPicPr>
        <p:blipFill rotWithShape="1">
          <a:blip r:embed="rId4">
            <a:alphaModFix/>
          </a:blip>
          <a:srcRect/>
          <a:stretch/>
        </p:blipFill>
        <p:spPr>
          <a:xfrm>
            <a:off x="15011400" y="571500"/>
            <a:ext cx="2711639" cy="9484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p:nvPr/>
        </p:nvSpPr>
        <p:spPr>
          <a:xfrm>
            <a:off x="682899" y="9454011"/>
            <a:ext cx="2764155" cy="615315"/>
          </a:xfrm>
          <a:custGeom>
            <a:avLst/>
            <a:gdLst/>
            <a:ahLst/>
            <a:cxnLst/>
            <a:rect l="l" t="t" r="r" b="b"/>
            <a:pathLst>
              <a:path w="3685540" h="820420" extrusionOk="0">
                <a:moveTo>
                  <a:pt x="0" y="0"/>
                </a:moveTo>
                <a:lnTo>
                  <a:pt x="3685540" y="0"/>
                </a:lnTo>
                <a:lnTo>
                  <a:pt x="3685540" y="820420"/>
                </a:lnTo>
                <a:lnTo>
                  <a:pt x="0" y="820420"/>
                </a:lnTo>
                <a:lnTo>
                  <a:pt x="0" y="0"/>
                </a:lnTo>
                <a:close/>
              </a:path>
            </a:pathLst>
          </a:custGeom>
          <a:blipFill rotWithShape="1">
            <a:blip r:embed="rId3">
              <a:alphaModFix/>
            </a:blip>
            <a:stretch>
              <a:fillRect t="-51" b="-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7"/>
          <p:cNvSpPr txBox="1"/>
          <p:nvPr/>
        </p:nvSpPr>
        <p:spPr>
          <a:xfrm>
            <a:off x="3538494" y="9459825"/>
            <a:ext cx="4689904" cy="5468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This project receives funding from the European Union’s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SMP Programme under Grant Agreement No 101181590.</a:t>
            </a:r>
            <a:endParaRPr sz="1400" b="0" i="0" u="none" strike="noStrike" cap="none">
              <a:solidFill>
                <a:srgbClr val="000000"/>
              </a:solidFill>
              <a:latin typeface="Arial"/>
              <a:ea typeface="Arial"/>
              <a:cs typeface="Arial"/>
              <a:sym typeface="Arial"/>
            </a:endParaRPr>
          </a:p>
        </p:txBody>
      </p:sp>
      <p:grpSp>
        <p:nvGrpSpPr>
          <p:cNvPr id="159" name="Google Shape;159;p7"/>
          <p:cNvGrpSpPr/>
          <p:nvPr/>
        </p:nvGrpSpPr>
        <p:grpSpPr>
          <a:xfrm>
            <a:off x="3791416" y="5061320"/>
            <a:ext cx="2336958" cy="2008060"/>
            <a:chOff x="-381" y="0"/>
            <a:chExt cx="3115945" cy="2677414"/>
          </a:xfrm>
        </p:grpSpPr>
        <p:sp>
          <p:nvSpPr>
            <p:cNvPr id="160" name="Google Shape;160;p7"/>
            <p:cNvSpPr/>
            <p:nvPr/>
          </p:nvSpPr>
          <p:spPr>
            <a:xfrm>
              <a:off x="12700" y="12700"/>
              <a:ext cx="3089783" cy="2652014"/>
            </a:xfrm>
            <a:custGeom>
              <a:avLst/>
              <a:gdLst/>
              <a:ahLst/>
              <a:cxnLst/>
              <a:rect l="l" t="t" r="r" b="b"/>
              <a:pathLst>
                <a:path w="3089783" h="2652014" extrusionOk="0">
                  <a:moveTo>
                    <a:pt x="0" y="1326007"/>
                  </a:moveTo>
                  <a:lnTo>
                    <a:pt x="663956" y="0"/>
                  </a:lnTo>
                  <a:lnTo>
                    <a:pt x="2425827" y="0"/>
                  </a:lnTo>
                  <a:lnTo>
                    <a:pt x="3089783" y="1326007"/>
                  </a:lnTo>
                  <a:lnTo>
                    <a:pt x="2425827" y="2652014"/>
                  </a:lnTo>
                  <a:lnTo>
                    <a:pt x="663956" y="2652014"/>
                  </a:lnTo>
                  <a:close/>
                </a:path>
              </a:pathLst>
            </a:custGeom>
            <a:solidFill>
              <a:srgbClr val="009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7"/>
            <p:cNvSpPr/>
            <p:nvPr/>
          </p:nvSpPr>
          <p:spPr>
            <a:xfrm>
              <a:off x="-381" y="0"/>
              <a:ext cx="3115945" cy="2677414"/>
            </a:xfrm>
            <a:custGeom>
              <a:avLst/>
              <a:gdLst/>
              <a:ahLst/>
              <a:cxnLst/>
              <a:rect l="l" t="t" r="r" b="b"/>
              <a:pathLst>
                <a:path w="3115945" h="2677414" extrusionOk="0">
                  <a:moveTo>
                    <a:pt x="1778" y="1333119"/>
                  </a:moveTo>
                  <a:lnTo>
                    <a:pt x="665607" y="6985"/>
                  </a:lnTo>
                  <a:cubicBezTo>
                    <a:pt x="667766" y="2667"/>
                    <a:pt x="672211" y="0"/>
                    <a:pt x="676910" y="0"/>
                  </a:cubicBezTo>
                  <a:lnTo>
                    <a:pt x="2438908" y="0"/>
                  </a:lnTo>
                  <a:cubicBezTo>
                    <a:pt x="2443734" y="0"/>
                    <a:pt x="2448052" y="2667"/>
                    <a:pt x="2450211" y="6985"/>
                  </a:cubicBezTo>
                  <a:lnTo>
                    <a:pt x="3114167" y="1332992"/>
                  </a:lnTo>
                  <a:cubicBezTo>
                    <a:pt x="3115945" y="1336548"/>
                    <a:pt x="3115945" y="1340739"/>
                    <a:pt x="3114167" y="1344422"/>
                  </a:cubicBezTo>
                  <a:lnTo>
                    <a:pt x="2450211" y="2670429"/>
                  </a:lnTo>
                  <a:cubicBezTo>
                    <a:pt x="2448052" y="2674747"/>
                    <a:pt x="2443607" y="2677414"/>
                    <a:pt x="2438908" y="2677414"/>
                  </a:cubicBezTo>
                  <a:lnTo>
                    <a:pt x="677037" y="2677414"/>
                  </a:lnTo>
                  <a:cubicBezTo>
                    <a:pt x="672211" y="2677414"/>
                    <a:pt x="667893" y="2674747"/>
                    <a:pt x="665734" y="2670429"/>
                  </a:cubicBezTo>
                  <a:lnTo>
                    <a:pt x="1778" y="1344422"/>
                  </a:lnTo>
                  <a:cubicBezTo>
                    <a:pt x="0" y="1340866"/>
                    <a:pt x="0" y="1336675"/>
                    <a:pt x="1778" y="1332992"/>
                  </a:cubicBezTo>
                  <a:moveTo>
                    <a:pt x="24511" y="1344422"/>
                  </a:moveTo>
                  <a:lnTo>
                    <a:pt x="13081" y="1338707"/>
                  </a:lnTo>
                  <a:lnTo>
                    <a:pt x="24384" y="1332992"/>
                  </a:lnTo>
                  <a:lnTo>
                    <a:pt x="688340" y="2659126"/>
                  </a:lnTo>
                  <a:lnTo>
                    <a:pt x="677037" y="2664841"/>
                  </a:lnTo>
                  <a:lnTo>
                    <a:pt x="677037" y="2652141"/>
                  </a:lnTo>
                  <a:lnTo>
                    <a:pt x="2438908" y="2652141"/>
                  </a:lnTo>
                  <a:lnTo>
                    <a:pt x="2438908" y="2664841"/>
                  </a:lnTo>
                  <a:lnTo>
                    <a:pt x="2427605" y="2659126"/>
                  </a:lnTo>
                  <a:lnTo>
                    <a:pt x="3091561" y="1333119"/>
                  </a:lnTo>
                  <a:lnTo>
                    <a:pt x="3102864" y="1338834"/>
                  </a:lnTo>
                  <a:lnTo>
                    <a:pt x="3091561" y="1344549"/>
                  </a:lnTo>
                  <a:lnTo>
                    <a:pt x="2427478" y="18415"/>
                  </a:lnTo>
                  <a:lnTo>
                    <a:pt x="2438781" y="12700"/>
                  </a:lnTo>
                  <a:lnTo>
                    <a:pt x="2438781" y="25400"/>
                  </a:lnTo>
                  <a:lnTo>
                    <a:pt x="677037" y="25400"/>
                  </a:lnTo>
                  <a:lnTo>
                    <a:pt x="677037" y="12700"/>
                  </a:lnTo>
                  <a:lnTo>
                    <a:pt x="688340" y="18415"/>
                  </a:lnTo>
                  <a:lnTo>
                    <a:pt x="24384" y="1344422"/>
                  </a:lnTo>
                  <a:close/>
                </a:path>
              </a:pathLst>
            </a:custGeom>
            <a:solidFill>
              <a:srgbClr val="009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2" name="Google Shape;162;p7"/>
          <p:cNvGrpSpPr/>
          <p:nvPr/>
        </p:nvGrpSpPr>
        <p:grpSpPr>
          <a:xfrm>
            <a:off x="4042987" y="5174815"/>
            <a:ext cx="2047313" cy="1721067"/>
            <a:chOff x="-119689" y="0"/>
            <a:chExt cx="2277827" cy="2013384"/>
          </a:xfrm>
        </p:grpSpPr>
        <p:sp>
          <p:nvSpPr>
            <p:cNvPr id="163" name="Google Shape;163;p7"/>
            <p:cNvSpPr/>
            <p:nvPr/>
          </p:nvSpPr>
          <p:spPr>
            <a:xfrm>
              <a:off x="0" y="0"/>
              <a:ext cx="2158138" cy="1856074"/>
            </a:xfrm>
            <a:custGeom>
              <a:avLst/>
              <a:gdLst/>
              <a:ahLst/>
              <a:cxnLst/>
              <a:rect l="l" t="t" r="r" b="b"/>
              <a:pathLst>
                <a:path w="2158138" h="1856074" extrusionOk="0">
                  <a:moveTo>
                    <a:pt x="0" y="0"/>
                  </a:moveTo>
                  <a:lnTo>
                    <a:pt x="2158138" y="0"/>
                  </a:lnTo>
                  <a:lnTo>
                    <a:pt x="2158138" y="1856074"/>
                  </a:lnTo>
                  <a:lnTo>
                    <a:pt x="0" y="1856074"/>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 name="Google Shape;164;p7"/>
            <p:cNvSpPr txBox="1"/>
            <p:nvPr/>
          </p:nvSpPr>
          <p:spPr>
            <a:xfrm>
              <a:off x="-119689" y="138260"/>
              <a:ext cx="2158138" cy="1875124"/>
            </a:xfrm>
            <a:prstGeom prst="rect">
              <a:avLst/>
            </a:prstGeom>
            <a:noFill/>
            <a:ln>
              <a:noFill/>
            </a:ln>
          </p:spPr>
          <p:txBody>
            <a:bodyPr spcFirstLastPara="1" wrap="square" lIns="0" tIns="0" rIns="0" bIns="0" anchor="ctr" anchorCtr="0">
              <a:noAutofit/>
            </a:bodyPr>
            <a:lstStyle/>
            <a:p>
              <a:pPr marL="0" marR="0" lvl="0" indent="0" algn="ctr" rtl="0">
                <a:lnSpc>
                  <a:spcPct val="108000"/>
                </a:lnSpc>
                <a:spcBef>
                  <a:spcPts val="0"/>
                </a:spcBef>
                <a:spcAft>
                  <a:spcPts val="0"/>
                </a:spcAft>
                <a:buClr>
                  <a:srgbClr val="000000"/>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Digitalisering</a:t>
              </a:r>
              <a:endParaRPr sz="1100" b="0" i="0" u="none" strike="noStrike" cap="none">
                <a:solidFill>
                  <a:srgbClr val="000000"/>
                </a:solidFill>
                <a:latin typeface="Arial"/>
                <a:ea typeface="Arial"/>
                <a:cs typeface="Arial"/>
                <a:sym typeface="Arial"/>
              </a:endParaRPr>
            </a:p>
          </p:txBody>
        </p:sp>
      </p:grpSp>
      <p:grpSp>
        <p:nvGrpSpPr>
          <p:cNvPr id="165" name="Google Shape;165;p7"/>
          <p:cNvGrpSpPr/>
          <p:nvPr/>
        </p:nvGrpSpPr>
        <p:grpSpPr>
          <a:xfrm>
            <a:off x="3847099" y="5950953"/>
            <a:ext cx="289464" cy="252222"/>
            <a:chOff x="-381" y="0"/>
            <a:chExt cx="385953" cy="336296"/>
          </a:xfrm>
        </p:grpSpPr>
        <p:sp>
          <p:nvSpPr>
            <p:cNvPr id="166" name="Google Shape;166;p7"/>
            <p:cNvSpPr/>
            <p:nvPr/>
          </p:nvSpPr>
          <p:spPr>
            <a:xfrm>
              <a:off x="12700" y="12700"/>
              <a:ext cx="359791" cy="310896"/>
            </a:xfrm>
            <a:custGeom>
              <a:avLst/>
              <a:gdLst/>
              <a:ahLst/>
              <a:cxnLst/>
              <a:rect l="l" t="t" r="r" b="b"/>
              <a:pathLst>
                <a:path w="359791" h="310896" extrusionOk="0">
                  <a:moveTo>
                    <a:pt x="0" y="155448"/>
                  </a:moveTo>
                  <a:lnTo>
                    <a:pt x="78486" y="0"/>
                  </a:lnTo>
                  <a:lnTo>
                    <a:pt x="281305" y="0"/>
                  </a:lnTo>
                  <a:lnTo>
                    <a:pt x="359791" y="155448"/>
                  </a:lnTo>
                  <a:lnTo>
                    <a:pt x="281305" y="310896"/>
                  </a:lnTo>
                  <a:lnTo>
                    <a:pt x="78486" y="3108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 name="Google Shape;167;p7"/>
            <p:cNvSpPr/>
            <p:nvPr/>
          </p:nvSpPr>
          <p:spPr>
            <a:xfrm>
              <a:off x="-381" y="0"/>
              <a:ext cx="385953" cy="336296"/>
            </a:xfrm>
            <a:custGeom>
              <a:avLst/>
              <a:gdLst/>
              <a:ahLst/>
              <a:cxnLst/>
              <a:rect l="l" t="t" r="r" b="b"/>
              <a:pathLst>
                <a:path w="385953" h="336296" extrusionOk="0">
                  <a:moveTo>
                    <a:pt x="1778" y="162433"/>
                  </a:moveTo>
                  <a:lnTo>
                    <a:pt x="80264" y="6985"/>
                  </a:lnTo>
                  <a:cubicBezTo>
                    <a:pt x="82423" y="2667"/>
                    <a:pt x="86868" y="0"/>
                    <a:pt x="91567" y="0"/>
                  </a:cubicBezTo>
                  <a:lnTo>
                    <a:pt x="294386" y="0"/>
                  </a:lnTo>
                  <a:cubicBezTo>
                    <a:pt x="299212" y="0"/>
                    <a:pt x="303530" y="2667"/>
                    <a:pt x="305689" y="6985"/>
                  </a:cubicBezTo>
                  <a:lnTo>
                    <a:pt x="384175" y="162433"/>
                  </a:lnTo>
                  <a:cubicBezTo>
                    <a:pt x="385953" y="165989"/>
                    <a:pt x="385953" y="170307"/>
                    <a:pt x="384175" y="173863"/>
                  </a:cubicBezTo>
                  <a:lnTo>
                    <a:pt x="305689" y="329311"/>
                  </a:lnTo>
                  <a:cubicBezTo>
                    <a:pt x="303530" y="333629"/>
                    <a:pt x="299085" y="336296"/>
                    <a:pt x="294386" y="336296"/>
                  </a:cubicBezTo>
                  <a:lnTo>
                    <a:pt x="91567" y="336296"/>
                  </a:lnTo>
                  <a:cubicBezTo>
                    <a:pt x="86741" y="336296"/>
                    <a:pt x="82423" y="333629"/>
                    <a:pt x="80264" y="329311"/>
                  </a:cubicBezTo>
                  <a:lnTo>
                    <a:pt x="1778" y="173863"/>
                  </a:lnTo>
                  <a:cubicBezTo>
                    <a:pt x="0" y="170307"/>
                    <a:pt x="0" y="165989"/>
                    <a:pt x="1778" y="162433"/>
                  </a:cubicBezTo>
                  <a:moveTo>
                    <a:pt x="24511" y="173863"/>
                  </a:moveTo>
                  <a:lnTo>
                    <a:pt x="13081" y="168148"/>
                  </a:lnTo>
                  <a:lnTo>
                    <a:pt x="24384" y="162433"/>
                  </a:lnTo>
                  <a:lnTo>
                    <a:pt x="102870" y="317754"/>
                  </a:lnTo>
                  <a:lnTo>
                    <a:pt x="91567" y="323469"/>
                  </a:lnTo>
                  <a:lnTo>
                    <a:pt x="91567" y="310769"/>
                  </a:lnTo>
                  <a:lnTo>
                    <a:pt x="294386" y="310769"/>
                  </a:lnTo>
                  <a:lnTo>
                    <a:pt x="294386" y="323469"/>
                  </a:lnTo>
                  <a:lnTo>
                    <a:pt x="283083" y="317754"/>
                  </a:lnTo>
                  <a:lnTo>
                    <a:pt x="361569" y="162306"/>
                  </a:lnTo>
                  <a:lnTo>
                    <a:pt x="372872" y="168021"/>
                  </a:lnTo>
                  <a:lnTo>
                    <a:pt x="361569" y="173736"/>
                  </a:lnTo>
                  <a:lnTo>
                    <a:pt x="283083" y="18415"/>
                  </a:lnTo>
                  <a:lnTo>
                    <a:pt x="294386" y="12700"/>
                  </a:lnTo>
                  <a:lnTo>
                    <a:pt x="294386" y="25400"/>
                  </a:lnTo>
                  <a:lnTo>
                    <a:pt x="91567" y="25400"/>
                  </a:lnTo>
                  <a:lnTo>
                    <a:pt x="91567" y="12700"/>
                  </a:lnTo>
                  <a:lnTo>
                    <a:pt x="102870" y="18415"/>
                  </a:lnTo>
                  <a:lnTo>
                    <a:pt x="24384" y="173863"/>
                  </a:lnTo>
                  <a:close/>
                </a:path>
              </a:pathLst>
            </a:custGeom>
            <a:solidFill>
              <a:srgbClr val="009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8" name="Google Shape;168;p7"/>
          <p:cNvGrpSpPr/>
          <p:nvPr/>
        </p:nvGrpSpPr>
        <p:grpSpPr>
          <a:xfrm>
            <a:off x="1798241" y="3961873"/>
            <a:ext cx="2336959" cy="2008060"/>
            <a:chOff x="-381" y="0"/>
            <a:chExt cx="3115945" cy="2677414"/>
          </a:xfrm>
        </p:grpSpPr>
        <p:sp>
          <p:nvSpPr>
            <p:cNvPr id="169" name="Google Shape;169;p7"/>
            <p:cNvSpPr/>
            <p:nvPr/>
          </p:nvSpPr>
          <p:spPr>
            <a:xfrm>
              <a:off x="12700" y="12700"/>
              <a:ext cx="3089783" cy="2652014"/>
            </a:xfrm>
            <a:custGeom>
              <a:avLst/>
              <a:gdLst/>
              <a:ahLst/>
              <a:cxnLst/>
              <a:rect l="l" t="t" r="r" b="b"/>
              <a:pathLst>
                <a:path w="3089783" h="2652014" extrusionOk="0">
                  <a:moveTo>
                    <a:pt x="0" y="1326007"/>
                  </a:moveTo>
                  <a:lnTo>
                    <a:pt x="663956" y="0"/>
                  </a:lnTo>
                  <a:lnTo>
                    <a:pt x="2425827" y="0"/>
                  </a:lnTo>
                  <a:lnTo>
                    <a:pt x="3089783" y="1326007"/>
                  </a:lnTo>
                  <a:lnTo>
                    <a:pt x="2425827" y="2652014"/>
                  </a:lnTo>
                  <a:lnTo>
                    <a:pt x="663956" y="2652014"/>
                  </a:lnTo>
                  <a:close/>
                </a:path>
              </a:pathLst>
            </a:custGeom>
            <a:blipFill rotWithShape="1">
              <a:blip r:embed="rId4">
                <a:alphaModFix/>
              </a:blip>
              <a:stretch>
                <a:fillRect l="-14988" t="-475" r="-14987" b="-47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7"/>
            <p:cNvSpPr/>
            <p:nvPr/>
          </p:nvSpPr>
          <p:spPr>
            <a:xfrm>
              <a:off x="-381" y="0"/>
              <a:ext cx="3115945" cy="2677414"/>
            </a:xfrm>
            <a:custGeom>
              <a:avLst/>
              <a:gdLst/>
              <a:ahLst/>
              <a:cxnLst/>
              <a:rect l="l" t="t" r="r" b="b"/>
              <a:pathLst>
                <a:path w="3115945" h="2677414" extrusionOk="0">
                  <a:moveTo>
                    <a:pt x="1778" y="1333119"/>
                  </a:moveTo>
                  <a:lnTo>
                    <a:pt x="665607" y="6985"/>
                  </a:lnTo>
                  <a:cubicBezTo>
                    <a:pt x="667766" y="2667"/>
                    <a:pt x="672211" y="0"/>
                    <a:pt x="676910" y="0"/>
                  </a:cubicBezTo>
                  <a:lnTo>
                    <a:pt x="2438908" y="0"/>
                  </a:lnTo>
                  <a:cubicBezTo>
                    <a:pt x="2443734" y="0"/>
                    <a:pt x="2448052" y="2667"/>
                    <a:pt x="2450211" y="6985"/>
                  </a:cubicBezTo>
                  <a:lnTo>
                    <a:pt x="3114167" y="1332992"/>
                  </a:lnTo>
                  <a:cubicBezTo>
                    <a:pt x="3115945" y="1336548"/>
                    <a:pt x="3115945" y="1340739"/>
                    <a:pt x="3114167" y="1344422"/>
                  </a:cubicBezTo>
                  <a:lnTo>
                    <a:pt x="2450211" y="2670429"/>
                  </a:lnTo>
                  <a:cubicBezTo>
                    <a:pt x="2448052" y="2674747"/>
                    <a:pt x="2443607" y="2677414"/>
                    <a:pt x="2438908" y="2677414"/>
                  </a:cubicBezTo>
                  <a:lnTo>
                    <a:pt x="677037" y="2677414"/>
                  </a:lnTo>
                  <a:cubicBezTo>
                    <a:pt x="672211" y="2677414"/>
                    <a:pt x="667893" y="2674747"/>
                    <a:pt x="665734" y="2670429"/>
                  </a:cubicBezTo>
                  <a:lnTo>
                    <a:pt x="1778" y="1344422"/>
                  </a:lnTo>
                  <a:cubicBezTo>
                    <a:pt x="0" y="1340866"/>
                    <a:pt x="0" y="1336675"/>
                    <a:pt x="1778" y="1332992"/>
                  </a:cubicBezTo>
                  <a:moveTo>
                    <a:pt x="24511" y="1344422"/>
                  </a:moveTo>
                  <a:lnTo>
                    <a:pt x="13081" y="1338707"/>
                  </a:lnTo>
                  <a:lnTo>
                    <a:pt x="24384" y="1332992"/>
                  </a:lnTo>
                  <a:lnTo>
                    <a:pt x="688340" y="2659126"/>
                  </a:lnTo>
                  <a:lnTo>
                    <a:pt x="677037" y="2664841"/>
                  </a:lnTo>
                  <a:lnTo>
                    <a:pt x="677037" y="2652141"/>
                  </a:lnTo>
                  <a:lnTo>
                    <a:pt x="2438908" y="2652141"/>
                  </a:lnTo>
                  <a:lnTo>
                    <a:pt x="2438908" y="2664841"/>
                  </a:lnTo>
                  <a:lnTo>
                    <a:pt x="2427605" y="2659126"/>
                  </a:lnTo>
                  <a:lnTo>
                    <a:pt x="3091561" y="1333119"/>
                  </a:lnTo>
                  <a:lnTo>
                    <a:pt x="3102864" y="1338834"/>
                  </a:lnTo>
                  <a:lnTo>
                    <a:pt x="3091561" y="1344549"/>
                  </a:lnTo>
                  <a:lnTo>
                    <a:pt x="2427478" y="18415"/>
                  </a:lnTo>
                  <a:lnTo>
                    <a:pt x="2438781" y="12700"/>
                  </a:lnTo>
                  <a:lnTo>
                    <a:pt x="2438781" y="25400"/>
                  </a:lnTo>
                  <a:lnTo>
                    <a:pt x="677037" y="25400"/>
                  </a:lnTo>
                  <a:lnTo>
                    <a:pt x="677037" y="12700"/>
                  </a:lnTo>
                  <a:lnTo>
                    <a:pt x="688340" y="18415"/>
                  </a:lnTo>
                  <a:lnTo>
                    <a:pt x="24384" y="1344422"/>
                  </a:lnTo>
                  <a:close/>
                </a:path>
              </a:pathLst>
            </a:custGeom>
            <a:solidFill>
              <a:srgbClr val="009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1" name="Google Shape;171;p7"/>
          <p:cNvGrpSpPr/>
          <p:nvPr/>
        </p:nvGrpSpPr>
        <p:grpSpPr>
          <a:xfrm>
            <a:off x="3384500" y="5686995"/>
            <a:ext cx="289464" cy="252222"/>
            <a:chOff x="-381" y="0"/>
            <a:chExt cx="385953" cy="336296"/>
          </a:xfrm>
        </p:grpSpPr>
        <p:sp>
          <p:nvSpPr>
            <p:cNvPr id="172" name="Google Shape;172;p7"/>
            <p:cNvSpPr/>
            <p:nvPr/>
          </p:nvSpPr>
          <p:spPr>
            <a:xfrm>
              <a:off x="12700" y="12700"/>
              <a:ext cx="359791" cy="310896"/>
            </a:xfrm>
            <a:custGeom>
              <a:avLst/>
              <a:gdLst/>
              <a:ahLst/>
              <a:cxnLst/>
              <a:rect l="l" t="t" r="r" b="b"/>
              <a:pathLst>
                <a:path w="359791" h="310896" extrusionOk="0">
                  <a:moveTo>
                    <a:pt x="0" y="155448"/>
                  </a:moveTo>
                  <a:lnTo>
                    <a:pt x="78486" y="0"/>
                  </a:lnTo>
                  <a:lnTo>
                    <a:pt x="281305" y="0"/>
                  </a:lnTo>
                  <a:lnTo>
                    <a:pt x="359791" y="155448"/>
                  </a:lnTo>
                  <a:lnTo>
                    <a:pt x="281305" y="310896"/>
                  </a:lnTo>
                  <a:lnTo>
                    <a:pt x="78486" y="3108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7"/>
            <p:cNvSpPr/>
            <p:nvPr/>
          </p:nvSpPr>
          <p:spPr>
            <a:xfrm>
              <a:off x="-381" y="0"/>
              <a:ext cx="385953" cy="336296"/>
            </a:xfrm>
            <a:custGeom>
              <a:avLst/>
              <a:gdLst/>
              <a:ahLst/>
              <a:cxnLst/>
              <a:rect l="l" t="t" r="r" b="b"/>
              <a:pathLst>
                <a:path w="385953" h="336296" extrusionOk="0">
                  <a:moveTo>
                    <a:pt x="1778" y="162433"/>
                  </a:moveTo>
                  <a:lnTo>
                    <a:pt x="80264" y="6985"/>
                  </a:lnTo>
                  <a:cubicBezTo>
                    <a:pt x="82423" y="2667"/>
                    <a:pt x="86868" y="0"/>
                    <a:pt x="91567" y="0"/>
                  </a:cubicBezTo>
                  <a:lnTo>
                    <a:pt x="294386" y="0"/>
                  </a:lnTo>
                  <a:cubicBezTo>
                    <a:pt x="299212" y="0"/>
                    <a:pt x="303530" y="2667"/>
                    <a:pt x="305689" y="6985"/>
                  </a:cubicBezTo>
                  <a:lnTo>
                    <a:pt x="384175" y="162433"/>
                  </a:lnTo>
                  <a:cubicBezTo>
                    <a:pt x="385953" y="165989"/>
                    <a:pt x="385953" y="170307"/>
                    <a:pt x="384175" y="173863"/>
                  </a:cubicBezTo>
                  <a:lnTo>
                    <a:pt x="305689" y="329311"/>
                  </a:lnTo>
                  <a:cubicBezTo>
                    <a:pt x="303530" y="333629"/>
                    <a:pt x="299085" y="336296"/>
                    <a:pt x="294386" y="336296"/>
                  </a:cubicBezTo>
                  <a:lnTo>
                    <a:pt x="91567" y="336296"/>
                  </a:lnTo>
                  <a:cubicBezTo>
                    <a:pt x="86741" y="336296"/>
                    <a:pt x="82423" y="333629"/>
                    <a:pt x="80264" y="329311"/>
                  </a:cubicBezTo>
                  <a:lnTo>
                    <a:pt x="1778" y="173863"/>
                  </a:lnTo>
                  <a:cubicBezTo>
                    <a:pt x="0" y="170307"/>
                    <a:pt x="0" y="165989"/>
                    <a:pt x="1778" y="162433"/>
                  </a:cubicBezTo>
                  <a:moveTo>
                    <a:pt x="24511" y="173863"/>
                  </a:moveTo>
                  <a:lnTo>
                    <a:pt x="13081" y="168148"/>
                  </a:lnTo>
                  <a:lnTo>
                    <a:pt x="24384" y="162433"/>
                  </a:lnTo>
                  <a:lnTo>
                    <a:pt x="102870" y="317754"/>
                  </a:lnTo>
                  <a:lnTo>
                    <a:pt x="91567" y="323469"/>
                  </a:lnTo>
                  <a:lnTo>
                    <a:pt x="91567" y="310769"/>
                  </a:lnTo>
                  <a:lnTo>
                    <a:pt x="294386" y="310769"/>
                  </a:lnTo>
                  <a:lnTo>
                    <a:pt x="294386" y="323469"/>
                  </a:lnTo>
                  <a:lnTo>
                    <a:pt x="283083" y="317754"/>
                  </a:lnTo>
                  <a:lnTo>
                    <a:pt x="361569" y="162306"/>
                  </a:lnTo>
                  <a:lnTo>
                    <a:pt x="372872" y="168021"/>
                  </a:lnTo>
                  <a:lnTo>
                    <a:pt x="361569" y="173736"/>
                  </a:lnTo>
                  <a:lnTo>
                    <a:pt x="283083" y="18415"/>
                  </a:lnTo>
                  <a:lnTo>
                    <a:pt x="294386" y="12700"/>
                  </a:lnTo>
                  <a:lnTo>
                    <a:pt x="294386" y="25400"/>
                  </a:lnTo>
                  <a:lnTo>
                    <a:pt x="91567" y="25400"/>
                  </a:lnTo>
                  <a:lnTo>
                    <a:pt x="91567" y="12700"/>
                  </a:lnTo>
                  <a:lnTo>
                    <a:pt x="102870" y="18415"/>
                  </a:lnTo>
                  <a:lnTo>
                    <a:pt x="24384" y="173863"/>
                  </a:lnTo>
                  <a:close/>
                </a:path>
              </a:pathLst>
            </a:custGeom>
            <a:solidFill>
              <a:srgbClr val="0BD0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7"/>
          <p:cNvGrpSpPr/>
          <p:nvPr/>
        </p:nvGrpSpPr>
        <p:grpSpPr>
          <a:xfrm>
            <a:off x="5786018" y="3955857"/>
            <a:ext cx="2336958" cy="2008060"/>
            <a:chOff x="-381" y="0"/>
            <a:chExt cx="3115945" cy="2677414"/>
          </a:xfrm>
        </p:grpSpPr>
        <p:sp>
          <p:nvSpPr>
            <p:cNvPr id="175" name="Google Shape;175;p7"/>
            <p:cNvSpPr/>
            <p:nvPr/>
          </p:nvSpPr>
          <p:spPr>
            <a:xfrm>
              <a:off x="12700" y="12700"/>
              <a:ext cx="3089783" cy="2652014"/>
            </a:xfrm>
            <a:custGeom>
              <a:avLst/>
              <a:gdLst/>
              <a:ahLst/>
              <a:cxnLst/>
              <a:rect l="l" t="t" r="r" b="b"/>
              <a:pathLst>
                <a:path w="3089783" h="2652014" extrusionOk="0">
                  <a:moveTo>
                    <a:pt x="0" y="1326007"/>
                  </a:moveTo>
                  <a:lnTo>
                    <a:pt x="663956" y="0"/>
                  </a:lnTo>
                  <a:lnTo>
                    <a:pt x="2425827" y="0"/>
                  </a:lnTo>
                  <a:lnTo>
                    <a:pt x="3089783" y="1326007"/>
                  </a:lnTo>
                  <a:lnTo>
                    <a:pt x="2425827" y="2652014"/>
                  </a:lnTo>
                  <a:lnTo>
                    <a:pt x="663956" y="2652014"/>
                  </a:lnTo>
                  <a:close/>
                </a:path>
              </a:pathLst>
            </a:custGeom>
            <a:solidFill>
              <a:srgbClr val="0BD0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7"/>
            <p:cNvSpPr/>
            <p:nvPr/>
          </p:nvSpPr>
          <p:spPr>
            <a:xfrm>
              <a:off x="-381" y="0"/>
              <a:ext cx="3115945" cy="2677414"/>
            </a:xfrm>
            <a:custGeom>
              <a:avLst/>
              <a:gdLst/>
              <a:ahLst/>
              <a:cxnLst/>
              <a:rect l="l" t="t" r="r" b="b"/>
              <a:pathLst>
                <a:path w="3115945" h="2677414" extrusionOk="0">
                  <a:moveTo>
                    <a:pt x="1778" y="1333119"/>
                  </a:moveTo>
                  <a:lnTo>
                    <a:pt x="665607" y="6985"/>
                  </a:lnTo>
                  <a:cubicBezTo>
                    <a:pt x="667766" y="2667"/>
                    <a:pt x="672211" y="0"/>
                    <a:pt x="676910" y="0"/>
                  </a:cubicBezTo>
                  <a:lnTo>
                    <a:pt x="2438908" y="0"/>
                  </a:lnTo>
                  <a:cubicBezTo>
                    <a:pt x="2443734" y="0"/>
                    <a:pt x="2448052" y="2667"/>
                    <a:pt x="2450211" y="6985"/>
                  </a:cubicBezTo>
                  <a:lnTo>
                    <a:pt x="3114167" y="1332992"/>
                  </a:lnTo>
                  <a:cubicBezTo>
                    <a:pt x="3115945" y="1336548"/>
                    <a:pt x="3115945" y="1340739"/>
                    <a:pt x="3114167" y="1344422"/>
                  </a:cubicBezTo>
                  <a:lnTo>
                    <a:pt x="2450211" y="2670429"/>
                  </a:lnTo>
                  <a:cubicBezTo>
                    <a:pt x="2448052" y="2674747"/>
                    <a:pt x="2443607" y="2677414"/>
                    <a:pt x="2438908" y="2677414"/>
                  </a:cubicBezTo>
                  <a:lnTo>
                    <a:pt x="677037" y="2677414"/>
                  </a:lnTo>
                  <a:cubicBezTo>
                    <a:pt x="672211" y="2677414"/>
                    <a:pt x="667893" y="2674747"/>
                    <a:pt x="665734" y="2670429"/>
                  </a:cubicBezTo>
                  <a:lnTo>
                    <a:pt x="1778" y="1344422"/>
                  </a:lnTo>
                  <a:cubicBezTo>
                    <a:pt x="0" y="1340866"/>
                    <a:pt x="0" y="1336675"/>
                    <a:pt x="1778" y="1332992"/>
                  </a:cubicBezTo>
                  <a:moveTo>
                    <a:pt x="24511" y="1344422"/>
                  </a:moveTo>
                  <a:lnTo>
                    <a:pt x="13081" y="1338707"/>
                  </a:lnTo>
                  <a:lnTo>
                    <a:pt x="24384" y="1332992"/>
                  </a:lnTo>
                  <a:lnTo>
                    <a:pt x="688340" y="2659126"/>
                  </a:lnTo>
                  <a:lnTo>
                    <a:pt x="677037" y="2664841"/>
                  </a:lnTo>
                  <a:lnTo>
                    <a:pt x="677037" y="2652141"/>
                  </a:lnTo>
                  <a:lnTo>
                    <a:pt x="2438908" y="2652141"/>
                  </a:lnTo>
                  <a:lnTo>
                    <a:pt x="2438908" y="2664841"/>
                  </a:lnTo>
                  <a:lnTo>
                    <a:pt x="2427605" y="2659126"/>
                  </a:lnTo>
                  <a:lnTo>
                    <a:pt x="3091561" y="1333119"/>
                  </a:lnTo>
                  <a:lnTo>
                    <a:pt x="3102864" y="1338834"/>
                  </a:lnTo>
                  <a:lnTo>
                    <a:pt x="3091561" y="1344549"/>
                  </a:lnTo>
                  <a:lnTo>
                    <a:pt x="2427478" y="18415"/>
                  </a:lnTo>
                  <a:lnTo>
                    <a:pt x="2438781" y="12700"/>
                  </a:lnTo>
                  <a:lnTo>
                    <a:pt x="2438781" y="25400"/>
                  </a:lnTo>
                  <a:lnTo>
                    <a:pt x="677037" y="25400"/>
                  </a:lnTo>
                  <a:lnTo>
                    <a:pt x="677037" y="12700"/>
                  </a:lnTo>
                  <a:lnTo>
                    <a:pt x="688340" y="18415"/>
                  </a:lnTo>
                  <a:lnTo>
                    <a:pt x="24384" y="1344422"/>
                  </a:lnTo>
                  <a:close/>
                </a:path>
              </a:pathLst>
            </a:custGeom>
            <a:solidFill>
              <a:srgbClr val="0BD0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7"/>
          <p:cNvGrpSpPr/>
          <p:nvPr/>
        </p:nvGrpSpPr>
        <p:grpSpPr>
          <a:xfrm>
            <a:off x="6082826" y="4069353"/>
            <a:ext cx="2002077" cy="1875587"/>
            <a:chOff x="-69360" y="0"/>
            <a:chExt cx="2227498" cy="2194148"/>
          </a:xfrm>
        </p:grpSpPr>
        <p:sp>
          <p:nvSpPr>
            <p:cNvPr id="178" name="Google Shape;178;p7"/>
            <p:cNvSpPr/>
            <p:nvPr/>
          </p:nvSpPr>
          <p:spPr>
            <a:xfrm>
              <a:off x="0" y="0"/>
              <a:ext cx="2158138" cy="1856074"/>
            </a:xfrm>
            <a:custGeom>
              <a:avLst/>
              <a:gdLst/>
              <a:ahLst/>
              <a:cxnLst/>
              <a:rect l="l" t="t" r="r" b="b"/>
              <a:pathLst>
                <a:path w="2158138" h="1856074" extrusionOk="0">
                  <a:moveTo>
                    <a:pt x="0" y="0"/>
                  </a:moveTo>
                  <a:lnTo>
                    <a:pt x="2158138" y="0"/>
                  </a:lnTo>
                  <a:lnTo>
                    <a:pt x="2158138" y="1856074"/>
                  </a:lnTo>
                  <a:lnTo>
                    <a:pt x="0" y="1856074"/>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 name="Google Shape;179;p7"/>
            <p:cNvSpPr txBox="1"/>
            <p:nvPr/>
          </p:nvSpPr>
          <p:spPr>
            <a:xfrm>
              <a:off x="-69360" y="319024"/>
              <a:ext cx="2158138" cy="1875124"/>
            </a:xfrm>
            <a:prstGeom prst="rect">
              <a:avLst/>
            </a:prstGeom>
            <a:noFill/>
            <a:ln>
              <a:noFill/>
            </a:ln>
          </p:spPr>
          <p:txBody>
            <a:bodyPr spcFirstLastPara="1" wrap="square" lIns="0" tIns="0" rIns="0" bIns="0" anchor="ctr" anchorCtr="0">
              <a:noAutofit/>
            </a:bodyPr>
            <a:lstStyle/>
            <a:p>
              <a:pPr marL="0" marR="0" lvl="0" indent="0" algn="ctr" rtl="0">
                <a:lnSpc>
                  <a:spcPct val="108000"/>
                </a:lnSpc>
                <a:spcBef>
                  <a:spcPts val="0"/>
                </a:spcBef>
                <a:spcAft>
                  <a:spcPts val="0"/>
                </a:spcAft>
                <a:buClr>
                  <a:srgbClr val="000000"/>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Demografische veranderingen</a:t>
              </a:r>
              <a:endParaRPr sz="1100" b="0" i="0" u="none" strike="noStrike" cap="none">
                <a:solidFill>
                  <a:srgbClr val="000000"/>
                </a:solidFill>
                <a:latin typeface="Arial"/>
                <a:ea typeface="Arial"/>
                <a:cs typeface="Arial"/>
                <a:sym typeface="Arial"/>
              </a:endParaRPr>
            </a:p>
          </p:txBody>
        </p:sp>
      </p:grpSp>
      <p:grpSp>
        <p:nvGrpSpPr>
          <p:cNvPr id="180" name="Google Shape;180;p7"/>
          <p:cNvGrpSpPr/>
          <p:nvPr/>
        </p:nvGrpSpPr>
        <p:grpSpPr>
          <a:xfrm>
            <a:off x="7380843" y="5676468"/>
            <a:ext cx="289464" cy="252222"/>
            <a:chOff x="-381" y="0"/>
            <a:chExt cx="385953" cy="336296"/>
          </a:xfrm>
        </p:grpSpPr>
        <p:sp>
          <p:nvSpPr>
            <p:cNvPr id="181" name="Google Shape;181;p7"/>
            <p:cNvSpPr/>
            <p:nvPr/>
          </p:nvSpPr>
          <p:spPr>
            <a:xfrm>
              <a:off x="12700" y="12700"/>
              <a:ext cx="359791" cy="310896"/>
            </a:xfrm>
            <a:custGeom>
              <a:avLst/>
              <a:gdLst/>
              <a:ahLst/>
              <a:cxnLst/>
              <a:rect l="l" t="t" r="r" b="b"/>
              <a:pathLst>
                <a:path w="359791" h="310896" extrusionOk="0">
                  <a:moveTo>
                    <a:pt x="0" y="155448"/>
                  </a:moveTo>
                  <a:lnTo>
                    <a:pt x="78486" y="0"/>
                  </a:lnTo>
                  <a:lnTo>
                    <a:pt x="281305" y="0"/>
                  </a:lnTo>
                  <a:lnTo>
                    <a:pt x="359791" y="155448"/>
                  </a:lnTo>
                  <a:lnTo>
                    <a:pt x="281305" y="310896"/>
                  </a:lnTo>
                  <a:lnTo>
                    <a:pt x="78486" y="3108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7"/>
            <p:cNvSpPr/>
            <p:nvPr/>
          </p:nvSpPr>
          <p:spPr>
            <a:xfrm>
              <a:off x="-381" y="0"/>
              <a:ext cx="385953" cy="336296"/>
            </a:xfrm>
            <a:custGeom>
              <a:avLst/>
              <a:gdLst/>
              <a:ahLst/>
              <a:cxnLst/>
              <a:rect l="l" t="t" r="r" b="b"/>
              <a:pathLst>
                <a:path w="385953" h="336296" extrusionOk="0">
                  <a:moveTo>
                    <a:pt x="1778" y="162433"/>
                  </a:moveTo>
                  <a:lnTo>
                    <a:pt x="80264" y="6985"/>
                  </a:lnTo>
                  <a:cubicBezTo>
                    <a:pt x="82423" y="2667"/>
                    <a:pt x="86868" y="0"/>
                    <a:pt x="91567" y="0"/>
                  </a:cubicBezTo>
                  <a:lnTo>
                    <a:pt x="294386" y="0"/>
                  </a:lnTo>
                  <a:cubicBezTo>
                    <a:pt x="299212" y="0"/>
                    <a:pt x="303530" y="2667"/>
                    <a:pt x="305689" y="6985"/>
                  </a:cubicBezTo>
                  <a:lnTo>
                    <a:pt x="384175" y="162433"/>
                  </a:lnTo>
                  <a:cubicBezTo>
                    <a:pt x="385953" y="165989"/>
                    <a:pt x="385953" y="170307"/>
                    <a:pt x="384175" y="173863"/>
                  </a:cubicBezTo>
                  <a:lnTo>
                    <a:pt x="305689" y="329311"/>
                  </a:lnTo>
                  <a:cubicBezTo>
                    <a:pt x="303530" y="333629"/>
                    <a:pt x="299085" y="336296"/>
                    <a:pt x="294386" y="336296"/>
                  </a:cubicBezTo>
                  <a:lnTo>
                    <a:pt x="91567" y="336296"/>
                  </a:lnTo>
                  <a:cubicBezTo>
                    <a:pt x="86741" y="336296"/>
                    <a:pt x="82423" y="333629"/>
                    <a:pt x="80264" y="329311"/>
                  </a:cubicBezTo>
                  <a:lnTo>
                    <a:pt x="1778" y="173863"/>
                  </a:lnTo>
                  <a:cubicBezTo>
                    <a:pt x="0" y="170307"/>
                    <a:pt x="0" y="165989"/>
                    <a:pt x="1778" y="162433"/>
                  </a:cubicBezTo>
                  <a:moveTo>
                    <a:pt x="24511" y="173863"/>
                  </a:moveTo>
                  <a:lnTo>
                    <a:pt x="13081" y="168148"/>
                  </a:lnTo>
                  <a:lnTo>
                    <a:pt x="24384" y="162433"/>
                  </a:lnTo>
                  <a:lnTo>
                    <a:pt x="102870" y="317754"/>
                  </a:lnTo>
                  <a:lnTo>
                    <a:pt x="91567" y="323469"/>
                  </a:lnTo>
                  <a:lnTo>
                    <a:pt x="91567" y="310769"/>
                  </a:lnTo>
                  <a:lnTo>
                    <a:pt x="294386" y="310769"/>
                  </a:lnTo>
                  <a:lnTo>
                    <a:pt x="294386" y="323469"/>
                  </a:lnTo>
                  <a:lnTo>
                    <a:pt x="283083" y="317754"/>
                  </a:lnTo>
                  <a:lnTo>
                    <a:pt x="361569" y="162306"/>
                  </a:lnTo>
                  <a:lnTo>
                    <a:pt x="372872" y="168021"/>
                  </a:lnTo>
                  <a:lnTo>
                    <a:pt x="361569" y="173736"/>
                  </a:lnTo>
                  <a:lnTo>
                    <a:pt x="283083" y="18415"/>
                  </a:lnTo>
                  <a:lnTo>
                    <a:pt x="294386" y="12700"/>
                  </a:lnTo>
                  <a:lnTo>
                    <a:pt x="294386" y="25400"/>
                  </a:lnTo>
                  <a:lnTo>
                    <a:pt x="91567" y="25400"/>
                  </a:lnTo>
                  <a:lnTo>
                    <a:pt x="91567" y="12700"/>
                  </a:lnTo>
                  <a:lnTo>
                    <a:pt x="102870" y="18415"/>
                  </a:lnTo>
                  <a:lnTo>
                    <a:pt x="24384" y="173863"/>
                  </a:lnTo>
                  <a:close/>
                </a:path>
              </a:pathLst>
            </a:custGeom>
            <a:solidFill>
              <a:srgbClr val="10CF9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3" name="Google Shape;183;p7"/>
          <p:cNvGrpSpPr/>
          <p:nvPr/>
        </p:nvGrpSpPr>
        <p:grpSpPr>
          <a:xfrm>
            <a:off x="7779194" y="5057559"/>
            <a:ext cx="2336959" cy="2008060"/>
            <a:chOff x="-381" y="0"/>
            <a:chExt cx="3115945" cy="2677414"/>
          </a:xfrm>
        </p:grpSpPr>
        <p:sp>
          <p:nvSpPr>
            <p:cNvPr id="184" name="Google Shape;184;p7"/>
            <p:cNvSpPr/>
            <p:nvPr/>
          </p:nvSpPr>
          <p:spPr>
            <a:xfrm>
              <a:off x="12700" y="12700"/>
              <a:ext cx="3089783" cy="2652014"/>
            </a:xfrm>
            <a:custGeom>
              <a:avLst/>
              <a:gdLst/>
              <a:ahLst/>
              <a:cxnLst/>
              <a:rect l="l" t="t" r="r" b="b"/>
              <a:pathLst>
                <a:path w="3089783" h="2652014" extrusionOk="0">
                  <a:moveTo>
                    <a:pt x="0" y="1326007"/>
                  </a:moveTo>
                  <a:lnTo>
                    <a:pt x="663956" y="0"/>
                  </a:lnTo>
                  <a:lnTo>
                    <a:pt x="2425827" y="0"/>
                  </a:lnTo>
                  <a:lnTo>
                    <a:pt x="3089783" y="1326007"/>
                  </a:lnTo>
                  <a:lnTo>
                    <a:pt x="2425827" y="2652014"/>
                  </a:lnTo>
                  <a:lnTo>
                    <a:pt x="663956" y="2652014"/>
                  </a:lnTo>
                  <a:close/>
                </a:path>
              </a:pathLst>
            </a:custGeom>
            <a:blipFill rotWithShape="1">
              <a:blip r:embed="rId5">
                <a:alphaModFix/>
              </a:blip>
              <a:stretch>
                <a:fillRect l="-14988" t="-475" r="-14987" b="-47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7"/>
            <p:cNvSpPr/>
            <p:nvPr/>
          </p:nvSpPr>
          <p:spPr>
            <a:xfrm>
              <a:off x="-381" y="0"/>
              <a:ext cx="3115945" cy="2677414"/>
            </a:xfrm>
            <a:custGeom>
              <a:avLst/>
              <a:gdLst/>
              <a:ahLst/>
              <a:cxnLst/>
              <a:rect l="l" t="t" r="r" b="b"/>
              <a:pathLst>
                <a:path w="3115945" h="2677414" extrusionOk="0">
                  <a:moveTo>
                    <a:pt x="1778" y="1333119"/>
                  </a:moveTo>
                  <a:lnTo>
                    <a:pt x="665607" y="6985"/>
                  </a:lnTo>
                  <a:cubicBezTo>
                    <a:pt x="667766" y="2667"/>
                    <a:pt x="672211" y="0"/>
                    <a:pt x="676910" y="0"/>
                  </a:cubicBezTo>
                  <a:lnTo>
                    <a:pt x="2438908" y="0"/>
                  </a:lnTo>
                  <a:cubicBezTo>
                    <a:pt x="2443734" y="0"/>
                    <a:pt x="2448052" y="2667"/>
                    <a:pt x="2450211" y="6985"/>
                  </a:cubicBezTo>
                  <a:lnTo>
                    <a:pt x="3114167" y="1332992"/>
                  </a:lnTo>
                  <a:cubicBezTo>
                    <a:pt x="3115945" y="1336548"/>
                    <a:pt x="3115945" y="1340739"/>
                    <a:pt x="3114167" y="1344422"/>
                  </a:cubicBezTo>
                  <a:lnTo>
                    <a:pt x="2450211" y="2670429"/>
                  </a:lnTo>
                  <a:cubicBezTo>
                    <a:pt x="2448052" y="2674747"/>
                    <a:pt x="2443607" y="2677414"/>
                    <a:pt x="2438908" y="2677414"/>
                  </a:cubicBezTo>
                  <a:lnTo>
                    <a:pt x="677037" y="2677414"/>
                  </a:lnTo>
                  <a:cubicBezTo>
                    <a:pt x="672211" y="2677414"/>
                    <a:pt x="667893" y="2674747"/>
                    <a:pt x="665734" y="2670429"/>
                  </a:cubicBezTo>
                  <a:lnTo>
                    <a:pt x="1778" y="1344422"/>
                  </a:lnTo>
                  <a:cubicBezTo>
                    <a:pt x="0" y="1340866"/>
                    <a:pt x="0" y="1336675"/>
                    <a:pt x="1778" y="1332992"/>
                  </a:cubicBezTo>
                  <a:moveTo>
                    <a:pt x="24511" y="1344422"/>
                  </a:moveTo>
                  <a:lnTo>
                    <a:pt x="13081" y="1338707"/>
                  </a:lnTo>
                  <a:lnTo>
                    <a:pt x="24384" y="1332992"/>
                  </a:lnTo>
                  <a:lnTo>
                    <a:pt x="688340" y="2659126"/>
                  </a:lnTo>
                  <a:lnTo>
                    <a:pt x="677037" y="2664841"/>
                  </a:lnTo>
                  <a:lnTo>
                    <a:pt x="677037" y="2652141"/>
                  </a:lnTo>
                  <a:lnTo>
                    <a:pt x="2438908" y="2652141"/>
                  </a:lnTo>
                  <a:lnTo>
                    <a:pt x="2438908" y="2664841"/>
                  </a:lnTo>
                  <a:lnTo>
                    <a:pt x="2427605" y="2659126"/>
                  </a:lnTo>
                  <a:lnTo>
                    <a:pt x="3091561" y="1333119"/>
                  </a:lnTo>
                  <a:lnTo>
                    <a:pt x="3102864" y="1338834"/>
                  </a:lnTo>
                  <a:lnTo>
                    <a:pt x="3091561" y="1344549"/>
                  </a:lnTo>
                  <a:lnTo>
                    <a:pt x="2427478" y="18415"/>
                  </a:lnTo>
                  <a:lnTo>
                    <a:pt x="2438781" y="12700"/>
                  </a:lnTo>
                  <a:lnTo>
                    <a:pt x="2438781" y="25400"/>
                  </a:lnTo>
                  <a:lnTo>
                    <a:pt x="677037" y="25400"/>
                  </a:lnTo>
                  <a:lnTo>
                    <a:pt x="677037" y="12700"/>
                  </a:lnTo>
                  <a:lnTo>
                    <a:pt x="688340" y="18415"/>
                  </a:lnTo>
                  <a:lnTo>
                    <a:pt x="24384" y="1344422"/>
                  </a:lnTo>
                  <a:close/>
                </a:path>
              </a:pathLst>
            </a:custGeom>
            <a:solidFill>
              <a:srgbClr val="0BD0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6" name="Google Shape;186;p7"/>
          <p:cNvGrpSpPr/>
          <p:nvPr/>
        </p:nvGrpSpPr>
        <p:grpSpPr>
          <a:xfrm>
            <a:off x="7834877" y="5942680"/>
            <a:ext cx="289464" cy="252222"/>
            <a:chOff x="-381" y="0"/>
            <a:chExt cx="385953" cy="336296"/>
          </a:xfrm>
        </p:grpSpPr>
        <p:sp>
          <p:nvSpPr>
            <p:cNvPr id="187" name="Google Shape;187;p7"/>
            <p:cNvSpPr/>
            <p:nvPr/>
          </p:nvSpPr>
          <p:spPr>
            <a:xfrm>
              <a:off x="12700" y="12700"/>
              <a:ext cx="359791" cy="310896"/>
            </a:xfrm>
            <a:custGeom>
              <a:avLst/>
              <a:gdLst/>
              <a:ahLst/>
              <a:cxnLst/>
              <a:rect l="l" t="t" r="r" b="b"/>
              <a:pathLst>
                <a:path w="359791" h="310896" extrusionOk="0">
                  <a:moveTo>
                    <a:pt x="0" y="155448"/>
                  </a:moveTo>
                  <a:lnTo>
                    <a:pt x="78486" y="0"/>
                  </a:lnTo>
                  <a:lnTo>
                    <a:pt x="281305" y="0"/>
                  </a:lnTo>
                  <a:lnTo>
                    <a:pt x="359791" y="155448"/>
                  </a:lnTo>
                  <a:lnTo>
                    <a:pt x="281305" y="310896"/>
                  </a:lnTo>
                  <a:lnTo>
                    <a:pt x="78486" y="3108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7"/>
            <p:cNvSpPr/>
            <p:nvPr/>
          </p:nvSpPr>
          <p:spPr>
            <a:xfrm>
              <a:off x="-381" y="0"/>
              <a:ext cx="385953" cy="336296"/>
            </a:xfrm>
            <a:custGeom>
              <a:avLst/>
              <a:gdLst/>
              <a:ahLst/>
              <a:cxnLst/>
              <a:rect l="l" t="t" r="r" b="b"/>
              <a:pathLst>
                <a:path w="385953" h="336296" extrusionOk="0">
                  <a:moveTo>
                    <a:pt x="1778" y="162433"/>
                  </a:moveTo>
                  <a:lnTo>
                    <a:pt x="80264" y="6985"/>
                  </a:lnTo>
                  <a:cubicBezTo>
                    <a:pt x="82423" y="2667"/>
                    <a:pt x="86868" y="0"/>
                    <a:pt x="91567" y="0"/>
                  </a:cubicBezTo>
                  <a:lnTo>
                    <a:pt x="294386" y="0"/>
                  </a:lnTo>
                  <a:cubicBezTo>
                    <a:pt x="299212" y="0"/>
                    <a:pt x="303530" y="2667"/>
                    <a:pt x="305689" y="6985"/>
                  </a:cubicBezTo>
                  <a:lnTo>
                    <a:pt x="384175" y="162433"/>
                  </a:lnTo>
                  <a:cubicBezTo>
                    <a:pt x="385953" y="165989"/>
                    <a:pt x="385953" y="170307"/>
                    <a:pt x="384175" y="173863"/>
                  </a:cubicBezTo>
                  <a:lnTo>
                    <a:pt x="305689" y="329311"/>
                  </a:lnTo>
                  <a:cubicBezTo>
                    <a:pt x="303530" y="333629"/>
                    <a:pt x="299085" y="336296"/>
                    <a:pt x="294386" y="336296"/>
                  </a:cubicBezTo>
                  <a:lnTo>
                    <a:pt x="91567" y="336296"/>
                  </a:lnTo>
                  <a:cubicBezTo>
                    <a:pt x="86741" y="336296"/>
                    <a:pt x="82423" y="333629"/>
                    <a:pt x="80264" y="329311"/>
                  </a:cubicBezTo>
                  <a:lnTo>
                    <a:pt x="1778" y="173863"/>
                  </a:lnTo>
                  <a:cubicBezTo>
                    <a:pt x="0" y="170307"/>
                    <a:pt x="0" y="165989"/>
                    <a:pt x="1778" y="162433"/>
                  </a:cubicBezTo>
                  <a:moveTo>
                    <a:pt x="24511" y="173863"/>
                  </a:moveTo>
                  <a:lnTo>
                    <a:pt x="13081" y="168148"/>
                  </a:lnTo>
                  <a:lnTo>
                    <a:pt x="24384" y="162433"/>
                  </a:lnTo>
                  <a:lnTo>
                    <a:pt x="102870" y="317754"/>
                  </a:lnTo>
                  <a:lnTo>
                    <a:pt x="91567" y="323469"/>
                  </a:lnTo>
                  <a:lnTo>
                    <a:pt x="91567" y="310769"/>
                  </a:lnTo>
                  <a:lnTo>
                    <a:pt x="294386" y="310769"/>
                  </a:lnTo>
                  <a:lnTo>
                    <a:pt x="294386" y="323469"/>
                  </a:lnTo>
                  <a:lnTo>
                    <a:pt x="283083" y="317754"/>
                  </a:lnTo>
                  <a:lnTo>
                    <a:pt x="361569" y="162306"/>
                  </a:lnTo>
                  <a:lnTo>
                    <a:pt x="372872" y="168021"/>
                  </a:lnTo>
                  <a:lnTo>
                    <a:pt x="361569" y="173736"/>
                  </a:lnTo>
                  <a:lnTo>
                    <a:pt x="283083" y="18415"/>
                  </a:lnTo>
                  <a:lnTo>
                    <a:pt x="294386" y="12700"/>
                  </a:lnTo>
                  <a:lnTo>
                    <a:pt x="294386" y="25400"/>
                  </a:lnTo>
                  <a:lnTo>
                    <a:pt x="91567" y="25400"/>
                  </a:lnTo>
                  <a:lnTo>
                    <a:pt x="91567" y="12700"/>
                  </a:lnTo>
                  <a:lnTo>
                    <a:pt x="102870" y="18415"/>
                  </a:lnTo>
                  <a:lnTo>
                    <a:pt x="24384" y="173863"/>
                  </a:lnTo>
                  <a:close/>
                </a:path>
              </a:pathLst>
            </a:custGeom>
            <a:solidFill>
              <a:srgbClr val="7CCA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9" name="Google Shape;189;p7"/>
          <p:cNvGrpSpPr/>
          <p:nvPr/>
        </p:nvGrpSpPr>
        <p:grpSpPr>
          <a:xfrm>
            <a:off x="3791416" y="2862427"/>
            <a:ext cx="2336958" cy="2008061"/>
            <a:chOff x="-381" y="0"/>
            <a:chExt cx="3115945" cy="2677414"/>
          </a:xfrm>
        </p:grpSpPr>
        <p:sp>
          <p:nvSpPr>
            <p:cNvPr id="190" name="Google Shape;190;p7"/>
            <p:cNvSpPr/>
            <p:nvPr/>
          </p:nvSpPr>
          <p:spPr>
            <a:xfrm>
              <a:off x="12700" y="12700"/>
              <a:ext cx="3089783" cy="2652014"/>
            </a:xfrm>
            <a:custGeom>
              <a:avLst/>
              <a:gdLst/>
              <a:ahLst/>
              <a:cxnLst/>
              <a:rect l="l" t="t" r="r" b="b"/>
              <a:pathLst>
                <a:path w="3089783" h="2652014" extrusionOk="0">
                  <a:moveTo>
                    <a:pt x="0" y="1326007"/>
                  </a:moveTo>
                  <a:lnTo>
                    <a:pt x="663956" y="0"/>
                  </a:lnTo>
                  <a:lnTo>
                    <a:pt x="2425827" y="0"/>
                  </a:lnTo>
                  <a:lnTo>
                    <a:pt x="3089783" y="1326007"/>
                  </a:lnTo>
                  <a:lnTo>
                    <a:pt x="2425827" y="2652014"/>
                  </a:lnTo>
                  <a:lnTo>
                    <a:pt x="663956" y="2652014"/>
                  </a:lnTo>
                  <a:close/>
                </a:path>
              </a:pathLst>
            </a:custGeom>
            <a:solidFill>
              <a:srgbClr val="10CF9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7"/>
            <p:cNvSpPr/>
            <p:nvPr/>
          </p:nvSpPr>
          <p:spPr>
            <a:xfrm>
              <a:off x="-381" y="0"/>
              <a:ext cx="3115945" cy="2677414"/>
            </a:xfrm>
            <a:custGeom>
              <a:avLst/>
              <a:gdLst/>
              <a:ahLst/>
              <a:cxnLst/>
              <a:rect l="l" t="t" r="r" b="b"/>
              <a:pathLst>
                <a:path w="3115945" h="2677414" extrusionOk="0">
                  <a:moveTo>
                    <a:pt x="1778" y="1333119"/>
                  </a:moveTo>
                  <a:lnTo>
                    <a:pt x="665607" y="6985"/>
                  </a:lnTo>
                  <a:cubicBezTo>
                    <a:pt x="667766" y="2667"/>
                    <a:pt x="672211" y="0"/>
                    <a:pt x="676910" y="0"/>
                  </a:cubicBezTo>
                  <a:lnTo>
                    <a:pt x="2438908" y="0"/>
                  </a:lnTo>
                  <a:cubicBezTo>
                    <a:pt x="2443734" y="0"/>
                    <a:pt x="2448052" y="2667"/>
                    <a:pt x="2450211" y="6985"/>
                  </a:cubicBezTo>
                  <a:lnTo>
                    <a:pt x="3114167" y="1332992"/>
                  </a:lnTo>
                  <a:cubicBezTo>
                    <a:pt x="3115945" y="1336548"/>
                    <a:pt x="3115945" y="1340739"/>
                    <a:pt x="3114167" y="1344422"/>
                  </a:cubicBezTo>
                  <a:lnTo>
                    <a:pt x="2450211" y="2670429"/>
                  </a:lnTo>
                  <a:cubicBezTo>
                    <a:pt x="2448052" y="2674747"/>
                    <a:pt x="2443607" y="2677414"/>
                    <a:pt x="2438908" y="2677414"/>
                  </a:cubicBezTo>
                  <a:lnTo>
                    <a:pt x="677037" y="2677414"/>
                  </a:lnTo>
                  <a:cubicBezTo>
                    <a:pt x="672211" y="2677414"/>
                    <a:pt x="667893" y="2674747"/>
                    <a:pt x="665734" y="2670429"/>
                  </a:cubicBezTo>
                  <a:lnTo>
                    <a:pt x="1778" y="1344422"/>
                  </a:lnTo>
                  <a:cubicBezTo>
                    <a:pt x="0" y="1340866"/>
                    <a:pt x="0" y="1336675"/>
                    <a:pt x="1778" y="1332992"/>
                  </a:cubicBezTo>
                  <a:moveTo>
                    <a:pt x="24511" y="1344422"/>
                  </a:moveTo>
                  <a:lnTo>
                    <a:pt x="13081" y="1338707"/>
                  </a:lnTo>
                  <a:lnTo>
                    <a:pt x="24384" y="1332992"/>
                  </a:lnTo>
                  <a:lnTo>
                    <a:pt x="688340" y="2659126"/>
                  </a:lnTo>
                  <a:lnTo>
                    <a:pt x="677037" y="2664841"/>
                  </a:lnTo>
                  <a:lnTo>
                    <a:pt x="677037" y="2652141"/>
                  </a:lnTo>
                  <a:lnTo>
                    <a:pt x="2438908" y="2652141"/>
                  </a:lnTo>
                  <a:lnTo>
                    <a:pt x="2438908" y="2664841"/>
                  </a:lnTo>
                  <a:lnTo>
                    <a:pt x="2427605" y="2659126"/>
                  </a:lnTo>
                  <a:lnTo>
                    <a:pt x="3091561" y="1333119"/>
                  </a:lnTo>
                  <a:lnTo>
                    <a:pt x="3102864" y="1338834"/>
                  </a:lnTo>
                  <a:lnTo>
                    <a:pt x="3091561" y="1344549"/>
                  </a:lnTo>
                  <a:lnTo>
                    <a:pt x="2427478" y="18415"/>
                  </a:lnTo>
                  <a:lnTo>
                    <a:pt x="2438781" y="12700"/>
                  </a:lnTo>
                  <a:lnTo>
                    <a:pt x="2438781" y="25400"/>
                  </a:lnTo>
                  <a:lnTo>
                    <a:pt x="677037" y="25400"/>
                  </a:lnTo>
                  <a:lnTo>
                    <a:pt x="677037" y="12700"/>
                  </a:lnTo>
                  <a:lnTo>
                    <a:pt x="688340" y="18415"/>
                  </a:lnTo>
                  <a:lnTo>
                    <a:pt x="24384" y="1344422"/>
                  </a:lnTo>
                  <a:close/>
                </a:path>
              </a:pathLst>
            </a:custGeom>
            <a:solidFill>
              <a:srgbClr val="10CF9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2" name="Google Shape;192;p7"/>
          <p:cNvGrpSpPr/>
          <p:nvPr/>
        </p:nvGrpSpPr>
        <p:grpSpPr>
          <a:xfrm>
            <a:off x="4016093" y="3121004"/>
            <a:ext cx="1939736" cy="1602881"/>
            <a:chOff x="0" y="-19050"/>
            <a:chExt cx="2158138" cy="1875124"/>
          </a:xfrm>
        </p:grpSpPr>
        <p:sp>
          <p:nvSpPr>
            <p:cNvPr id="193" name="Google Shape;193;p7"/>
            <p:cNvSpPr/>
            <p:nvPr/>
          </p:nvSpPr>
          <p:spPr>
            <a:xfrm>
              <a:off x="0" y="0"/>
              <a:ext cx="2158138" cy="1856074"/>
            </a:xfrm>
            <a:custGeom>
              <a:avLst/>
              <a:gdLst/>
              <a:ahLst/>
              <a:cxnLst/>
              <a:rect l="l" t="t" r="r" b="b"/>
              <a:pathLst>
                <a:path w="2158138" h="1856074" extrusionOk="0">
                  <a:moveTo>
                    <a:pt x="0" y="0"/>
                  </a:moveTo>
                  <a:lnTo>
                    <a:pt x="2158138" y="0"/>
                  </a:lnTo>
                  <a:lnTo>
                    <a:pt x="2158138" y="1856074"/>
                  </a:lnTo>
                  <a:lnTo>
                    <a:pt x="0" y="1856074"/>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 name="Google Shape;194;p7"/>
            <p:cNvSpPr txBox="1"/>
            <p:nvPr/>
          </p:nvSpPr>
          <p:spPr>
            <a:xfrm>
              <a:off x="0" y="-19050"/>
              <a:ext cx="2158138" cy="1875124"/>
            </a:xfrm>
            <a:prstGeom prst="rect">
              <a:avLst/>
            </a:prstGeom>
            <a:noFill/>
            <a:ln>
              <a:noFill/>
            </a:ln>
          </p:spPr>
          <p:txBody>
            <a:bodyPr spcFirstLastPara="1" wrap="square" lIns="0" tIns="0" rIns="0" bIns="0" anchor="ctr" anchorCtr="0">
              <a:noAutofit/>
            </a:bodyPr>
            <a:lstStyle/>
            <a:p>
              <a:pPr marL="0" marR="0" lvl="0" indent="0" algn="ctr" rtl="0">
                <a:lnSpc>
                  <a:spcPct val="108000"/>
                </a:lnSpc>
                <a:spcBef>
                  <a:spcPts val="0"/>
                </a:spcBef>
                <a:spcAft>
                  <a:spcPts val="0"/>
                </a:spcAft>
                <a:buNone/>
              </a:pPr>
              <a:r>
                <a:rPr lang="en-US" sz="1800" b="0" i="0" u="none" strike="noStrike" cap="none">
                  <a:solidFill>
                    <a:srgbClr val="000000"/>
                  </a:solidFill>
                  <a:latin typeface="Franklin Gothic"/>
                  <a:ea typeface="Franklin Gothic"/>
                  <a:cs typeface="Franklin Gothic"/>
                  <a:sym typeface="Franklin Gothic"/>
                </a:rPr>
                <a:t>Geopolitieke en geo-economische transities</a:t>
              </a:r>
              <a:endParaRPr sz="1100" b="0" i="0" u="none" strike="noStrike" cap="none">
                <a:solidFill>
                  <a:srgbClr val="000000"/>
                </a:solidFill>
                <a:latin typeface="Arial"/>
                <a:ea typeface="Arial"/>
                <a:cs typeface="Arial"/>
                <a:sym typeface="Arial"/>
              </a:endParaRPr>
            </a:p>
          </p:txBody>
        </p:sp>
      </p:grpSp>
      <p:grpSp>
        <p:nvGrpSpPr>
          <p:cNvPr id="195" name="Google Shape;195;p7"/>
          <p:cNvGrpSpPr/>
          <p:nvPr/>
        </p:nvGrpSpPr>
        <p:grpSpPr>
          <a:xfrm>
            <a:off x="5369108" y="2889500"/>
            <a:ext cx="289464" cy="252222"/>
            <a:chOff x="-381" y="0"/>
            <a:chExt cx="385953" cy="336296"/>
          </a:xfrm>
        </p:grpSpPr>
        <p:sp>
          <p:nvSpPr>
            <p:cNvPr id="196" name="Google Shape;196;p7"/>
            <p:cNvSpPr/>
            <p:nvPr/>
          </p:nvSpPr>
          <p:spPr>
            <a:xfrm>
              <a:off x="12700" y="12700"/>
              <a:ext cx="359791" cy="310896"/>
            </a:xfrm>
            <a:custGeom>
              <a:avLst/>
              <a:gdLst/>
              <a:ahLst/>
              <a:cxnLst/>
              <a:rect l="l" t="t" r="r" b="b"/>
              <a:pathLst>
                <a:path w="359791" h="310896" extrusionOk="0">
                  <a:moveTo>
                    <a:pt x="0" y="155448"/>
                  </a:moveTo>
                  <a:lnTo>
                    <a:pt x="78486" y="0"/>
                  </a:lnTo>
                  <a:lnTo>
                    <a:pt x="281305" y="0"/>
                  </a:lnTo>
                  <a:lnTo>
                    <a:pt x="359791" y="155448"/>
                  </a:lnTo>
                  <a:lnTo>
                    <a:pt x="281305" y="310896"/>
                  </a:lnTo>
                  <a:lnTo>
                    <a:pt x="78486" y="3108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7"/>
            <p:cNvSpPr/>
            <p:nvPr/>
          </p:nvSpPr>
          <p:spPr>
            <a:xfrm>
              <a:off x="-381" y="0"/>
              <a:ext cx="385953" cy="336296"/>
            </a:xfrm>
            <a:custGeom>
              <a:avLst/>
              <a:gdLst/>
              <a:ahLst/>
              <a:cxnLst/>
              <a:rect l="l" t="t" r="r" b="b"/>
              <a:pathLst>
                <a:path w="385953" h="336296" extrusionOk="0">
                  <a:moveTo>
                    <a:pt x="1778" y="162433"/>
                  </a:moveTo>
                  <a:lnTo>
                    <a:pt x="80264" y="6985"/>
                  </a:lnTo>
                  <a:cubicBezTo>
                    <a:pt x="82423" y="2667"/>
                    <a:pt x="86868" y="0"/>
                    <a:pt x="91567" y="0"/>
                  </a:cubicBezTo>
                  <a:lnTo>
                    <a:pt x="294386" y="0"/>
                  </a:lnTo>
                  <a:cubicBezTo>
                    <a:pt x="299212" y="0"/>
                    <a:pt x="303530" y="2667"/>
                    <a:pt x="305689" y="6985"/>
                  </a:cubicBezTo>
                  <a:lnTo>
                    <a:pt x="384175" y="162433"/>
                  </a:lnTo>
                  <a:cubicBezTo>
                    <a:pt x="385953" y="165989"/>
                    <a:pt x="385953" y="170307"/>
                    <a:pt x="384175" y="173863"/>
                  </a:cubicBezTo>
                  <a:lnTo>
                    <a:pt x="305689" y="329311"/>
                  </a:lnTo>
                  <a:cubicBezTo>
                    <a:pt x="303530" y="333629"/>
                    <a:pt x="299085" y="336296"/>
                    <a:pt x="294386" y="336296"/>
                  </a:cubicBezTo>
                  <a:lnTo>
                    <a:pt x="91567" y="336296"/>
                  </a:lnTo>
                  <a:cubicBezTo>
                    <a:pt x="86741" y="336296"/>
                    <a:pt x="82423" y="333629"/>
                    <a:pt x="80264" y="329311"/>
                  </a:cubicBezTo>
                  <a:lnTo>
                    <a:pt x="1778" y="173863"/>
                  </a:lnTo>
                  <a:cubicBezTo>
                    <a:pt x="0" y="170307"/>
                    <a:pt x="0" y="165989"/>
                    <a:pt x="1778" y="162433"/>
                  </a:cubicBezTo>
                  <a:moveTo>
                    <a:pt x="24511" y="173863"/>
                  </a:moveTo>
                  <a:lnTo>
                    <a:pt x="13081" y="168148"/>
                  </a:lnTo>
                  <a:lnTo>
                    <a:pt x="24384" y="162433"/>
                  </a:lnTo>
                  <a:lnTo>
                    <a:pt x="102870" y="317754"/>
                  </a:lnTo>
                  <a:lnTo>
                    <a:pt x="91567" y="323469"/>
                  </a:lnTo>
                  <a:lnTo>
                    <a:pt x="91567" y="310769"/>
                  </a:lnTo>
                  <a:lnTo>
                    <a:pt x="294386" y="310769"/>
                  </a:lnTo>
                  <a:lnTo>
                    <a:pt x="294386" y="323469"/>
                  </a:lnTo>
                  <a:lnTo>
                    <a:pt x="283083" y="317754"/>
                  </a:lnTo>
                  <a:lnTo>
                    <a:pt x="361569" y="162306"/>
                  </a:lnTo>
                  <a:lnTo>
                    <a:pt x="372872" y="168021"/>
                  </a:lnTo>
                  <a:lnTo>
                    <a:pt x="361569" y="173736"/>
                  </a:lnTo>
                  <a:lnTo>
                    <a:pt x="283083" y="18415"/>
                  </a:lnTo>
                  <a:lnTo>
                    <a:pt x="294386" y="12700"/>
                  </a:lnTo>
                  <a:lnTo>
                    <a:pt x="294386" y="25400"/>
                  </a:lnTo>
                  <a:lnTo>
                    <a:pt x="91567" y="25400"/>
                  </a:lnTo>
                  <a:lnTo>
                    <a:pt x="91567" y="12700"/>
                  </a:lnTo>
                  <a:lnTo>
                    <a:pt x="102870" y="18415"/>
                  </a:lnTo>
                  <a:lnTo>
                    <a:pt x="24384" y="173863"/>
                  </a:lnTo>
                  <a:close/>
                </a:path>
              </a:pathLst>
            </a:custGeom>
            <a:solidFill>
              <a:srgbClr val="A5C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8" name="Google Shape;198;p7"/>
          <p:cNvGrpSpPr/>
          <p:nvPr/>
        </p:nvGrpSpPr>
        <p:grpSpPr>
          <a:xfrm>
            <a:off x="5786018" y="1756213"/>
            <a:ext cx="2336958" cy="2008061"/>
            <a:chOff x="-381" y="0"/>
            <a:chExt cx="3115945" cy="2677414"/>
          </a:xfrm>
        </p:grpSpPr>
        <p:sp>
          <p:nvSpPr>
            <p:cNvPr id="199" name="Google Shape;199;p7"/>
            <p:cNvSpPr/>
            <p:nvPr/>
          </p:nvSpPr>
          <p:spPr>
            <a:xfrm>
              <a:off x="12700" y="12700"/>
              <a:ext cx="3089783" cy="2652014"/>
            </a:xfrm>
            <a:custGeom>
              <a:avLst/>
              <a:gdLst/>
              <a:ahLst/>
              <a:cxnLst/>
              <a:rect l="l" t="t" r="r" b="b"/>
              <a:pathLst>
                <a:path w="3089783" h="2652014" extrusionOk="0">
                  <a:moveTo>
                    <a:pt x="0" y="1326007"/>
                  </a:moveTo>
                  <a:lnTo>
                    <a:pt x="663956" y="0"/>
                  </a:lnTo>
                  <a:lnTo>
                    <a:pt x="2425827" y="0"/>
                  </a:lnTo>
                  <a:lnTo>
                    <a:pt x="3089783" y="1326007"/>
                  </a:lnTo>
                  <a:lnTo>
                    <a:pt x="2425827" y="2652014"/>
                  </a:lnTo>
                  <a:lnTo>
                    <a:pt x="663956" y="2652014"/>
                  </a:lnTo>
                  <a:close/>
                </a:path>
              </a:pathLst>
            </a:custGeom>
            <a:blipFill rotWithShape="1">
              <a:blip r:embed="rId6">
                <a:alphaModFix/>
              </a:blip>
              <a:stretch>
                <a:fillRect l="-43604" t="-475" r="-43602" b="-47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 name="Google Shape;200;p7"/>
            <p:cNvSpPr/>
            <p:nvPr/>
          </p:nvSpPr>
          <p:spPr>
            <a:xfrm>
              <a:off x="-381" y="0"/>
              <a:ext cx="3115945" cy="2677414"/>
            </a:xfrm>
            <a:custGeom>
              <a:avLst/>
              <a:gdLst/>
              <a:ahLst/>
              <a:cxnLst/>
              <a:rect l="l" t="t" r="r" b="b"/>
              <a:pathLst>
                <a:path w="3115945" h="2677414" extrusionOk="0">
                  <a:moveTo>
                    <a:pt x="1778" y="1333119"/>
                  </a:moveTo>
                  <a:lnTo>
                    <a:pt x="665607" y="6985"/>
                  </a:lnTo>
                  <a:cubicBezTo>
                    <a:pt x="667766" y="2667"/>
                    <a:pt x="672211" y="0"/>
                    <a:pt x="676910" y="0"/>
                  </a:cubicBezTo>
                  <a:lnTo>
                    <a:pt x="2438908" y="0"/>
                  </a:lnTo>
                  <a:cubicBezTo>
                    <a:pt x="2443734" y="0"/>
                    <a:pt x="2448052" y="2667"/>
                    <a:pt x="2450211" y="6985"/>
                  </a:cubicBezTo>
                  <a:lnTo>
                    <a:pt x="3114167" y="1332992"/>
                  </a:lnTo>
                  <a:cubicBezTo>
                    <a:pt x="3115945" y="1336548"/>
                    <a:pt x="3115945" y="1340739"/>
                    <a:pt x="3114167" y="1344422"/>
                  </a:cubicBezTo>
                  <a:lnTo>
                    <a:pt x="2450211" y="2670429"/>
                  </a:lnTo>
                  <a:cubicBezTo>
                    <a:pt x="2448052" y="2674747"/>
                    <a:pt x="2443607" y="2677414"/>
                    <a:pt x="2438908" y="2677414"/>
                  </a:cubicBezTo>
                  <a:lnTo>
                    <a:pt x="677037" y="2677414"/>
                  </a:lnTo>
                  <a:cubicBezTo>
                    <a:pt x="672211" y="2677414"/>
                    <a:pt x="667893" y="2674747"/>
                    <a:pt x="665734" y="2670429"/>
                  </a:cubicBezTo>
                  <a:lnTo>
                    <a:pt x="1778" y="1344422"/>
                  </a:lnTo>
                  <a:cubicBezTo>
                    <a:pt x="0" y="1340866"/>
                    <a:pt x="0" y="1336675"/>
                    <a:pt x="1778" y="1332992"/>
                  </a:cubicBezTo>
                  <a:moveTo>
                    <a:pt x="24511" y="1344422"/>
                  </a:moveTo>
                  <a:lnTo>
                    <a:pt x="13081" y="1338707"/>
                  </a:lnTo>
                  <a:lnTo>
                    <a:pt x="24384" y="1332992"/>
                  </a:lnTo>
                  <a:lnTo>
                    <a:pt x="688340" y="2659126"/>
                  </a:lnTo>
                  <a:lnTo>
                    <a:pt x="677037" y="2664841"/>
                  </a:lnTo>
                  <a:lnTo>
                    <a:pt x="677037" y="2652141"/>
                  </a:lnTo>
                  <a:lnTo>
                    <a:pt x="2438908" y="2652141"/>
                  </a:lnTo>
                  <a:lnTo>
                    <a:pt x="2438908" y="2664841"/>
                  </a:lnTo>
                  <a:lnTo>
                    <a:pt x="2427605" y="2659126"/>
                  </a:lnTo>
                  <a:lnTo>
                    <a:pt x="3091561" y="1333119"/>
                  </a:lnTo>
                  <a:lnTo>
                    <a:pt x="3102864" y="1338834"/>
                  </a:lnTo>
                  <a:lnTo>
                    <a:pt x="3091561" y="1344549"/>
                  </a:lnTo>
                  <a:lnTo>
                    <a:pt x="2427478" y="18415"/>
                  </a:lnTo>
                  <a:lnTo>
                    <a:pt x="2438781" y="12700"/>
                  </a:lnTo>
                  <a:lnTo>
                    <a:pt x="2438781" y="25400"/>
                  </a:lnTo>
                  <a:lnTo>
                    <a:pt x="677037" y="25400"/>
                  </a:lnTo>
                  <a:lnTo>
                    <a:pt x="677037" y="12700"/>
                  </a:lnTo>
                  <a:lnTo>
                    <a:pt x="688340" y="18415"/>
                  </a:lnTo>
                  <a:lnTo>
                    <a:pt x="24384" y="1344422"/>
                  </a:lnTo>
                  <a:close/>
                </a:path>
              </a:pathLst>
            </a:custGeom>
            <a:solidFill>
              <a:srgbClr val="10CF9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01" name="Google Shape;201;p7"/>
          <p:cNvGrpSpPr/>
          <p:nvPr/>
        </p:nvGrpSpPr>
        <p:grpSpPr>
          <a:xfrm>
            <a:off x="5851695" y="2637574"/>
            <a:ext cx="289464" cy="252222"/>
            <a:chOff x="-381" y="0"/>
            <a:chExt cx="385953" cy="336296"/>
          </a:xfrm>
        </p:grpSpPr>
        <p:sp>
          <p:nvSpPr>
            <p:cNvPr id="202" name="Google Shape;202;p7"/>
            <p:cNvSpPr/>
            <p:nvPr/>
          </p:nvSpPr>
          <p:spPr>
            <a:xfrm>
              <a:off x="12700" y="12700"/>
              <a:ext cx="359791" cy="310896"/>
            </a:xfrm>
            <a:custGeom>
              <a:avLst/>
              <a:gdLst/>
              <a:ahLst/>
              <a:cxnLst/>
              <a:rect l="l" t="t" r="r" b="b"/>
              <a:pathLst>
                <a:path w="359791" h="310896" extrusionOk="0">
                  <a:moveTo>
                    <a:pt x="0" y="155448"/>
                  </a:moveTo>
                  <a:lnTo>
                    <a:pt x="78486" y="0"/>
                  </a:lnTo>
                  <a:lnTo>
                    <a:pt x="281305" y="0"/>
                  </a:lnTo>
                  <a:lnTo>
                    <a:pt x="359791" y="155448"/>
                  </a:lnTo>
                  <a:lnTo>
                    <a:pt x="281305" y="310896"/>
                  </a:lnTo>
                  <a:lnTo>
                    <a:pt x="78486" y="3108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7"/>
            <p:cNvSpPr/>
            <p:nvPr/>
          </p:nvSpPr>
          <p:spPr>
            <a:xfrm>
              <a:off x="-381" y="0"/>
              <a:ext cx="385953" cy="336296"/>
            </a:xfrm>
            <a:custGeom>
              <a:avLst/>
              <a:gdLst/>
              <a:ahLst/>
              <a:cxnLst/>
              <a:rect l="l" t="t" r="r" b="b"/>
              <a:pathLst>
                <a:path w="385953" h="336296" extrusionOk="0">
                  <a:moveTo>
                    <a:pt x="1778" y="162433"/>
                  </a:moveTo>
                  <a:lnTo>
                    <a:pt x="80264" y="6985"/>
                  </a:lnTo>
                  <a:cubicBezTo>
                    <a:pt x="82423" y="2667"/>
                    <a:pt x="86868" y="0"/>
                    <a:pt x="91567" y="0"/>
                  </a:cubicBezTo>
                  <a:lnTo>
                    <a:pt x="294386" y="0"/>
                  </a:lnTo>
                  <a:cubicBezTo>
                    <a:pt x="299212" y="0"/>
                    <a:pt x="303530" y="2667"/>
                    <a:pt x="305689" y="6985"/>
                  </a:cubicBezTo>
                  <a:lnTo>
                    <a:pt x="384175" y="162433"/>
                  </a:lnTo>
                  <a:cubicBezTo>
                    <a:pt x="385953" y="165989"/>
                    <a:pt x="385953" y="170307"/>
                    <a:pt x="384175" y="173863"/>
                  </a:cubicBezTo>
                  <a:lnTo>
                    <a:pt x="305689" y="329311"/>
                  </a:lnTo>
                  <a:cubicBezTo>
                    <a:pt x="303530" y="333629"/>
                    <a:pt x="299085" y="336296"/>
                    <a:pt x="294386" y="336296"/>
                  </a:cubicBezTo>
                  <a:lnTo>
                    <a:pt x="91567" y="336296"/>
                  </a:lnTo>
                  <a:cubicBezTo>
                    <a:pt x="86741" y="336296"/>
                    <a:pt x="82423" y="333629"/>
                    <a:pt x="80264" y="329311"/>
                  </a:cubicBezTo>
                  <a:lnTo>
                    <a:pt x="1778" y="173863"/>
                  </a:lnTo>
                  <a:cubicBezTo>
                    <a:pt x="0" y="170307"/>
                    <a:pt x="0" y="165989"/>
                    <a:pt x="1778" y="162433"/>
                  </a:cubicBezTo>
                  <a:moveTo>
                    <a:pt x="24511" y="173863"/>
                  </a:moveTo>
                  <a:lnTo>
                    <a:pt x="13081" y="168148"/>
                  </a:lnTo>
                  <a:lnTo>
                    <a:pt x="24384" y="162433"/>
                  </a:lnTo>
                  <a:lnTo>
                    <a:pt x="102870" y="317754"/>
                  </a:lnTo>
                  <a:lnTo>
                    <a:pt x="91567" y="323469"/>
                  </a:lnTo>
                  <a:lnTo>
                    <a:pt x="91567" y="310769"/>
                  </a:lnTo>
                  <a:lnTo>
                    <a:pt x="294386" y="310769"/>
                  </a:lnTo>
                  <a:lnTo>
                    <a:pt x="294386" y="323469"/>
                  </a:lnTo>
                  <a:lnTo>
                    <a:pt x="283083" y="317754"/>
                  </a:lnTo>
                  <a:lnTo>
                    <a:pt x="361569" y="162306"/>
                  </a:lnTo>
                  <a:lnTo>
                    <a:pt x="372872" y="168021"/>
                  </a:lnTo>
                  <a:lnTo>
                    <a:pt x="361569" y="173736"/>
                  </a:lnTo>
                  <a:lnTo>
                    <a:pt x="283083" y="18415"/>
                  </a:lnTo>
                  <a:lnTo>
                    <a:pt x="294386" y="12700"/>
                  </a:lnTo>
                  <a:lnTo>
                    <a:pt x="294386" y="25400"/>
                  </a:lnTo>
                  <a:lnTo>
                    <a:pt x="91567" y="25400"/>
                  </a:lnTo>
                  <a:lnTo>
                    <a:pt x="91567" y="12700"/>
                  </a:lnTo>
                  <a:lnTo>
                    <a:pt x="102870" y="18415"/>
                  </a:lnTo>
                  <a:lnTo>
                    <a:pt x="24384" y="173863"/>
                  </a:lnTo>
                  <a:close/>
                </a:path>
              </a:pathLst>
            </a:custGeom>
            <a:solidFill>
              <a:srgbClr val="009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04" name="Google Shape;204;p7"/>
          <p:cNvGrpSpPr/>
          <p:nvPr/>
        </p:nvGrpSpPr>
        <p:grpSpPr>
          <a:xfrm>
            <a:off x="7779194" y="2857916"/>
            <a:ext cx="2336959" cy="2008060"/>
            <a:chOff x="-381" y="0"/>
            <a:chExt cx="3115945" cy="2677414"/>
          </a:xfrm>
        </p:grpSpPr>
        <p:sp>
          <p:nvSpPr>
            <p:cNvPr id="205" name="Google Shape;205;p7"/>
            <p:cNvSpPr/>
            <p:nvPr/>
          </p:nvSpPr>
          <p:spPr>
            <a:xfrm>
              <a:off x="12700" y="12700"/>
              <a:ext cx="3089783" cy="2652014"/>
            </a:xfrm>
            <a:custGeom>
              <a:avLst/>
              <a:gdLst/>
              <a:ahLst/>
              <a:cxnLst/>
              <a:rect l="l" t="t" r="r" b="b"/>
              <a:pathLst>
                <a:path w="3089783" h="2652014" extrusionOk="0">
                  <a:moveTo>
                    <a:pt x="0" y="1326007"/>
                  </a:moveTo>
                  <a:lnTo>
                    <a:pt x="663956" y="0"/>
                  </a:lnTo>
                  <a:lnTo>
                    <a:pt x="2425827" y="0"/>
                  </a:lnTo>
                  <a:lnTo>
                    <a:pt x="3089783" y="1326007"/>
                  </a:lnTo>
                  <a:lnTo>
                    <a:pt x="2425827" y="2652014"/>
                  </a:lnTo>
                  <a:lnTo>
                    <a:pt x="663956" y="2652014"/>
                  </a:lnTo>
                  <a:close/>
                </a:path>
              </a:pathLst>
            </a:custGeom>
            <a:solidFill>
              <a:srgbClr val="7CCA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7"/>
            <p:cNvSpPr/>
            <p:nvPr/>
          </p:nvSpPr>
          <p:spPr>
            <a:xfrm>
              <a:off x="-381" y="0"/>
              <a:ext cx="3115945" cy="2677414"/>
            </a:xfrm>
            <a:custGeom>
              <a:avLst/>
              <a:gdLst/>
              <a:ahLst/>
              <a:cxnLst/>
              <a:rect l="l" t="t" r="r" b="b"/>
              <a:pathLst>
                <a:path w="3115945" h="2677414" extrusionOk="0">
                  <a:moveTo>
                    <a:pt x="1778" y="1333119"/>
                  </a:moveTo>
                  <a:lnTo>
                    <a:pt x="665607" y="6985"/>
                  </a:lnTo>
                  <a:cubicBezTo>
                    <a:pt x="667766" y="2667"/>
                    <a:pt x="672211" y="0"/>
                    <a:pt x="676910" y="0"/>
                  </a:cubicBezTo>
                  <a:lnTo>
                    <a:pt x="2438908" y="0"/>
                  </a:lnTo>
                  <a:cubicBezTo>
                    <a:pt x="2443734" y="0"/>
                    <a:pt x="2448052" y="2667"/>
                    <a:pt x="2450211" y="6985"/>
                  </a:cubicBezTo>
                  <a:lnTo>
                    <a:pt x="3114167" y="1332992"/>
                  </a:lnTo>
                  <a:cubicBezTo>
                    <a:pt x="3115945" y="1336548"/>
                    <a:pt x="3115945" y="1340739"/>
                    <a:pt x="3114167" y="1344422"/>
                  </a:cubicBezTo>
                  <a:lnTo>
                    <a:pt x="2450211" y="2670429"/>
                  </a:lnTo>
                  <a:cubicBezTo>
                    <a:pt x="2448052" y="2674747"/>
                    <a:pt x="2443607" y="2677414"/>
                    <a:pt x="2438908" y="2677414"/>
                  </a:cubicBezTo>
                  <a:lnTo>
                    <a:pt x="677037" y="2677414"/>
                  </a:lnTo>
                  <a:cubicBezTo>
                    <a:pt x="672211" y="2677414"/>
                    <a:pt x="667893" y="2674747"/>
                    <a:pt x="665734" y="2670429"/>
                  </a:cubicBezTo>
                  <a:lnTo>
                    <a:pt x="1778" y="1344422"/>
                  </a:lnTo>
                  <a:cubicBezTo>
                    <a:pt x="0" y="1340866"/>
                    <a:pt x="0" y="1336675"/>
                    <a:pt x="1778" y="1332992"/>
                  </a:cubicBezTo>
                  <a:moveTo>
                    <a:pt x="24511" y="1344422"/>
                  </a:moveTo>
                  <a:lnTo>
                    <a:pt x="13081" y="1338707"/>
                  </a:lnTo>
                  <a:lnTo>
                    <a:pt x="24384" y="1332992"/>
                  </a:lnTo>
                  <a:lnTo>
                    <a:pt x="688340" y="2659126"/>
                  </a:lnTo>
                  <a:lnTo>
                    <a:pt x="677037" y="2664841"/>
                  </a:lnTo>
                  <a:lnTo>
                    <a:pt x="677037" y="2652141"/>
                  </a:lnTo>
                  <a:lnTo>
                    <a:pt x="2438908" y="2652141"/>
                  </a:lnTo>
                  <a:lnTo>
                    <a:pt x="2438908" y="2664841"/>
                  </a:lnTo>
                  <a:lnTo>
                    <a:pt x="2427605" y="2659126"/>
                  </a:lnTo>
                  <a:lnTo>
                    <a:pt x="3091561" y="1333119"/>
                  </a:lnTo>
                  <a:lnTo>
                    <a:pt x="3102864" y="1338834"/>
                  </a:lnTo>
                  <a:lnTo>
                    <a:pt x="3091561" y="1344549"/>
                  </a:lnTo>
                  <a:lnTo>
                    <a:pt x="2427478" y="18415"/>
                  </a:lnTo>
                  <a:lnTo>
                    <a:pt x="2438781" y="12700"/>
                  </a:lnTo>
                  <a:lnTo>
                    <a:pt x="2438781" y="25400"/>
                  </a:lnTo>
                  <a:lnTo>
                    <a:pt x="677037" y="25400"/>
                  </a:lnTo>
                  <a:lnTo>
                    <a:pt x="677037" y="12700"/>
                  </a:lnTo>
                  <a:lnTo>
                    <a:pt x="688340" y="18415"/>
                  </a:lnTo>
                  <a:lnTo>
                    <a:pt x="24384" y="1344422"/>
                  </a:lnTo>
                  <a:close/>
                </a:path>
              </a:pathLst>
            </a:custGeom>
            <a:solidFill>
              <a:srgbClr val="7CCA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07" name="Google Shape;207;p7"/>
          <p:cNvGrpSpPr/>
          <p:nvPr/>
        </p:nvGrpSpPr>
        <p:grpSpPr>
          <a:xfrm>
            <a:off x="7923190" y="3098562"/>
            <a:ext cx="1939734" cy="1602881"/>
            <a:chOff x="0" y="-19050"/>
            <a:chExt cx="2158138" cy="1875124"/>
          </a:xfrm>
        </p:grpSpPr>
        <p:sp>
          <p:nvSpPr>
            <p:cNvPr id="208" name="Google Shape;208;p7"/>
            <p:cNvSpPr/>
            <p:nvPr/>
          </p:nvSpPr>
          <p:spPr>
            <a:xfrm>
              <a:off x="0" y="0"/>
              <a:ext cx="2158138" cy="1856074"/>
            </a:xfrm>
            <a:custGeom>
              <a:avLst/>
              <a:gdLst/>
              <a:ahLst/>
              <a:cxnLst/>
              <a:rect l="l" t="t" r="r" b="b"/>
              <a:pathLst>
                <a:path w="2158138" h="1856074" extrusionOk="0">
                  <a:moveTo>
                    <a:pt x="0" y="0"/>
                  </a:moveTo>
                  <a:lnTo>
                    <a:pt x="2158138" y="0"/>
                  </a:lnTo>
                  <a:lnTo>
                    <a:pt x="2158138" y="1856074"/>
                  </a:lnTo>
                  <a:lnTo>
                    <a:pt x="0" y="1856074"/>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9" name="Google Shape;209;p7"/>
            <p:cNvSpPr txBox="1"/>
            <p:nvPr/>
          </p:nvSpPr>
          <p:spPr>
            <a:xfrm>
              <a:off x="0" y="-19050"/>
              <a:ext cx="2158138" cy="1875124"/>
            </a:xfrm>
            <a:prstGeom prst="rect">
              <a:avLst/>
            </a:prstGeom>
            <a:noFill/>
            <a:ln>
              <a:noFill/>
            </a:ln>
          </p:spPr>
          <p:txBody>
            <a:bodyPr spcFirstLastPara="1" wrap="square" lIns="0" tIns="0" rIns="0" bIns="0" anchor="ctr" anchorCtr="0">
              <a:noAutofit/>
            </a:bodyPr>
            <a:lstStyle/>
            <a:p>
              <a:pPr marL="0" marR="0" lvl="0" indent="0" algn="ctr" rtl="0">
                <a:lnSpc>
                  <a:spcPct val="108000"/>
                </a:lnSpc>
                <a:spcBef>
                  <a:spcPts val="0"/>
                </a:spcBef>
                <a:spcAft>
                  <a:spcPts val="0"/>
                </a:spcAft>
                <a:buClr>
                  <a:srgbClr val="000000"/>
                </a:buClr>
                <a:buSzPts val="1800"/>
                <a:buFont typeface="Arial"/>
                <a:buNone/>
              </a:pPr>
              <a:r>
                <a:rPr lang="en-US" sz="1800" b="0" i="0" u="none" strike="noStrike" cap="none">
                  <a:solidFill>
                    <a:srgbClr val="000000"/>
                  </a:solidFill>
                  <a:latin typeface="Franklin Gothic"/>
                  <a:ea typeface="Franklin Gothic"/>
                  <a:cs typeface="Franklin Gothic"/>
                  <a:sym typeface="Franklin Gothic"/>
                </a:rPr>
                <a:t>Pandemieën</a:t>
              </a:r>
              <a:endParaRPr sz="1100" b="0" i="0" u="none" strike="noStrike" cap="none">
                <a:solidFill>
                  <a:srgbClr val="000000"/>
                </a:solidFill>
                <a:latin typeface="Arial"/>
                <a:ea typeface="Arial"/>
                <a:cs typeface="Arial"/>
                <a:sym typeface="Arial"/>
              </a:endParaRPr>
            </a:p>
          </p:txBody>
        </p:sp>
      </p:grpSp>
      <p:grpSp>
        <p:nvGrpSpPr>
          <p:cNvPr id="210" name="Google Shape;210;p7"/>
          <p:cNvGrpSpPr/>
          <p:nvPr/>
        </p:nvGrpSpPr>
        <p:grpSpPr>
          <a:xfrm>
            <a:off x="9783791" y="3739276"/>
            <a:ext cx="289465" cy="252222"/>
            <a:chOff x="-381" y="0"/>
            <a:chExt cx="385953" cy="336296"/>
          </a:xfrm>
        </p:grpSpPr>
        <p:sp>
          <p:nvSpPr>
            <p:cNvPr id="211" name="Google Shape;211;p7"/>
            <p:cNvSpPr/>
            <p:nvPr/>
          </p:nvSpPr>
          <p:spPr>
            <a:xfrm>
              <a:off x="12700" y="12700"/>
              <a:ext cx="359791" cy="310896"/>
            </a:xfrm>
            <a:custGeom>
              <a:avLst/>
              <a:gdLst/>
              <a:ahLst/>
              <a:cxnLst/>
              <a:rect l="l" t="t" r="r" b="b"/>
              <a:pathLst>
                <a:path w="359791" h="310896" extrusionOk="0">
                  <a:moveTo>
                    <a:pt x="0" y="155448"/>
                  </a:moveTo>
                  <a:lnTo>
                    <a:pt x="78486" y="0"/>
                  </a:lnTo>
                  <a:lnTo>
                    <a:pt x="281305" y="0"/>
                  </a:lnTo>
                  <a:lnTo>
                    <a:pt x="359791" y="155448"/>
                  </a:lnTo>
                  <a:lnTo>
                    <a:pt x="281305" y="310896"/>
                  </a:lnTo>
                  <a:lnTo>
                    <a:pt x="78486" y="3108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 name="Google Shape;212;p7"/>
            <p:cNvSpPr/>
            <p:nvPr/>
          </p:nvSpPr>
          <p:spPr>
            <a:xfrm>
              <a:off x="-381" y="0"/>
              <a:ext cx="385953" cy="336296"/>
            </a:xfrm>
            <a:custGeom>
              <a:avLst/>
              <a:gdLst/>
              <a:ahLst/>
              <a:cxnLst/>
              <a:rect l="l" t="t" r="r" b="b"/>
              <a:pathLst>
                <a:path w="385953" h="336296" extrusionOk="0">
                  <a:moveTo>
                    <a:pt x="1778" y="162433"/>
                  </a:moveTo>
                  <a:lnTo>
                    <a:pt x="80264" y="6985"/>
                  </a:lnTo>
                  <a:cubicBezTo>
                    <a:pt x="82423" y="2667"/>
                    <a:pt x="86868" y="0"/>
                    <a:pt x="91567" y="0"/>
                  </a:cubicBezTo>
                  <a:lnTo>
                    <a:pt x="294386" y="0"/>
                  </a:lnTo>
                  <a:cubicBezTo>
                    <a:pt x="299212" y="0"/>
                    <a:pt x="303530" y="2667"/>
                    <a:pt x="305689" y="6985"/>
                  </a:cubicBezTo>
                  <a:lnTo>
                    <a:pt x="384175" y="162433"/>
                  </a:lnTo>
                  <a:cubicBezTo>
                    <a:pt x="385953" y="165989"/>
                    <a:pt x="385953" y="170307"/>
                    <a:pt x="384175" y="173863"/>
                  </a:cubicBezTo>
                  <a:lnTo>
                    <a:pt x="305689" y="329311"/>
                  </a:lnTo>
                  <a:cubicBezTo>
                    <a:pt x="303530" y="333629"/>
                    <a:pt x="299085" y="336296"/>
                    <a:pt x="294386" y="336296"/>
                  </a:cubicBezTo>
                  <a:lnTo>
                    <a:pt x="91567" y="336296"/>
                  </a:lnTo>
                  <a:cubicBezTo>
                    <a:pt x="86741" y="336296"/>
                    <a:pt x="82423" y="333629"/>
                    <a:pt x="80264" y="329311"/>
                  </a:cubicBezTo>
                  <a:lnTo>
                    <a:pt x="1778" y="173863"/>
                  </a:lnTo>
                  <a:cubicBezTo>
                    <a:pt x="0" y="170307"/>
                    <a:pt x="0" y="165989"/>
                    <a:pt x="1778" y="162433"/>
                  </a:cubicBezTo>
                  <a:moveTo>
                    <a:pt x="24511" y="173863"/>
                  </a:moveTo>
                  <a:lnTo>
                    <a:pt x="13081" y="168148"/>
                  </a:lnTo>
                  <a:lnTo>
                    <a:pt x="24384" y="162433"/>
                  </a:lnTo>
                  <a:lnTo>
                    <a:pt x="102870" y="317754"/>
                  </a:lnTo>
                  <a:lnTo>
                    <a:pt x="91567" y="323469"/>
                  </a:lnTo>
                  <a:lnTo>
                    <a:pt x="91567" y="310769"/>
                  </a:lnTo>
                  <a:lnTo>
                    <a:pt x="294386" y="310769"/>
                  </a:lnTo>
                  <a:lnTo>
                    <a:pt x="294386" y="323469"/>
                  </a:lnTo>
                  <a:lnTo>
                    <a:pt x="283083" y="317754"/>
                  </a:lnTo>
                  <a:lnTo>
                    <a:pt x="361569" y="162306"/>
                  </a:lnTo>
                  <a:lnTo>
                    <a:pt x="372872" y="168021"/>
                  </a:lnTo>
                  <a:lnTo>
                    <a:pt x="361569" y="173736"/>
                  </a:lnTo>
                  <a:lnTo>
                    <a:pt x="283083" y="18415"/>
                  </a:lnTo>
                  <a:lnTo>
                    <a:pt x="294386" y="12700"/>
                  </a:lnTo>
                  <a:lnTo>
                    <a:pt x="294386" y="25400"/>
                  </a:lnTo>
                  <a:lnTo>
                    <a:pt x="91567" y="25400"/>
                  </a:lnTo>
                  <a:lnTo>
                    <a:pt x="91567" y="12700"/>
                  </a:lnTo>
                  <a:lnTo>
                    <a:pt x="102870" y="18415"/>
                  </a:lnTo>
                  <a:lnTo>
                    <a:pt x="24384" y="173863"/>
                  </a:lnTo>
                  <a:close/>
                </a:path>
              </a:pathLst>
            </a:custGeom>
            <a:solidFill>
              <a:srgbClr val="0BD0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3" name="Google Shape;213;p7"/>
          <p:cNvGrpSpPr/>
          <p:nvPr/>
        </p:nvGrpSpPr>
        <p:grpSpPr>
          <a:xfrm>
            <a:off x="9772368" y="3976161"/>
            <a:ext cx="2336959" cy="2008060"/>
            <a:chOff x="-381" y="0"/>
            <a:chExt cx="3115945" cy="2677414"/>
          </a:xfrm>
        </p:grpSpPr>
        <p:sp>
          <p:nvSpPr>
            <p:cNvPr id="214" name="Google Shape;214;p7"/>
            <p:cNvSpPr/>
            <p:nvPr/>
          </p:nvSpPr>
          <p:spPr>
            <a:xfrm>
              <a:off x="12700" y="12700"/>
              <a:ext cx="3089783" cy="2652014"/>
            </a:xfrm>
            <a:custGeom>
              <a:avLst/>
              <a:gdLst/>
              <a:ahLst/>
              <a:cxnLst/>
              <a:rect l="l" t="t" r="r" b="b"/>
              <a:pathLst>
                <a:path w="3089783" h="2652014" extrusionOk="0">
                  <a:moveTo>
                    <a:pt x="0" y="1326007"/>
                  </a:moveTo>
                  <a:lnTo>
                    <a:pt x="663956" y="0"/>
                  </a:lnTo>
                  <a:lnTo>
                    <a:pt x="2425827" y="0"/>
                  </a:lnTo>
                  <a:lnTo>
                    <a:pt x="3089783" y="1326007"/>
                  </a:lnTo>
                  <a:lnTo>
                    <a:pt x="2425827" y="2652014"/>
                  </a:lnTo>
                  <a:lnTo>
                    <a:pt x="663956" y="2652014"/>
                  </a:lnTo>
                  <a:close/>
                </a:path>
              </a:pathLst>
            </a:custGeom>
            <a:blipFill rotWithShape="1">
              <a:blip r:embed="rId7">
                <a:alphaModFix/>
              </a:blip>
              <a:stretch>
                <a:fillRect l="-10988" t="-475" r="-10986" b="-47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 name="Google Shape;215;p7"/>
            <p:cNvSpPr/>
            <p:nvPr/>
          </p:nvSpPr>
          <p:spPr>
            <a:xfrm>
              <a:off x="-381" y="0"/>
              <a:ext cx="3115945" cy="2677414"/>
            </a:xfrm>
            <a:custGeom>
              <a:avLst/>
              <a:gdLst/>
              <a:ahLst/>
              <a:cxnLst/>
              <a:rect l="l" t="t" r="r" b="b"/>
              <a:pathLst>
                <a:path w="3115945" h="2677414" extrusionOk="0">
                  <a:moveTo>
                    <a:pt x="1778" y="1333119"/>
                  </a:moveTo>
                  <a:lnTo>
                    <a:pt x="665607" y="6985"/>
                  </a:lnTo>
                  <a:cubicBezTo>
                    <a:pt x="667766" y="2667"/>
                    <a:pt x="672211" y="0"/>
                    <a:pt x="676910" y="0"/>
                  </a:cubicBezTo>
                  <a:lnTo>
                    <a:pt x="2438908" y="0"/>
                  </a:lnTo>
                  <a:cubicBezTo>
                    <a:pt x="2443734" y="0"/>
                    <a:pt x="2448052" y="2667"/>
                    <a:pt x="2450211" y="6985"/>
                  </a:cubicBezTo>
                  <a:lnTo>
                    <a:pt x="3114167" y="1332992"/>
                  </a:lnTo>
                  <a:cubicBezTo>
                    <a:pt x="3115945" y="1336548"/>
                    <a:pt x="3115945" y="1340739"/>
                    <a:pt x="3114167" y="1344422"/>
                  </a:cubicBezTo>
                  <a:lnTo>
                    <a:pt x="2450211" y="2670429"/>
                  </a:lnTo>
                  <a:cubicBezTo>
                    <a:pt x="2448052" y="2674747"/>
                    <a:pt x="2443607" y="2677414"/>
                    <a:pt x="2438908" y="2677414"/>
                  </a:cubicBezTo>
                  <a:lnTo>
                    <a:pt x="677037" y="2677414"/>
                  </a:lnTo>
                  <a:cubicBezTo>
                    <a:pt x="672211" y="2677414"/>
                    <a:pt x="667893" y="2674747"/>
                    <a:pt x="665734" y="2670429"/>
                  </a:cubicBezTo>
                  <a:lnTo>
                    <a:pt x="1778" y="1344422"/>
                  </a:lnTo>
                  <a:cubicBezTo>
                    <a:pt x="0" y="1340866"/>
                    <a:pt x="0" y="1336675"/>
                    <a:pt x="1778" y="1332992"/>
                  </a:cubicBezTo>
                  <a:moveTo>
                    <a:pt x="24511" y="1344422"/>
                  </a:moveTo>
                  <a:lnTo>
                    <a:pt x="13081" y="1338707"/>
                  </a:lnTo>
                  <a:lnTo>
                    <a:pt x="24384" y="1332992"/>
                  </a:lnTo>
                  <a:lnTo>
                    <a:pt x="688340" y="2659126"/>
                  </a:lnTo>
                  <a:lnTo>
                    <a:pt x="677037" y="2664841"/>
                  </a:lnTo>
                  <a:lnTo>
                    <a:pt x="677037" y="2652141"/>
                  </a:lnTo>
                  <a:lnTo>
                    <a:pt x="2438908" y="2652141"/>
                  </a:lnTo>
                  <a:lnTo>
                    <a:pt x="2438908" y="2664841"/>
                  </a:lnTo>
                  <a:lnTo>
                    <a:pt x="2427605" y="2659126"/>
                  </a:lnTo>
                  <a:lnTo>
                    <a:pt x="3091561" y="1333119"/>
                  </a:lnTo>
                  <a:lnTo>
                    <a:pt x="3102864" y="1338834"/>
                  </a:lnTo>
                  <a:lnTo>
                    <a:pt x="3091561" y="1344549"/>
                  </a:lnTo>
                  <a:lnTo>
                    <a:pt x="2427478" y="18415"/>
                  </a:lnTo>
                  <a:lnTo>
                    <a:pt x="2438781" y="12700"/>
                  </a:lnTo>
                  <a:lnTo>
                    <a:pt x="2438781" y="25400"/>
                  </a:lnTo>
                  <a:lnTo>
                    <a:pt x="677037" y="25400"/>
                  </a:lnTo>
                  <a:lnTo>
                    <a:pt x="677037" y="12700"/>
                  </a:lnTo>
                  <a:lnTo>
                    <a:pt x="688340" y="18415"/>
                  </a:lnTo>
                  <a:lnTo>
                    <a:pt x="24384" y="1344422"/>
                  </a:lnTo>
                  <a:close/>
                </a:path>
              </a:pathLst>
            </a:custGeom>
            <a:solidFill>
              <a:srgbClr val="7CCA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6" name="Google Shape;216;p7"/>
          <p:cNvGrpSpPr/>
          <p:nvPr/>
        </p:nvGrpSpPr>
        <p:grpSpPr>
          <a:xfrm>
            <a:off x="10223546" y="4012258"/>
            <a:ext cx="289465" cy="252222"/>
            <a:chOff x="-381" y="0"/>
            <a:chExt cx="385953" cy="336296"/>
          </a:xfrm>
        </p:grpSpPr>
        <p:sp>
          <p:nvSpPr>
            <p:cNvPr id="217" name="Google Shape;217;p7"/>
            <p:cNvSpPr/>
            <p:nvPr/>
          </p:nvSpPr>
          <p:spPr>
            <a:xfrm>
              <a:off x="12700" y="12700"/>
              <a:ext cx="359791" cy="310896"/>
            </a:xfrm>
            <a:custGeom>
              <a:avLst/>
              <a:gdLst/>
              <a:ahLst/>
              <a:cxnLst/>
              <a:rect l="l" t="t" r="r" b="b"/>
              <a:pathLst>
                <a:path w="359791" h="310896" extrusionOk="0">
                  <a:moveTo>
                    <a:pt x="0" y="155448"/>
                  </a:moveTo>
                  <a:lnTo>
                    <a:pt x="78486" y="0"/>
                  </a:lnTo>
                  <a:lnTo>
                    <a:pt x="281305" y="0"/>
                  </a:lnTo>
                  <a:lnTo>
                    <a:pt x="359791" y="155448"/>
                  </a:lnTo>
                  <a:lnTo>
                    <a:pt x="281305" y="310896"/>
                  </a:lnTo>
                  <a:lnTo>
                    <a:pt x="78486" y="3108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7"/>
            <p:cNvSpPr/>
            <p:nvPr/>
          </p:nvSpPr>
          <p:spPr>
            <a:xfrm>
              <a:off x="-381" y="0"/>
              <a:ext cx="385953" cy="336296"/>
            </a:xfrm>
            <a:custGeom>
              <a:avLst/>
              <a:gdLst/>
              <a:ahLst/>
              <a:cxnLst/>
              <a:rect l="l" t="t" r="r" b="b"/>
              <a:pathLst>
                <a:path w="385953" h="336296" extrusionOk="0">
                  <a:moveTo>
                    <a:pt x="1778" y="162433"/>
                  </a:moveTo>
                  <a:lnTo>
                    <a:pt x="80264" y="6985"/>
                  </a:lnTo>
                  <a:cubicBezTo>
                    <a:pt x="82423" y="2667"/>
                    <a:pt x="86868" y="0"/>
                    <a:pt x="91567" y="0"/>
                  </a:cubicBezTo>
                  <a:lnTo>
                    <a:pt x="294386" y="0"/>
                  </a:lnTo>
                  <a:cubicBezTo>
                    <a:pt x="299212" y="0"/>
                    <a:pt x="303530" y="2667"/>
                    <a:pt x="305689" y="6985"/>
                  </a:cubicBezTo>
                  <a:lnTo>
                    <a:pt x="384175" y="162433"/>
                  </a:lnTo>
                  <a:cubicBezTo>
                    <a:pt x="385953" y="165989"/>
                    <a:pt x="385953" y="170307"/>
                    <a:pt x="384175" y="173863"/>
                  </a:cubicBezTo>
                  <a:lnTo>
                    <a:pt x="305689" y="329311"/>
                  </a:lnTo>
                  <a:cubicBezTo>
                    <a:pt x="303530" y="333629"/>
                    <a:pt x="299085" y="336296"/>
                    <a:pt x="294386" y="336296"/>
                  </a:cubicBezTo>
                  <a:lnTo>
                    <a:pt x="91567" y="336296"/>
                  </a:lnTo>
                  <a:cubicBezTo>
                    <a:pt x="86741" y="336296"/>
                    <a:pt x="82423" y="333629"/>
                    <a:pt x="80264" y="329311"/>
                  </a:cubicBezTo>
                  <a:lnTo>
                    <a:pt x="1778" y="173863"/>
                  </a:lnTo>
                  <a:cubicBezTo>
                    <a:pt x="0" y="170307"/>
                    <a:pt x="0" y="165989"/>
                    <a:pt x="1778" y="162433"/>
                  </a:cubicBezTo>
                  <a:moveTo>
                    <a:pt x="24511" y="173863"/>
                  </a:moveTo>
                  <a:lnTo>
                    <a:pt x="13081" y="168148"/>
                  </a:lnTo>
                  <a:lnTo>
                    <a:pt x="24384" y="162433"/>
                  </a:lnTo>
                  <a:lnTo>
                    <a:pt x="102870" y="317754"/>
                  </a:lnTo>
                  <a:lnTo>
                    <a:pt x="91567" y="323469"/>
                  </a:lnTo>
                  <a:lnTo>
                    <a:pt x="91567" y="310769"/>
                  </a:lnTo>
                  <a:lnTo>
                    <a:pt x="294386" y="310769"/>
                  </a:lnTo>
                  <a:lnTo>
                    <a:pt x="294386" y="323469"/>
                  </a:lnTo>
                  <a:lnTo>
                    <a:pt x="283083" y="317754"/>
                  </a:lnTo>
                  <a:lnTo>
                    <a:pt x="361569" y="162306"/>
                  </a:lnTo>
                  <a:lnTo>
                    <a:pt x="372872" y="168021"/>
                  </a:lnTo>
                  <a:lnTo>
                    <a:pt x="361569" y="173736"/>
                  </a:lnTo>
                  <a:lnTo>
                    <a:pt x="283083" y="18415"/>
                  </a:lnTo>
                  <a:lnTo>
                    <a:pt x="294386" y="12700"/>
                  </a:lnTo>
                  <a:lnTo>
                    <a:pt x="294386" y="25400"/>
                  </a:lnTo>
                  <a:lnTo>
                    <a:pt x="91567" y="25400"/>
                  </a:lnTo>
                  <a:lnTo>
                    <a:pt x="91567" y="12700"/>
                  </a:lnTo>
                  <a:lnTo>
                    <a:pt x="102870" y="18415"/>
                  </a:lnTo>
                  <a:lnTo>
                    <a:pt x="24384" y="173863"/>
                  </a:lnTo>
                  <a:close/>
                </a:path>
              </a:pathLst>
            </a:custGeom>
            <a:solidFill>
              <a:srgbClr val="10CF9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9" name="Google Shape;219;p7"/>
          <p:cNvGrpSpPr/>
          <p:nvPr/>
        </p:nvGrpSpPr>
        <p:grpSpPr>
          <a:xfrm>
            <a:off x="9772368" y="1777269"/>
            <a:ext cx="2336959" cy="2008060"/>
            <a:chOff x="-381" y="0"/>
            <a:chExt cx="3115945" cy="2677414"/>
          </a:xfrm>
        </p:grpSpPr>
        <p:sp>
          <p:nvSpPr>
            <p:cNvPr id="220" name="Google Shape;220;p7"/>
            <p:cNvSpPr/>
            <p:nvPr/>
          </p:nvSpPr>
          <p:spPr>
            <a:xfrm>
              <a:off x="12700" y="12700"/>
              <a:ext cx="3089783" cy="2652014"/>
            </a:xfrm>
            <a:custGeom>
              <a:avLst/>
              <a:gdLst/>
              <a:ahLst/>
              <a:cxnLst/>
              <a:rect l="l" t="t" r="r" b="b"/>
              <a:pathLst>
                <a:path w="3089783" h="2652014" extrusionOk="0">
                  <a:moveTo>
                    <a:pt x="0" y="1326007"/>
                  </a:moveTo>
                  <a:lnTo>
                    <a:pt x="663956" y="0"/>
                  </a:lnTo>
                  <a:lnTo>
                    <a:pt x="2425827" y="0"/>
                  </a:lnTo>
                  <a:lnTo>
                    <a:pt x="3089783" y="1326007"/>
                  </a:lnTo>
                  <a:lnTo>
                    <a:pt x="2425827" y="2652014"/>
                  </a:lnTo>
                  <a:lnTo>
                    <a:pt x="663956" y="2652014"/>
                  </a:lnTo>
                  <a:close/>
                </a:path>
              </a:pathLst>
            </a:custGeom>
            <a:solidFill>
              <a:srgbClr val="A5C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7"/>
            <p:cNvSpPr/>
            <p:nvPr/>
          </p:nvSpPr>
          <p:spPr>
            <a:xfrm>
              <a:off x="-381" y="0"/>
              <a:ext cx="3115945" cy="2677414"/>
            </a:xfrm>
            <a:custGeom>
              <a:avLst/>
              <a:gdLst/>
              <a:ahLst/>
              <a:cxnLst/>
              <a:rect l="l" t="t" r="r" b="b"/>
              <a:pathLst>
                <a:path w="3115945" h="2677414" extrusionOk="0">
                  <a:moveTo>
                    <a:pt x="1778" y="1333119"/>
                  </a:moveTo>
                  <a:lnTo>
                    <a:pt x="665607" y="6985"/>
                  </a:lnTo>
                  <a:cubicBezTo>
                    <a:pt x="667766" y="2667"/>
                    <a:pt x="672211" y="0"/>
                    <a:pt x="676910" y="0"/>
                  </a:cubicBezTo>
                  <a:lnTo>
                    <a:pt x="2438908" y="0"/>
                  </a:lnTo>
                  <a:cubicBezTo>
                    <a:pt x="2443734" y="0"/>
                    <a:pt x="2448052" y="2667"/>
                    <a:pt x="2450211" y="6985"/>
                  </a:cubicBezTo>
                  <a:lnTo>
                    <a:pt x="3114167" y="1332992"/>
                  </a:lnTo>
                  <a:cubicBezTo>
                    <a:pt x="3115945" y="1336548"/>
                    <a:pt x="3115945" y="1340739"/>
                    <a:pt x="3114167" y="1344422"/>
                  </a:cubicBezTo>
                  <a:lnTo>
                    <a:pt x="2450211" y="2670429"/>
                  </a:lnTo>
                  <a:cubicBezTo>
                    <a:pt x="2448052" y="2674747"/>
                    <a:pt x="2443607" y="2677414"/>
                    <a:pt x="2438908" y="2677414"/>
                  </a:cubicBezTo>
                  <a:lnTo>
                    <a:pt x="677037" y="2677414"/>
                  </a:lnTo>
                  <a:cubicBezTo>
                    <a:pt x="672211" y="2677414"/>
                    <a:pt x="667893" y="2674747"/>
                    <a:pt x="665734" y="2670429"/>
                  </a:cubicBezTo>
                  <a:lnTo>
                    <a:pt x="1778" y="1344422"/>
                  </a:lnTo>
                  <a:cubicBezTo>
                    <a:pt x="0" y="1340866"/>
                    <a:pt x="0" y="1336675"/>
                    <a:pt x="1778" y="1332992"/>
                  </a:cubicBezTo>
                  <a:moveTo>
                    <a:pt x="24511" y="1344422"/>
                  </a:moveTo>
                  <a:lnTo>
                    <a:pt x="13081" y="1338707"/>
                  </a:lnTo>
                  <a:lnTo>
                    <a:pt x="24384" y="1332992"/>
                  </a:lnTo>
                  <a:lnTo>
                    <a:pt x="688340" y="2659126"/>
                  </a:lnTo>
                  <a:lnTo>
                    <a:pt x="677037" y="2664841"/>
                  </a:lnTo>
                  <a:lnTo>
                    <a:pt x="677037" y="2652141"/>
                  </a:lnTo>
                  <a:lnTo>
                    <a:pt x="2438908" y="2652141"/>
                  </a:lnTo>
                  <a:lnTo>
                    <a:pt x="2438908" y="2664841"/>
                  </a:lnTo>
                  <a:lnTo>
                    <a:pt x="2427605" y="2659126"/>
                  </a:lnTo>
                  <a:lnTo>
                    <a:pt x="3091561" y="1333119"/>
                  </a:lnTo>
                  <a:lnTo>
                    <a:pt x="3102864" y="1338834"/>
                  </a:lnTo>
                  <a:lnTo>
                    <a:pt x="3091561" y="1344549"/>
                  </a:lnTo>
                  <a:lnTo>
                    <a:pt x="2427478" y="18415"/>
                  </a:lnTo>
                  <a:lnTo>
                    <a:pt x="2438781" y="12700"/>
                  </a:lnTo>
                  <a:lnTo>
                    <a:pt x="2438781" y="25400"/>
                  </a:lnTo>
                  <a:lnTo>
                    <a:pt x="677037" y="25400"/>
                  </a:lnTo>
                  <a:lnTo>
                    <a:pt x="677037" y="12700"/>
                  </a:lnTo>
                  <a:lnTo>
                    <a:pt x="688340" y="18415"/>
                  </a:lnTo>
                  <a:lnTo>
                    <a:pt x="24384" y="1344422"/>
                  </a:lnTo>
                  <a:close/>
                </a:path>
              </a:pathLst>
            </a:custGeom>
            <a:solidFill>
              <a:srgbClr val="A5C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2" name="Google Shape;222;p7"/>
          <p:cNvGrpSpPr/>
          <p:nvPr/>
        </p:nvGrpSpPr>
        <p:grpSpPr>
          <a:xfrm>
            <a:off x="9857823" y="1904526"/>
            <a:ext cx="2360509" cy="1934077"/>
            <a:chOff x="-216435" y="0"/>
            <a:chExt cx="2374573" cy="2045718"/>
          </a:xfrm>
        </p:grpSpPr>
        <p:sp>
          <p:nvSpPr>
            <p:cNvPr id="223" name="Google Shape;223;p7"/>
            <p:cNvSpPr/>
            <p:nvPr/>
          </p:nvSpPr>
          <p:spPr>
            <a:xfrm>
              <a:off x="0" y="0"/>
              <a:ext cx="2158138" cy="1856074"/>
            </a:xfrm>
            <a:custGeom>
              <a:avLst/>
              <a:gdLst/>
              <a:ahLst/>
              <a:cxnLst/>
              <a:rect l="l" t="t" r="r" b="b"/>
              <a:pathLst>
                <a:path w="2158138" h="1856074" extrusionOk="0">
                  <a:moveTo>
                    <a:pt x="0" y="0"/>
                  </a:moveTo>
                  <a:lnTo>
                    <a:pt x="2158138" y="0"/>
                  </a:lnTo>
                  <a:lnTo>
                    <a:pt x="2158138" y="1856074"/>
                  </a:lnTo>
                  <a:lnTo>
                    <a:pt x="0" y="1856074"/>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 name="Google Shape;224;p7"/>
            <p:cNvSpPr txBox="1"/>
            <p:nvPr/>
          </p:nvSpPr>
          <p:spPr>
            <a:xfrm>
              <a:off x="-216435" y="170594"/>
              <a:ext cx="2158138" cy="1875124"/>
            </a:xfrm>
            <a:prstGeom prst="rect">
              <a:avLst/>
            </a:prstGeom>
            <a:noFill/>
            <a:ln>
              <a:noFill/>
            </a:ln>
          </p:spPr>
          <p:txBody>
            <a:bodyPr spcFirstLastPara="1" wrap="square" lIns="0" tIns="0" rIns="0" bIns="0" anchor="ctr" anchorCtr="0">
              <a:noAutofit/>
            </a:bodyPr>
            <a:lstStyle/>
            <a:p>
              <a:pPr marL="0" marR="0" lvl="0" indent="0" algn="ctr" rtl="0">
                <a:lnSpc>
                  <a:spcPct val="108000"/>
                </a:lnSpc>
                <a:spcBef>
                  <a:spcPts val="0"/>
                </a:spcBef>
                <a:spcAft>
                  <a:spcPts val="0"/>
                </a:spcAft>
                <a:buClr>
                  <a:srgbClr val="000000"/>
                </a:buClr>
                <a:buSzPts val="1800"/>
                <a:buFont typeface="Arial"/>
                <a:buNone/>
              </a:pPr>
              <a:r>
                <a:rPr lang="en-US" sz="1800" b="0" i="0" u="none" strike="noStrike" cap="none">
                  <a:solidFill>
                    <a:srgbClr val="000000"/>
                  </a:solidFill>
                  <a:latin typeface="Franklin Gothic"/>
                  <a:ea typeface="Franklin Gothic"/>
                  <a:cs typeface="Franklin Gothic"/>
                  <a:sym typeface="Franklin Gothic"/>
                </a:rPr>
                <a:t>Milieugerelateerde maatschappelijke verandering</a:t>
              </a:r>
              <a:endParaRPr sz="1100" b="0" i="0" u="none" strike="noStrike" cap="none">
                <a:solidFill>
                  <a:srgbClr val="000000"/>
                </a:solidFill>
                <a:latin typeface="Arial"/>
                <a:ea typeface="Arial"/>
                <a:cs typeface="Arial"/>
                <a:sym typeface="Arial"/>
              </a:endParaRPr>
            </a:p>
          </p:txBody>
        </p:sp>
      </p:grpSp>
      <p:grpSp>
        <p:nvGrpSpPr>
          <p:cNvPr id="225" name="Google Shape;225;p7"/>
          <p:cNvGrpSpPr/>
          <p:nvPr/>
        </p:nvGrpSpPr>
        <p:grpSpPr>
          <a:xfrm>
            <a:off x="11776966" y="2669158"/>
            <a:ext cx="289465" cy="252222"/>
            <a:chOff x="-381" y="0"/>
            <a:chExt cx="385953" cy="336296"/>
          </a:xfrm>
        </p:grpSpPr>
        <p:sp>
          <p:nvSpPr>
            <p:cNvPr id="226" name="Google Shape;226;p7"/>
            <p:cNvSpPr/>
            <p:nvPr/>
          </p:nvSpPr>
          <p:spPr>
            <a:xfrm>
              <a:off x="12700" y="12700"/>
              <a:ext cx="359791" cy="310896"/>
            </a:xfrm>
            <a:custGeom>
              <a:avLst/>
              <a:gdLst/>
              <a:ahLst/>
              <a:cxnLst/>
              <a:rect l="l" t="t" r="r" b="b"/>
              <a:pathLst>
                <a:path w="359791" h="310896" extrusionOk="0">
                  <a:moveTo>
                    <a:pt x="0" y="155448"/>
                  </a:moveTo>
                  <a:lnTo>
                    <a:pt x="78486" y="0"/>
                  </a:lnTo>
                  <a:lnTo>
                    <a:pt x="281305" y="0"/>
                  </a:lnTo>
                  <a:lnTo>
                    <a:pt x="359791" y="155448"/>
                  </a:lnTo>
                  <a:lnTo>
                    <a:pt x="281305" y="310896"/>
                  </a:lnTo>
                  <a:lnTo>
                    <a:pt x="78486" y="3108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7"/>
            <p:cNvSpPr/>
            <p:nvPr/>
          </p:nvSpPr>
          <p:spPr>
            <a:xfrm>
              <a:off x="-381" y="0"/>
              <a:ext cx="385953" cy="336296"/>
            </a:xfrm>
            <a:custGeom>
              <a:avLst/>
              <a:gdLst/>
              <a:ahLst/>
              <a:cxnLst/>
              <a:rect l="l" t="t" r="r" b="b"/>
              <a:pathLst>
                <a:path w="385953" h="336296" extrusionOk="0">
                  <a:moveTo>
                    <a:pt x="1778" y="162433"/>
                  </a:moveTo>
                  <a:lnTo>
                    <a:pt x="80264" y="6985"/>
                  </a:lnTo>
                  <a:cubicBezTo>
                    <a:pt x="82423" y="2667"/>
                    <a:pt x="86868" y="0"/>
                    <a:pt x="91567" y="0"/>
                  </a:cubicBezTo>
                  <a:lnTo>
                    <a:pt x="294386" y="0"/>
                  </a:lnTo>
                  <a:cubicBezTo>
                    <a:pt x="299212" y="0"/>
                    <a:pt x="303530" y="2667"/>
                    <a:pt x="305689" y="6985"/>
                  </a:cubicBezTo>
                  <a:lnTo>
                    <a:pt x="384175" y="162433"/>
                  </a:lnTo>
                  <a:cubicBezTo>
                    <a:pt x="385953" y="165989"/>
                    <a:pt x="385953" y="170307"/>
                    <a:pt x="384175" y="173863"/>
                  </a:cubicBezTo>
                  <a:lnTo>
                    <a:pt x="305689" y="329311"/>
                  </a:lnTo>
                  <a:cubicBezTo>
                    <a:pt x="303530" y="333629"/>
                    <a:pt x="299085" y="336296"/>
                    <a:pt x="294386" y="336296"/>
                  </a:cubicBezTo>
                  <a:lnTo>
                    <a:pt x="91567" y="336296"/>
                  </a:lnTo>
                  <a:cubicBezTo>
                    <a:pt x="86741" y="336296"/>
                    <a:pt x="82423" y="333629"/>
                    <a:pt x="80264" y="329311"/>
                  </a:cubicBezTo>
                  <a:lnTo>
                    <a:pt x="1778" y="173863"/>
                  </a:lnTo>
                  <a:cubicBezTo>
                    <a:pt x="0" y="170307"/>
                    <a:pt x="0" y="165989"/>
                    <a:pt x="1778" y="162433"/>
                  </a:cubicBezTo>
                  <a:moveTo>
                    <a:pt x="24511" y="173863"/>
                  </a:moveTo>
                  <a:lnTo>
                    <a:pt x="13081" y="168148"/>
                  </a:lnTo>
                  <a:lnTo>
                    <a:pt x="24384" y="162433"/>
                  </a:lnTo>
                  <a:lnTo>
                    <a:pt x="102870" y="317754"/>
                  </a:lnTo>
                  <a:lnTo>
                    <a:pt x="91567" y="323469"/>
                  </a:lnTo>
                  <a:lnTo>
                    <a:pt x="91567" y="310769"/>
                  </a:lnTo>
                  <a:lnTo>
                    <a:pt x="294386" y="310769"/>
                  </a:lnTo>
                  <a:lnTo>
                    <a:pt x="294386" y="323469"/>
                  </a:lnTo>
                  <a:lnTo>
                    <a:pt x="283083" y="317754"/>
                  </a:lnTo>
                  <a:lnTo>
                    <a:pt x="361569" y="162306"/>
                  </a:lnTo>
                  <a:lnTo>
                    <a:pt x="372872" y="168021"/>
                  </a:lnTo>
                  <a:lnTo>
                    <a:pt x="361569" y="173736"/>
                  </a:lnTo>
                  <a:lnTo>
                    <a:pt x="283083" y="18415"/>
                  </a:lnTo>
                  <a:lnTo>
                    <a:pt x="294386" y="12700"/>
                  </a:lnTo>
                  <a:lnTo>
                    <a:pt x="294386" y="25400"/>
                  </a:lnTo>
                  <a:lnTo>
                    <a:pt x="91567" y="25400"/>
                  </a:lnTo>
                  <a:lnTo>
                    <a:pt x="91567" y="12700"/>
                  </a:lnTo>
                  <a:lnTo>
                    <a:pt x="102870" y="18415"/>
                  </a:lnTo>
                  <a:lnTo>
                    <a:pt x="24384" y="173863"/>
                  </a:lnTo>
                  <a:close/>
                </a:path>
              </a:pathLst>
            </a:custGeom>
            <a:solidFill>
              <a:srgbClr val="7CCA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8" name="Google Shape;228;p7"/>
          <p:cNvGrpSpPr/>
          <p:nvPr/>
        </p:nvGrpSpPr>
        <p:grpSpPr>
          <a:xfrm>
            <a:off x="11766971" y="2887244"/>
            <a:ext cx="2336959" cy="2008061"/>
            <a:chOff x="-381" y="0"/>
            <a:chExt cx="3115945" cy="2677414"/>
          </a:xfrm>
        </p:grpSpPr>
        <p:sp>
          <p:nvSpPr>
            <p:cNvPr id="229" name="Google Shape;229;p7"/>
            <p:cNvSpPr/>
            <p:nvPr/>
          </p:nvSpPr>
          <p:spPr>
            <a:xfrm>
              <a:off x="12700" y="12700"/>
              <a:ext cx="3089783" cy="2652014"/>
            </a:xfrm>
            <a:custGeom>
              <a:avLst/>
              <a:gdLst/>
              <a:ahLst/>
              <a:cxnLst/>
              <a:rect l="l" t="t" r="r" b="b"/>
              <a:pathLst>
                <a:path w="3089783" h="2652014" extrusionOk="0">
                  <a:moveTo>
                    <a:pt x="0" y="1326007"/>
                  </a:moveTo>
                  <a:lnTo>
                    <a:pt x="663956" y="0"/>
                  </a:lnTo>
                  <a:lnTo>
                    <a:pt x="2425827" y="0"/>
                  </a:lnTo>
                  <a:lnTo>
                    <a:pt x="3089783" y="1326007"/>
                  </a:lnTo>
                  <a:lnTo>
                    <a:pt x="2425827" y="2652014"/>
                  </a:lnTo>
                  <a:lnTo>
                    <a:pt x="663956" y="2652014"/>
                  </a:lnTo>
                  <a:close/>
                </a:path>
              </a:pathLst>
            </a:custGeom>
            <a:blipFill rotWithShape="1">
              <a:blip r:embed="rId8">
                <a:alphaModFix/>
              </a:blip>
              <a:stretch>
                <a:fillRect l="-27026" t="-475" r="-27021" b="-47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p7"/>
            <p:cNvSpPr/>
            <p:nvPr/>
          </p:nvSpPr>
          <p:spPr>
            <a:xfrm>
              <a:off x="-381" y="0"/>
              <a:ext cx="3115945" cy="2677414"/>
            </a:xfrm>
            <a:custGeom>
              <a:avLst/>
              <a:gdLst/>
              <a:ahLst/>
              <a:cxnLst/>
              <a:rect l="l" t="t" r="r" b="b"/>
              <a:pathLst>
                <a:path w="3115945" h="2677414" extrusionOk="0">
                  <a:moveTo>
                    <a:pt x="1778" y="1333119"/>
                  </a:moveTo>
                  <a:lnTo>
                    <a:pt x="665607" y="6985"/>
                  </a:lnTo>
                  <a:cubicBezTo>
                    <a:pt x="667766" y="2667"/>
                    <a:pt x="672211" y="0"/>
                    <a:pt x="676910" y="0"/>
                  </a:cubicBezTo>
                  <a:lnTo>
                    <a:pt x="2438908" y="0"/>
                  </a:lnTo>
                  <a:cubicBezTo>
                    <a:pt x="2443734" y="0"/>
                    <a:pt x="2448052" y="2667"/>
                    <a:pt x="2450211" y="6985"/>
                  </a:cubicBezTo>
                  <a:lnTo>
                    <a:pt x="3114167" y="1332992"/>
                  </a:lnTo>
                  <a:cubicBezTo>
                    <a:pt x="3115945" y="1336548"/>
                    <a:pt x="3115945" y="1340739"/>
                    <a:pt x="3114167" y="1344422"/>
                  </a:cubicBezTo>
                  <a:lnTo>
                    <a:pt x="2450211" y="2670429"/>
                  </a:lnTo>
                  <a:cubicBezTo>
                    <a:pt x="2448052" y="2674747"/>
                    <a:pt x="2443607" y="2677414"/>
                    <a:pt x="2438908" y="2677414"/>
                  </a:cubicBezTo>
                  <a:lnTo>
                    <a:pt x="677037" y="2677414"/>
                  </a:lnTo>
                  <a:cubicBezTo>
                    <a:pt x="672211" y="2677414"/>
                    <a:pt x="667893" y="2674747"/>
                    <a:pt x="665734" y="2670429"/>
                  </a:cubicBezTo>
                  <a:lnTo>
                    <a:pt x="1778" y="1344422"/>
                  </a:lnTo>
                  <a:cubicBezTo>
                    <a:pt x="0" y="1340866"/>
                    <a:pt x="0" y="1336675"/>
                    <a:pt x="1778" y="1332992"/>
                  </a:cubicBezTo>
                  <a:moveTo>
                    <a:pt x="24511" y="1344422"/>
                  </a:moveTo>
                  <a:lnTo>
                    <a:pt x="13081" y="1338707"/>
                  </a:lnTo>
                  <a:lnTo>
                    <a:pt x="24384" y="1332992"/>
                  </a:lnTo>
                  <a:lnTo>
                    <a:pt x="688340" y="2659126"/>
                  </a:lnTo>
                  <a:lnTo>
                    <a:pt x="677037" y="2664841"/>
                  </a:lnTo>
                  <a:lnTo>
                    <a:pt x="677037" y="2652141"/>
                  </a:lnTo>
                  <a:lnTo>
                    <a:pt x="2438908" y="2652141"/>
                  </a:lnTo>
                  <a:lnTo>
                    <a:pt x="2438908" y="2664841"/>
                  </a:lnTo>
                  <a:lnTo>
                    <a:pt x="2427605" y="2659126"/>
                  </a:lnTo>
                  <a:lnTo>
                    <a:pt x="3091561" y="1333119"/>
                  </a:lnTo>
                  <a:lnTo>
                    <a:pt x="3102864" y="1338834"/>
                  </a:lnTo>
                  <a:lnTo>
                    <a:pt x="3091561" y="1344549"/>
                  </a:lnTo>
                  <a:lnTo>
                    <a:pt x="2427478" y="18415"/>
                  </a:lnTo>
                  <a:lnTo>
                    <a:pt x="2438781" y="12700"/>
                  </a:lnTo>
                  <a:lnTo>
                    <a:pt x="2438781" y="25400"/>
                  </a:lnTo>
                  <a:lnTo>
                    <a:pt x="677037" y="25400"/>
                  </a:lnTo>
                  <a:lnTo>
                    <a:pt x="677037" y="12700"/>
                  </a:lnTo>
                  <a:lnTo>
                    <a:pt x="688340" y="18415"/>
                  </a:lnTo>
                  <a:lnTo>
                    <a:pt x="24384" y="1344422"/>
                  </a:lnTo>
                  <a:close/>
                </a:path>
              </a:pathLst>
            </a:custGeom>
            <a:solidFill>
              <a:srgbClr val="A5C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1" name="Google Shape;231;p7"/>
          <p:cNvGrpSpPr/>
          <p:nvPr/>
        </p:nvGrpSpPr>
        <p:grpSpPr>
          <a:xfrm>
            <a:off x="12228143" y="2931612"/>
            <a:ext cx="289465" cy="252222"/>
            <a:chOff x="-381" y="0"/>
            <a:chExt cx="385953" cy="336296"/>
          </a:xfrm>
        </p:grpSpPr>
        <p:sp>
          <p:nvSpPr>
            <p:cNvPr id="232" name="Google Shape;232;p7"/>
            <p:cNvSpPr/>
            <p:nvPr/>
          </p:nvSpPr>
          <p:spPr>
            <a:xfrm>
              <a:off x="12700" y="12700"/>
              <a:ext cx="359791" cy="310896"/>
            </a:xfrm>
            <a:custGeom>
              <a:avLst/>
              <a:gdLst/>
              <a:ahLst/>
              <a:cxnLst/>
              <a:rect l="l" t="t" r="r" b="b"/>
              <a:pathLst>
                <a:path w="359791" h="310896" extrusionOk="0">
                  <a:moveTo>
                    <a:pt x="0" y="155448"/>
                  </a:moveTo>
                  <a:lnTo>
                    <a:pt x="78486" y="0"/>
                  </a:lnTo>
                  <a:lnTo>
                    <a:pt x="281305" y="0"/>
                  </a:lnTo>
                  <a:lnTo>
                    <a:pt x="359791" y="155448"/>
                  </a:lnTo>
                  <a:lnTo>
                    <a:pt x="281305" y="310896"/>
                  </a:lnTo>
                  <a:lnTo>
                    <a:pt x="78486" y="3108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3" name="Google Shape;233;p7"/>
            <p:cNvSpPr/>
            <p:nvPr/>
          </p:nvSpPr>
          <p:spPr>
            <a:xfrm>
              <a:off x="-381" y="0"/>
              <a:ext cx="385953" cy="336296"/>
            </a:xfrm>
            <a:custGeom>
              <a:avLst/>
              <a:gdLst/>
              <a:ahLst/>
              <a:cxnLst/>
              <a:rect l="l" t="t" r="r" b="b"/>
              <a:pathLst>
                <a:path w="385953" h="336296" extrusionOk="0">
                  <a:moveTo>
                    <a:pt x="1778" y="162433"/>
                  </a:moveTo>
                  <a:lnTo>
                    <a:pt x="80264" y="6985"/>
                  </a:lnTo>
                  <a:cubicBezTo>
                    <a:pt x="82423" y="2667"/>
                    <a:pt x="86868" y="0"/>
                    <a:pt x="91567" y="0"/>
                  </a:cubicBezTo>
                  <a:lnTo>
                    <a:pt x="294386" y="0"/>
                  </a:lnTo>
                  <a:cubicBezTo>
                    <a:pt x="299212" y="0"/>
                    <a:pt x="303530" y="2667"/>
                    <a:pt x="305689" y="6985"/>
                  </a:cubicBezTo>
                  <a:lnTo>
                    <a:pt x="384175" y="162433"/>
                  </a:lnTo>
                  <a:cubicBezTo>
                    <a:pt x="385953" y="165989"/>
                    <a:pt x="385953" y="170307"/>
                    <a:pt x="384175" y="173863"/>
                  </a:cubicBezTo>
                  <a:lnTo>
                    <a:pt x="305689" y="329311"/>
                  </a:lnTo>
                  <a:cubicBezTo>
                    <a:pt x="303530" y="333629"/>
                    <a:pt x="299085" y="336296"/>
                    <a:pt x="294386" y="336296"/>
                  </a:cubicBezTo>
                  <a:lnTo>
                    <a:pt x="91567" y="336296"/>
                  </a:lnTo>
                  <a:cubicBezTo>
                    <a:pt x="86741" y="336296"/>
                    <a:pt x="82423" y="333629"/>
                    <a:pt x="80264" y="329311"/>
                  </a:cubicBezTo>
                  <a:lnTo>
                    <a:pt x="1778" y="173863"/>
                  </a:lnTo>
                  <a:cubicBezTo>
                    <a:pt x="0" y="170307"/>
                    <a:pt x="0" y="165989"/>
                    <a:pt x="1778" y="162433"/>
                  </a:cubicBezTo>
                  <a:moveTo>
                    <a:pt x="24511" y="173863"/>
                  </a:moveTo>
                  <a:lnTo>
                    <a:pt x="13081" y="168148"/>
                  </a:lnTo>
                  <a:lnTo>
                    <a:pt x="24384" y="162433"/>
                  </a:lnTo>
                  <a:lnTo>
                    <a:pt x="102870" y="317754"/>
                  </a:lnTo>
                  <a:lnTo>
                    <a:pt x="91567" y="323469"/>
                  </a:lnTo>
                  <a:lnTo>
                    <a:pt x="91567" y="310769"/>
                  </a:lnTo>
                  <a:lnTo>
                    <a:pt x="294386" y="310769"/>
                  </a:lnTo>
                  <a:lnTo>
                    <a:pt x="294386" y="323469"/>
                  </a:lnTo>
                  <a:lnTo>
                    <a:pt x="283083" y="317754"/>
                  </a:lnTo>
                  <a:lnTo>
                    <a:pt x="361569" y="162306"/>
                  </a:lnTo>
                  <a:lnTo>
                    <a:pt x="372872" y="168021"/>
                  </a:lnTo>
                  <a:lnTo>
                    <a:pt x="361569" y="173736"/>
                  </a:lnTo>
                  <a:lnTo>
                    <a:pt x="283083" y="18415"/>
                  </a:lnTo>
                  <a:lnTo>
                    <a:pt x="294386" y="12700"/>
                  </a:lnTo>
                  <a:lnTo>
                    <a:pt x="294386" y="25400"/>
                  </a:lnTo>
                  <a:lnTo>
                    <a:pt x="91567" y="25400"/>
                  </a:lnTo>
                  <a:lnTo>
                    <a:pt x="91567" y="12700"/>
                  </a:lnTo>
                  <a:lnTo>
                    <a:pt x="102870" y="18415"/>
                  </a:lnTo>
                  <a:lnTo>
                    <a:pt x="24384" y="173863"/>
                  </a:lnTo>
                  <a:close/>
                </a:path>
              </a:pathLst>
            </a:custGeom>
            <a:solidFill>
              <a:srgbClr val="A5C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4" name="Google Shape;234;p7"/>
          <p:cNvGrpSpPr/>
          <p:nvPr/>
        </p:nvGrpSpPr>
        <p:grpSpPr>
          <a:xfrm>
            <a:off x="11766971" y="5083128"/>
            <a:ext cx="2336959" cy="2008060"/>
            <a:chOff x="-381" y="0"/>
            <a:chExt cx="3115945" cy="2677414"/>
          </a:xfrm>
        </p:grpSpPr>
        <p:sp>
          <p:nvSpPr>
            <p:cNvPr id="235" name="Google Shape;235;p7"/>
            <p:cNvSpPr/>
            <p:nvPr/>
          </p:nvSpPr>
          <p:spPr>
            <a:xfrm>
              <a:off x="12700" y="12700"/>
              <a:ext cx="3089783" cy="2652014"/>
            </a:xfrm>
            <a:custGeom>
              <a:avLst/>
              <a:gdLst/>
              <a:ahLst/>
              <a:cxnLst/>
              <a:rect l="l" t="t" r="r" b="b"/>
              <a:pathLst>
                <a:path w="3089783" h="2652014" extrusionOk="0">
                  <a:moveTo>
                    <a:pt x="0" y="1326007"/>
                  </a:moveTo>
                  <a:lnTo>
                    <a:pt x="663956" y="0"/>
                  </a:lnTo>
                  <a:lnTo>
                    <a:pt x="2425827" y="0"/>
                  </a:lnTo>
                  <a:lnTo>
                    <a:pt x="3089783" y="1326007"/>
                  </a:lnTo>
                  <a:lnTo>
                    <a:pt x="2425827" y="2652014"/>
                  </a:lnTo>
                  <a:lnTo>
                    <a:pt x="663956" y="2652014"/>
                  </a:lnTo>
                  <a:close/>
                </a:path>
              </a:pathLst>
            </a:custGeom>
            <a:solidFill>
              <a:srgbClr val="009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7"/>
            <p:cNvSpPr/>
            <p:nvPr/>
          </p:nvSpPr>
          <p:spPr>
            <a:xfrm>
              <a:off x="-381" y="0"/>
              <a:ext cx="3115945" cy="2677414"/>
            </a:xfrm>
            <a:custGeom>
              <a:avLst/>
              <a:gdLst/>
              <a:ahLst/>
              <a:cxnLst/>
              <a:rect l="l" t="t" r="r" b="b"/>
              <a:pathLst>
                <a:path w="3115945" h="2677414" extrusionOk="0">
                  <a:moveTo>
                    <a:pt x="1778" y="1333119"/>
                  </a:moveTo>
                  <a:lnTo>
                    <a:pt x="665607" y="6985"/>
                  </a:lnTo>
                  <a:cubicBezTo>
                    <a:pt x="667766" y="2667"/>
                    <a:pt x="672211" y="0"/>
                    <a:pt x="676910" y="0"/>
                  </a:cubicBezTo>
                  <a:lnTo>
                    <a:pt x="2438908" y="0"/>
                  </a:lnTo>
                  <a:cubicBezTo>
                    <a:pt x="2443734" y="0"/>
                    <a:pt x="2448052" y="2667"/>
                    <a:pt x="2450211" y="6985"/>
                  </a:cubicBezTo>
                  <a:lnTo>
                    <a:pt x="3114167" y="1332992"/>
                  </a:lnTo>
                  <a:cubicBezTo>
                    <a:pt x="3115945" y="1336548"/>
                    <a:pt x="3115945" y="1340739"/>
                    <a:pt x="3114167" y="1344422"/>
                  </a:cubicBezTo>
                  <a:lnTo>
                    <a:pt x="2450211" y="2670429"/>
                  </a:lnTo>
                  <a:cubicBezTo>
                    <a:pt x="2448052" y="2674747"/>
                    <a:pt x="2443607" y="2677414"/>
                    <a:pt x="2438908" y="2677414"/>
                  </a:cubicBezTo>
                  <a:lnTo>
                    <a:pt x="677037" y="2677414"/>
                  </a:lnTo>
                  <a:cubicBezTo>
                    <a:pt x="672211" y="2677414"/>
                    <a:pt x="667893" y="2674747"/>
                    <a:pt x="665734" y="2670429"/>
                  </a:cubicBezTo>
                  <a:lnTo>
                    <a:pt x="1778" y="1344422"/>
                  </a:lnTo>
                  <a:cubicBezTo>
                    <a:pt x="0" y="1340866"/>
                    <a:pt x="0" y="1336675"/>
                    <a:pt x="1778" y="1332992"/>
                  </a:cubicBezTo>
                  <a:moveTo>
                    <a:pt x="24511" y="1344422"/>
                  </a:moveTo>
                  <a:lnTo>
                    <a:pt x="13081" y="1338707"/>
                  </a:lnTo>
                  <a:lnTo>
                    <a:pt x="24384" y="1332992"/>
                  </a:lnTo>
                  <a:lnTo>
                    <a:pt x="688340" y="2659126"/>
                  </a:lnTo>
                  <a:lnTo>
                    <a:pt x="677037" y="2664841"/>
                  </a:lnTo>
                  <a:lnTo>
                    <a:pt x="677037" y="2652141"/>
                  </a:lnTo>
                  <a:lnTo>
                    <a:pt x="2438908" y="2652141"/>
                  </a:lnTo>
                  <a:lnTo>
                    <a:pt x="2438908" y="2664841"/>
                  </a:lnTo>
                  <a:lnTo>
                    <a:pt x="2427605" y="2659126"/>
                  </a:lnTo>
                  <a:lnTo>
                    <a:pt x="3091561" y="1333119"/>
                  </a:lnTo>
                  <a:lnTo>
                    <a:pt x="3102864" y="1338834"/>
                  </a:lnTo>
                  <a:lnTo>
                    <a:pt x="3091561" y="1344549"/>
                  </a:lnTo>
                  <a:lnTo>
                    <a:pt x="2427478" y="18415"/>
                  </a:lnTo>
                  <a:lnTo>
                    <a:pt x="2438781" y="12700"/>
                  </a:lnTo>
                  <a:lnTo>
                    <a:pt x="2438781" y="25400"/>
                  </a:lnTo>
                  <a:lnTo>
                    <a:pt x="677037" y="25400"/>
                  </a:lnTo>
                  <a:lnTo>
                    <a:pt x="677037" y="12700"/>
                  </a:lnTo>
                  <a:lnTo>
                    <a:pt x="688340" y="18415"/>
                  </a:lnTo>
                  <a:lnTo>
                    <a:pt x="24384" y="1344422"/>
                  </a:lnTo>
                  <a:close/>
                </a:path>
              </a:pathLst>
            </a:custGeom>
            <a:solidFill>
              <a:srgbClr val="009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7" name="Google Shape;237;p7"/>
          <p:cNvGrpSpPr/>
          <p:nvPr/>
        </p:nvGrpSpPr>
        <p:grpSpPr>
          <a:xfrm>
            <a:off x="11955790" y="5196624"/>
            <a:ext cx="2110066" cy="1738997"/>
            <a:chOff x="-189508" y="0"/>
            <a:chExt cx="2347646" cy="2034359"/>
          </a:xfrm>
        </p:grpSpPr>
        <p:sp>
          <p:nvSpPr>
            <p:cNvPr id="238" name="Google Shape;238;p7"/>
            <p:cNvSpPr/>
            <p:nvPr/>
          </p:nvSpPr>
          <p:spPr>
            <a:xfrm>
              <a:off x="0" y="0"/>
              <a:ext cx="2158138" cy="1856074"/>
            </a:xfrm>
            <a:custGeom>
              <a:avLst/>
              <a:gdLst/>
              <a:ahLst/>
              <a:cxnLst/>
              <a:rect l="l" t="t" r="r" b="b"/>
              <a:pathLst>
                <a:path w="2158138" h="1856074" extrusionOk="0">
                  <a:moveTo>
                    <a:pt x="0" y="0"/>
                  </a:moveTo>
                  <a:lnTo>
                    <a:pt x="2158138" y="0"/>
                  </a:lnTo>
                  <a:lnTo>
                    <a:pt x="2158138" y="1856074"/>
                  </a:lnTo>
                  <a:lnTo>
                    <a:pt x="0" y="1856074"/>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 name="Google Shape;239;p7"/>
            <p:cNvSpPr txBox="1"/>
            <p:nvPr/>
          </p:nvSpPr>
          <p:spPr>
            <a:xfrm>
              <a:off x="-189508" y="159235"/>
              <a:ext cx="2158138" cy="1875124"/>
            </a:xfrm>
            <a:prstGeom prst="rect">
              <a:avLst/>
            </a:prstGeom>
            <a:noFill/>
            <a:ln>
              <a:noFill/>
            </a:ln>
          </p:spPr>
          <p:txBody>
            <a:bodyPr spcFirstLastPara="1" wrap="square" lIns="0" tIns="0" rIns="0" bIns="0" anchor="ctr" anchorCtr="0">
              <a:noAutofit/>
            </a:bodyPr>
            <a:lstStyle/>
            <a:p>
              <a:pPr marL="0" marR="0" lvl="0" indent="0" algn="ctr" rtl="0">
                <a:lnSpc>
                  <a:spcPct val="108000"/>
                </a:lnSpc>
                <a:spcBef>
                  <a:spcPts val="0"/>
                </a:spcBef>
                <a:spcAft>
                  <a:spcPts val="0"/>
                </a:spcAft>
                <a:buClr>
                  <a:srgbClr val="000000"/>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Klimaatverandering</a:t>
              </a:r>
              <a:endParaRPr sz="1100" b="0" i="0" u="none" strike="noStrike" cap="none">
                <a:solidFill>
                  <a:srgbClr val="000000"/>
                </a:solidFill>
                <a:latin typeface="Arial"/>
                <a:ea typeface="Arial"/>
                <a:cs typeface="Arial"/>
                <a:sym typeface="Arial"/>
              </a:endParaRPr>
            </a:p>
          </p:txBody>
        </p:sp>
      </p:grpSp>
      <p:grpSp>
        <p:nvGrpSpPr>
          <p:cNvPr id="240" name="Google Shape;240;p7"/>
          <p:cNvGrpSpPr/>
          <p:nvPr/>
        </p:nvGrpSpPr>
        <p:grpSpPr>
          <a:xfrm>
            <a:off x="12225287" y="6825546"/>
            <a:ext cx="289465" cy="252222"/>
            <a:chOff x="-381" y="0"/>
            <a:chExt cx="385953" cy="336296"/>
          </a:xfrm>
        </p:grpSpPr>
        <p:sp>
          <p:nvSpPr>
            <p:cNvPr id="241" name="Google Shape;241;p7"/>
            <p:cNvSpPr/>
            <p:nvPr/>
          </p:nvSpPr>
          <p:spPr>
            <a:xfrm>
              <a:off x="12700" y="12700"/>
              <a:ext cx="359791" cy="310896"/>
            </a:xfrm>
            <a:custGeom>
              <a:avLst/>
              <a:gdLst/>
              <a:ahLst/>
              <a:cxnLst/>
              <a:rect l="l" t="t" r="r" b="b"/>
              <a:pathLst>
                <a:path w="359791" h="310896" extrusionOk="0">
                  <a:moveTo>
                    <a:pt x="0" y="155448"/>
                  </a:moveTo>
                  <a:lnTo>
                    <a:pt x="78486" y="0"/>
                  </a:lnTo>
                  <a:lnTo>
                    <a:pt x="281305" y="0"/>
                  </a:lnTo>
                  <a:lnTo>
                    <a:pt x="359791" y="155448"/>
                  </a:lnTo>
                  <a:lnTo>
                    <a:pt x="281305" y="310896"/>
                  </a:lnTo>
                  <a:lnTo>
                    <a:pt x="78486" y="3108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2" name="Google Shape;242;p7"/>
            <p:cNvSpPr/>
            <p:nvPr/>
          </p:nvSpPr>
          <p:spPr>
            <a:xfrm>
              <a:off x="-381" y="0"/>
              <a:ext cx="385953" cy="336296"/>
            </a:xfrm>
            <a:custGeom>
              <a:avLst/>
              <a:gdLst/>
              <a:ahLst/>
              <a:cxnLst/>
              <a:rect l="l" t="t" r="r" b="b"/>
              <a:pathLst>
                <a:path w="385953" h="336296" extrusionOk="0">
                  <a:moveTo>
                    <a:pt x="1778" y="162433"/>
                  </a:moveTo>
                  <a:lnTo>
                    <a:pt x="80264" y="6985"/>
                  </a:lnTo>
                  <a:cubicBezTo>
                    <a:pt x="82423" y="2667"/>
                    <a:pt x="86868" y="0"/>
                    <a:pt x="91567" y="0"/>
                  </a:cubicBezTo>
                  <a:lnTo>
                    <a:pt x="294386" y="0"/>
                  </a:lnTo>
                  <a:cubicBezTo>
                    <a:pt x="299212" y="0"/>
                    <a:pt x="303530" y="2667"/>
                    <a:pt x="305689" y="6985"/>
                  </a:cubicBezTo>
                  <a:lnTo>
                    <a:pt x="384175" y="162433"/>
                  </a:lnTo>
                  <a:cubicBezTo>
                    <a:pt x="385953" y="165989"/>
                    <a:pt x="385953" y="170307"/>
                    <a:pt x="384175" y="173863"/>
                  </a:cubicBezTo>
                  <a:lnTo>
                    <a:pt x="305689" y="329311"/>
                  </a:lnTo>
                  <a:cubicBezTo>
                    <a:pt x="303530" y="333629"/>
                    <a:pt x="299085" y="336296"/>
                    <a:pt x="294386" y="336296"/>
                  </a:cubicBezTo>
                  <a:lnTo>
                    <a:pt x="91567" y="336296"/>
                  </a:lnTo>
                  <a:cubicBezTo>
                    <a:pt x="86741" y="336296"/>
                    <a:pt x="82423" y="333629"/>
                    <a:pt x="80264" y="329311"/>
                  </a:cubicBezTo>
                  <a:lnTo>
                    <a:pt x="1778" y="173863"/>
                  </a:lnTo>
                  <a:cubicBezTo>
                    <a:pt x="0" y="170307"/>
                    <a:pt x="0" y="165989"/>
                    <a:pt x="1778" y="162433"/>
                  </a:cubicBezTo>
                  <a:moveTo>
                    <a:pt x="24511" y="173863"/>
                  </a:moveTo>
                  <a:lnTo>
                    <a:pt x="13081" y="168148"/>
                  </a:lnTo>
                  <a:lnTo>
                    <a:pt x="24384" y="162433"/>
                  </a:lnTo>
                  <a:lnTo>
                    <a:pt x="102870" y="317754"/>
                  </a:lnTo>
                  <a:lnTo>
                    <a:pt x="91567" y="323469"/>
                  </a:lnTo>
                  <a:lnTo>
                    <a:pt x="91567" y="310769"/>
                  </a:lnTo>
                  <a:lnTo>
                    <a:pt x="294386" y="310769"/>
                  </a:lnTo>
                  <a:lnTo>
                    <a:pt x="294386" y="323469"/>
                  </a:lnTo>
                  <a:lnTo>
                    <a:pt x="283083" y="317754"/>
                  </a:lnTo>
                  <a:lnTo>
                    <a:pt x="361569" y="162306"/>
                  </a:lnTo>
                  <a:lnTo>
                    <a:pt x="372872" y="168021"/>
                  </a:lnTo>
                  <a:lnTo>
                    <a:pt x="361569" y="173736"/>
                  </a:lnTo>
                  <a:lnTo>
                    <a:pt x="283083" y="18415"/>
                  </a:lnTo>
                  <a:lnTo>
                    <a:pt x="294386" y="12700"/>
                  </a:lnTo>
                  <a:lnTo>
                    <a:pt x="294386" y="25400"/>
                  </a:lnTo>
                  <a:lnTo>
                    <a:pt x="91567" y="25400"/>
                  </a:lnTo>
                  <a:lnTo>
                    <a:pt x="91567" y="12700"/>
                  </a:lnTo>
                  <a:lnTo>
                    <a:pt x="102870" y="18415"/>
                  </a:lnTo>
                  <a:lnTo>
                    <a:pt x="24384" y="173863"/>
                  </a:lnTo>
                  <a:close/>
                </a:path>
              </a:pathLst>
            </a:custGeom>
            <a:solidFill>
              <a:srgbClr val="009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3" name="Google Shape;243;p7"/>
          <p:cNvGrpSpPr/>
          <p:nvPr/>
        </p:nvGrpSpPr>
        <p:grpSpPr>
          <a:xfrm>
            <a:off x="9772368" y="6172046"/>
            <a:ext cx="2336959" cy="2008060"/>
            <a:chOff x="-381" y="0"/>
            <a:chExt cx="3115945" cy="2677414"/>
          </a:xfrm>
        </p:grpSpPr>
        <p:sp>
          <p:nvSpPr>
            <p:cNvPr id="244" name="Google Shape;244;p7"/>
            <p:cNvSpPr/>
            <p:nvPr/>
          </p:nvSpPr>
          <p:spPr>
            <a:xfrm>
              <a:off x="12700" y="12700"/>
              <a:ext cx="3089783" cy="2652014"/>
            </a:xfrm>
            <a:custGeom>
              <a:avLst/>
              <a:gdLst/>
              <a:ahLst/>
              <a:cxnLst/>
              <a:rect l="l" t="t" r="r" b="b"/>
              <a:pathLst>
                <a:path w="3089783" h="2652014" extrusionOk="0">
                  <a:moveTo>
                    <a:pt x="0" y="1326007"/>
                  </a:moveTo>
                  <a:lnTo>
                    <a:pt x="663956" y="0"/>
                  </a:lnTo>
                  <a:lnTo>
                    <a:pt x="2425827" y="0"/>
                  </a:lnTo>
                  <a:lnTo>
                    <a:pt x="3089783" y="1326007"/>
                  </a:lnTo>
                  <a:lnTo>
                    <a:pt x="2425827" y="2652014"/>
                  </a:lnTo>
                  <a:lnTo>
                    <a:pt x="663956" y="2652014"/>
                  </a:lnTo>
                  <a:close/>
                </a:path>
              </a:pathLst>
            </a:custGeom>
            <a:blipFill rotWithShape="1">
              <a:blip r:embed="rId9">
                <a:alphaModFix/>
              </a:blip>
              <a:stretch>
                <a:fillRect l="-26843" t="-475" r="-26837" b="-47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5" name="Google Shape;245;p7"/>
            <p:cNvSpPr/>
            <p:nvPr/>
          </p:nvSpPr>
          <p:spPr>
            <a:xfrm>
              <a:off x="-381" y="0"/>
              <a:ext cx="3115945" cy="2677414"/>
            </a:xfrm>
            <a:custGeom>
              <a:avLst/>
              <a:gdLst/>
              <a:ahLst/>
              <a:cxnLst/>
              <a:rect l="l" t="t" r="r" b="b"/>
              <a:pathLst>
                <a:path w="3115945" h="2677414" extrusionOk="0">
                  <a:moveTo>
                    <a:pt x="1778" y="1333119"/>
                  </a:moveTo>
                  <a:lnTo>
                    <a:pt x="665607" y="6985"/>
                  </a:lnTo>
                  <a:cubicBezTo>
                    <a:pt x="667766" y="2667"/>
                    <a:pt x="672211" y="0"/>
                    <a:pt x="676910" y="0"/>
                  </a:cubicBezTo>
                  <a:lnTo>
                    <a:pt x="2438908" y="0"/>
                  </a:lnTo>
                  <a:cubicBezTo>
                    <a:pt x="2443734" y="0"/>
                    <a:pt x="2448052" y="2667"/>
                    <a:pt x="2450211" y="6985"/>
                  </a:cubicBezTo>
                  <a:lnTo>
                    <a:pt x="3114167" y="1332992"/>
                  </a:lnTo>
                  <a:cubicBezTo>
                    <a:pt x="3115945" y="1336548"/>
                    <a:pt x="3115945" y="1340739"/>
                    <a:pt x="3114167" y="1344422"/>
                  </a:cubicBezTo>
                  <a:lnTo>
                    <a:pt x="2450211" y="2670429"/>
                  </a:lnTo>
                  <a:cubicBezTo>
                    <a:pt x="2448052" y="2674747"/>
                    <a:pt x="2443607" y="2677414"/>
                    <a:pt x="2438908" y="2677414"/>
                  </a:cubicBezTo>
                  <a:lnTo>
                    <a:pt x="677037" y="2677414"/>
                  </a:lnTo>
                  <a:cubicBezTo>
                    <a:pt x="672211" y="2677414"/>
                    <a:pt x="667893" y="2674747"/>
                    <a:pt x="665734" y="2670429"/>
                  </a:cubicBezTo>
                  <a:lnTo>
                    <a:pt x="1778" y="1344422"/>
                  </a:lnTo>
                  <a:cubicBezTo>
                    <a:pt x="0" y="1340866"/>
                    <a:pt x="0" y="1336675"/>
                    <a:pt x="1778" y="1332992"/>
                  </a:cubicBezTo>
                  <a:moveTo>
                    <a:pt x="24511" y="1344422"/>
                  </a:moveTo>
                  <a:lnTo>
                    <a:pt x="13081" y="1338707"/>
                  </a:lnTo>
                  <a:lnTo>
                    <a:pt x="24384" y="1332992"/>
                  </a:lnTo>
                  <a:lnTo>
                    <a:pt x="688340" y="2659126"/>
                  </a:lnTo>
                  <a:lnTo>
                    <a:pt x="677037" y="2664841"/>
                  </a:lnTo>
                  <a:lnTo>
                    <a:pt x="677037" y="2652141"/>
                  </a:lnTo>
                  <a:lnTo>
                    <a:pt x="2438908" y="2652141"/>
                  </a:lnTo>
                  <a:lnTo>
                    <a:pt x="2438908" y="2664841"/>
                  </a:lnTo>
                  <a:lnTo>
                    <a:pt x="2427605" y="2659126"/>
                  </a:lnTo>
                  <a:lnTo>
                    <a:pt x="3091561" y="1333119"/>
                  </a:lnTo>
                  <a:lnTo>
                    <a:pt x="3102864" y="1338834"/>
                  </a:lnTo>
                  <a:lnTo>
                    <a:pt x="3091561" y="1344549"/>
                  </a:lnTo>
                  <a:lnTo>
                    <a:pt x="2427478" y="18415"/>
                  </a:lnTo>
                  <a:lnTo>
                    <a:pt x="2438781" y="12700"/>
                  </a:lnTo>
                  <a:lnTo>
                    <a:pt x="2438781" y="25400"/>
                  </a:lnTo>
                  <a:lnTo>
                    <a:pt x="677037" y="25400"/>
                  </a:lnTo>
                  <a:lnTo>
                    <a:pt x="677037" y="12700"/>
                  </a:lnTo>
                  <a:lnTo>
                    <a:pt x="688340" y="18415"/>
                  </a:lnTo>
                  <a:lnTo>
                    <a:pt x="24384" y="1344422"/>
                  </a:lnTo>
                  <a:close/>
                </a:path>
              </a:pathLst>
            </a:custGeom>
            <a:solidFill>
              <a:srgbClr val="009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6" name="Google Shape;246;p7"/>
          <p:cNvGrpSpPr/>
          <p:nvPr/>
        </p:nvGrpSpPr>
        <p:grpSpPr>
          <a:xfrm>
            <a:off x="11795526" y="7045135"/>
            <a:ext cx="289465" cy="252222"/>
            <a:chOff x="-381" y="0"/>
            <a:chExt cx="385953" cy="336296"/>
          </a:xfrm>
        </p:grpSpPr>
        <p:sp>
          <p:nvSpPr>
            <p:cNvPr id="247" name="Google Shape;247;p7"/>
            <p:cNvSpPr/>
            <p:nvPr/>
          </p:nvSpPr>
          <p:spPr>
            <a:xfrm>
              <a:off x="12700" y="12700"/>
              <a:ext cx="359791" cy="310896"/>
            </a:xfrm>
            <a:custGeom>
              <a:avLst/>
              <a:gdLst/>
              <a:ahLst/>
              <a:cxnLst/>
              <a:rect l="l" t="t" r="r" b="b"/>
              <a:pathLst>
                <a:path w="359791" h="310896" extrusionOk="0">
                  <a:moveTo>
                    <a:pt x="0" y="155448"/>
                  </a:moveTo>
                  <a:lnTo>
                    <a:pt x="78486" y="0"/>
                  </a:lnTo>
                  <a:lnTo>
                    <a:pt x="281305" y="0"/>
                  </a:lnTo>
                  <a:lnTo>
                    <a:pt x="359791" y="155448"/>
                  </a:lnTo>
                  <a:lnTo>
                    <a:pt x="281305" y="310896"/>
                  </a:lnTo>
                  <a:lnTo>
                    <a:pt x="78486" y="3108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p7"/>
            <p:cNvSpPr/>
            <p:nvPr/>
          </p:nvSpPr>
          <p:spPr>
            <a:xfrm>
              <a:off x="-381" y="0"/>
              <a:ext cx="385953" cy="336296"/>
            </a:xfrm>
            <a:custGeom>
              <a:avLst/>
              <a:gdLst/>
              <a:ahLst/>
              <a:cxnLst/>
              <a:rect l="l" t="t" r="r" b="b"/>
              <a:pathLst>
                <a:path w="385953" h="336296" extrusionOk="0">
                  <a:moveTo>
                    <a:pt x="1778" y="162433"/>
                  </a:moveTo>
                  <a:lnTo>
                    <a:pt x="80264" y="6985"/>
                  </a:lnTo>
                  <a:cubicBezTo>
                    <a:pt x="82423" y="2667"/>
                    <a:pt x="86868" y="0"/>
                    <a:pt x="91567" y="0"/>
                  </a:cubicBezTo>
                  <a:lnTo>
                    <a:pt x="294386" y="0"/>
                  </a:lnTo>
                  <a:cubicBezTo>
                    <a:pt x="299212" y="0"/>
                    <a:pt x="303530" y="2667"/>
                    <a:pt x="305689" y="6985"/>
                  </a:cubicBezTo>
                  <a:lnTo>
                    <a:pt x="384175" y="162433"/>
                  </a:lnTo>
                  <a:cubicBezTo>
                    <a:pt x="385953" y="165989"/>
                    <a:pt x="385953" y="170307"/>
                    <a:pt x="384175" y="173863"/>
                  </a:cubicBezTo>
                  <a:lnTo>
                    <a:pt x="305689" y="329311"/>
                  </a:lnTo>
                  <a:cubicBezTo>
                    <a:pt x="303530" y="333629"/>
                    <a:pt x="299085" y="336296"/>
                    <a:pt x="294386" y="336296"/>
                  </a:cubicBezTo>
                  <a:lnTo>
                    <a:pt x="91567" y="336296"/>
                  </a:lnTo>
                  <a:cubicBezTo>
                    <a:pt x="86741" y="336296"/>
                    <a:pt x="82423" y="333629"/>
                    <a:pt x="80264" y="329311"/>
                  </a:cubicBezTo>
                  <a:lnTo>
                    <a:pt x="1778" y="173863"/>
                  </a:lnTo>
                  <a:cubicBezTo>
                    <a:pt x="0" y="170307"/>
                    <a:pt x="0" y="165989"/>
                    <a:pt x="1778" y="162433"/>
                  </a:cubicBezTo>
                  <a:moveTo>
                    <a:pt x="24511" y="173863"/>
                  </a:moveTo>
                  <a:lnTo>
                    <a:pt x="13081" y="168148"/>
                  </a:lnTo>
                  <a:lnTo>
                    <a:pt x="24384" y="162433"/>
                  </a:lnTo>
                  <a:lnTo>
                    <a:pt x="102870" y="317754"/>
                  </a:lnTo>
                  <a:lnTo>
                    <a:pt x="91567" y="323469"/>
                  </a:lnTo>
                  <a:lnTo>
                    <a:pt x="91567" y="310769"/>
                  </a:lnTo>
                  <a:lnTo>
                    <a:pt x="294386" y="310769"/>
                  </a:lnTo>
                  <a:lnTo>
                    <a:pt x="294386" y="323469"/>
                  </a:lnTo>
                  <a:lnTo>
                    <a:pt x="283083" y="317754"/>
                  </a:lnTo>
                  <a:lnTo>
                    <a:pt x="361569" y="162306"/>
                  </a:lnTo>
                  <a:lnTo>
                    <a:pt x="372872" y="168021"/>
                  </a:lnTo>
                  <a:lnTo>
                    <a:pt x="361569" y="173736"/>
                  </a:lnTo>
                  <a:lnTo>
                    <a:pt x="283083" y="18415"/>
                  </a:lnTo>
                  <a:lnTo>
                    <a:pt x="294386" y="12700"/>
                  </a:lnTo>
                  <a:lnTo>
                    <a:pt x="294386" y="25400"/>
                  </a:lnTo>
                  <a:lnTo>
                    <a:pt x="91567" y="25400"/>
                  </a:lnTo>
                  <a:lnTo>
                    <a:pt x="91567" y="12700"/>
                  </a:lnTo>
                  <a:lnTo>
                    <a:pt x="102870" y="18415"/>
                  </a:lnTo>
                  <a:lnTo>
                    <a:pt x="24384" y="173863"/>
                  </a:lnTo>
                  <a:close/>
                </a:path>
              </a:pathLst>
            </a:custGeom>
            <a:solidFill>
              <a:srgbClr val="0BD0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9" name="Google Shape;249;p7"/>
          <p:cNvGrpSpPr/>
          <p:nvPr/>
        </p:nvGrpSpPr>
        <p:grpSpPr>
          <a:xfrm>
            <a:off x="5784590" y="6160012"/>
            <a:ext cx="2336958" cy="2008060"/>
            <a:chOff x="-381" y="0"/>
            <a:chExt cx="3115945" cy="2677414"/>
          </a:xfrm>
        </p:grpSpPr>
        <p:sp>
          <p:nvSpPr>
            <p:cNvPr id="250" name="Google Shape;250;p7"/>
            <p:cNvSpPr/>
            <p:nvPr/>
          </p:nvSpPr>
          <p:spPr>
            <a:xfrm>
              <a:off x="12700" y="12700"/>
              <a:ext cx="3089783" cy="2652014"/>
            </a:xfrm>
            <a:custGeom>
              <a:avLst/>
              <a:gdLst/>
              <a:ahLst/>
              <a:cxnLst/>
              <a:rect l="l" t="t" r="r" b="b"/>
              <a:pathLst>
                <a:path w="3089783" h="2652014" extrusionOk="0">
                  <a:moveTo>
                    <a:pt x="0" y="1326007"/>
                  </a:moveTo>
                  <a:lnTo>
                    <a:pt x="663956" y="0"/>
                  </a:lnTo>
                  <a:lnTo>
                    <a:pt x="2425827" y="0"/>
                  </a:lnTo>
                  <a:lnTo>
                    <a:pt x="3089783" y="1326007"/>
                  </a:lnTo>
                  <a:lnTo>
                    <a:pt x="2425827" y="2652014"/>
                  </a:lnTo>
                  <a:lnTo>
                    <a:pt x="663956" y="2652014"/>
                  </a:lnTo>
                  <a:close/>
                </a:path>
              </a:pathLst>
            </a:custGeom>
            <a:solidFill>
              <a:srgbClr val="0BD0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1" name="Google Shape;251;p7"/>
            <p:cNvSpPr/>
            <p:nvPr/>
          </p:nvSpPr>
          <p:spPr>
            <a:xfrm>
              <a:off x="-381" y="0"/>
              <a:ext cx="3115945" cy="2677414"/>
            </a:xfrm>
            <a:custGeom>
              <a:avLst/>
              <a:gdLst/>
              <a:ahLst/>
              <a:cxnLst/>
              <a:rect l="l" t="t" r="r" b="b"/>
              <a:pathLst>
                <a:path w="3115945" h="2677414" extrusionOk="0">
                  <a:moveTo>
                    <a:pt x="1778" y="1333119"/>
                  </a:moveTo>
                  <a:lnTo>
                    <a:pt x="665607" y="6985"/>
                  </a:lnTo>
                  <a:cubicBezTo>
                    <a:pt x="667766" y="2667"/>
                    <a:pt x="672211" y="0"/>
                    <a:pt x="676910" y="0"/>
                  </a:cubicBezTo>
                  <a:lnTo>
                    <a:pt x="2438908" y="0"/>
                  </a:lnTo>
                  <a:cubicBezTo>
                    <a:pt x="2443734" y="0"/>
                    <a:pt x="2448052" y="2667"/>
                    <a:pt x="2450211" y="6985"/>
                  </a:cubicBezTo>
                  <a:lnTo>
                    <a:pt x="3114167" y="1332992"/>
                  </a:lnTo>
                  <a:cubicBezTo>
                    <a:pt x="3115945" y="1336548"/>
                    <a:pt x="3115945" y="1340739"/>
                    <a:pt x="3114167" y="1344422"/>
                  </a:cubicBezTo>
                  <a:lnTo>
                    <a:pt x="2450211" y="2670429"/>
                  </a:lnTo>
                  <a:cubicBezTo>
                    <a:pt x="2448052" y="2674747"/>
                    <a:pt x="2443607" y="2677414"/>
                    <a:pt x="2438908" y="2677414"/>
                  </a:cubicBezTo>
                  <a:lnTo>
                    <a:pt x="677037" y="2677414"/>
                  </a:lnTo>
                  <a:cubicBezTo>
                    <a:pt x="672211" y="2677414"/>
                    <a:pt x="667893" y="2674747"/>
                    <a:pt x="665734" y="2670429"/>
                  </a:cubicBezTo>
                  <a:lnTo>
                    <a:pt x="1778" y="1344422"/>
                  </a:lnTo>
                  <a:cubicBezTo>
                    <a:pt x="0" y="1340866"/>
                    <a:pt x="0" y="1336675"/>
                    <a:pt x="1778" y="1332992"/>
                  </a:cubicBezTo>
                  <a:moveTo>
                    <a:pt x="24511" y="1344422"/>
                  </a:moveTo>
                  <a:lnTo>
                    <a:pt x="13081" y="1338707"/>
                  </a:lnTo>
                  <a:lnTo>
                    <a:pt x="24384" y="1332992"/>
                  </a:lnTo>
                  <a:lnTo>
                    <a:pt x="688340" y="2659126"/>
                  </a:lnTo>
                  <a:lnTo>
                    <a:pt x="677037" y="2664841"/>
                  </a:lnTo>
                  <a:lnTo>
                    <a:pt x="677037" y="2652141"/>
                  </a:lnTo>
                  <a:lnTo>
                    <a:pt x="2438908" y="2652141"/>
                  </a:lnTo>
                  <a:lnTo>
                    <a:pt x="2438908" y="2664841"/>
                  </a:lnTo>
                  <a:lnTo>
                    <a:pt x="2427605" y="2659126"/>
                  </a:lnTo>
                  <a:lnTo>
                    <a:pt x="3091561" y="1333119"/>
                  </a:lnTo>
                  <a:lnTo>
                    <a:pt x="3102864" y="1338834"/>
                  </a:lnTo>
                  <a:lnTo>
                    <a:pt x="3091561" y="1344549"/>
                  </a:lnTo>
                  <a:lnTo>
                    <a:pt x="2427478" y="18415"/>
                  </a:lnTo>
                  <a:lnTo>
                    <a:pt x="2438781" y="12700"/>
                  </a:lnTo>
                  <a:lnTo>
                    <a:pt x="2438781" y="25400"/>
                  </a:lnTo>
                  <a:lnTo>
                    <a:pt x="677037" y="25400"/>
                  </a:lnTo>
                  <a:lnTo>
                    <a:pt x="677037" y="12700"/>
                  </a:lnTo>
                  <a:lnTo>
                    <a:pt x="688340" y="18415"/>
                  </a:lnTo>
                  <a:lnTo>
                    <a:pt x="24384" y="1344422"/>
                  </a:lnTo>
                  <a:close/>
                </a:path>
              </a:pathLst>
            </a:custGeom>
            <a:solidFill>
              <a:srgbClr val="0BD0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2" name="Google Shape;252;p7"/>
          <p:cNvGrpSpPr/>
          <p:nvPr/>
        </p:nvGrpSpPr>
        <p:grpSpPr>
          <a:xfrm>
            <a:off x="5964445" y="6273509"/>
            <a:ext cx="2119030" cy="1873467"/>
            <a:chOff x="-199481" y="0"/>
            <a:chExt cx="2357619" cy="2191668"/>
          </a:xfrm>
        </p:grpSpPr>
        <p:sp>
          <p:nvSpPr>
            <p:cNvPr id="253" name="Google Shape;253;p7"/>
            <p:cNvSpPr/>
            <p:nvPr/>
          </p:nvSpPr>
          <p:spPr>
            <a:xfrm>
              <a:off x="0" y="0"/>
              <a:ext cx="2158138" cy="1856074"/>
            </a:xfrm>
            <a:custGeom>
              <a:avLst/>
              <a:gdLst/>
              <a:ahLst/>
              <a:cxnLst/>
              <a:rect l="l" t="t" r="r" b="b"/>
              <a:pathLst>
                <a:path w="2158138" h="1856074" extrusionOk="0">
                  <a:moveTo>
                    <a:pt x="0" y="0"/>
                  </a:moveTo>
                  <a:lnTo>
                    <a:pt x="2158138" y="0"/>
                  </a:lnTo>
                  <a:lnTo>
                    <a:pt x="2158138" y="1856074"/>
                  </a:lnTo>
                  <a:lnTo>
                    <a:pt x="0" y="1856074"/>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4" name="Google Shape;254;p7"/>
            <p:cNvSpPr txBox="1"/>
            <p:nvPr/>
          </p:nvSpPr>
          <p:spPr>
            <a:xfrm>
              <a:off x="-199481" y="316544"/>
              <a:ext cx="2158138" cy="1875124"/>
            </a:xfrm>
            <a:prstGeom prst="rect">
              <a:avLst/>
            </a:prstGeom>
            <a:noFill/>
            <a:ln>
              <a:noFill/>
            </a:ln>
          </p:spPr>
          <p:txBody>
            <a:bodyPr spcFirstLastPara="1" wrap="square" lIns="0" tIns="0" rIns="0" bIns="0" anchor="ctr" anchorCtr="0">
              <a:noAutofit/>
            </a:bodyPr>
            <a:lstStyle/>
            <a:p>
              <a:pPr marL="0" marR="0" lvl="0" indent="0" algn="ctr" rtl="0">
                <a:lnSpc>
                  <a:spcPct val="108000"/>
                </a:lnSpc>
                <a:spcBef>
                  <a:spcPts val="0"/>
                </a:spcBef>
                <a:spcAft>
                  <a:spcPts val="0"/>
                </a:spcAft>
                <a:buClr>
                  <a:srgbClr val="000000"/>
                </a:buClr>
                <a:buSzPts val="1800"/>
                <a:buFont typeface="Arial"/>
                <a:buNone/>
              </a:pPr>
              <a:r>
                <a:rPr lang="en-US" sz="1800" b="0" i="0" u="none" strike="noStrike" cap="none">
                  <a:solidFill>
                    <a:srgbClr val="FFFFFF"/>
                  </a:solidFill>
                  <a:latin typeface="Franklin Gothic"/>
                  <a:ea typeface="Franklin Gothic"/>
                  <a:cs typeface="Franklin Gothic"/>
                  <a:sym typeface="Franklin Gothic"/>
                </a:rPr>
                <a:t>Waarden en attitudes</a:t>
              </a:r>
              <a:endParaRPr sz="1100" b="0" i="0" u="none" strike="noStrike" cap="none">
                <a:solidFill>
                  <a:srgbClr val="000000"/>
                </a:solidFill>
                <a:latin typeface="Arial"/>
                <a:ea typeface="Arial"/>
                <a:cs typeface="Arial"/>
                <a:sym typeface="Arial"/>
              </a:endParaRPr>
            </a:p>
          </p:txBody>
        </p:sp>
      </p:grpSp>
      <p:grpSp>
        <p:nvGrpSpPr>
          <p:cNvPr id="255" name="Google Shape;255;p7"/>
          <p:cNvGrpSpPr/>
          <p:nvPr/>
        </p:nvGrpSpPr>
        <p:grpSpPr>
          <a:xfrm>
            <a:off x="5850269" y="7041375"/>
            <a:ext cx="289464" cy="252222"/>
            <a:chOff x="-381" y="0"/>
            <a:chExt cx="385953" cy="336296"/>
          </a:xfrm>
        </p:grpSpPr>
        <p:sp>
          <p:nvSpPr>
            <p:cNvPr id="256" name="Google Shape;256;p7"/>
            <p:cNvSpPr/>
            <p:nvPr/>
          </p:nvSpPr>
          <p:spPr>
            <a:xfrm>
              <a:off x="12700" y="12700"/>
              <a:ext cx="359791" cy="310896"/>
            </a:xfrm>
            <a:custGeom>
              <a:avLst/>
              <a:gdLst/>
              <a:ahLst/>
              <a:cxnLst/>
              <a:rect l="l" t="t" r="r" b="b"/>
              <a:pathLst>
                <a:path w="359791" h="310896" extrusionOk="0">
                  <a:moveTo>
                    <a:pt x="0" y="155448"/>
                  </a:moveTo>
                  <a:lnTo>
                    <a:pt x="78486" y="0"/>
                  </a:lnTo>
                  <a:lnTo>
                    <a:pt x="281305" y="0"/>
                  </a:lnTo>
                  <a:lnTo>
                    <a:pt x="359791" y="155448"/>
                  </a:lnTo>
                  <a:lnTo>
                    <a:pt x="281305" y="310896"/>
                  </a:lnTo>
                  <a:lnTo>
                    <a:pt x="78486" y="3108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7" name="Google Shape;257;p7"/>
            <p:cNvSpPr/>
            <p:nvPr/>
          </p:nvSpPr>
          <p:spPr>
            <a:xfrm>
              <a:off x="-381" y="0"/>
              <a:ext cx="385953" cy="336296"/>
            </a:xfrm>
            <a:custGeom>
              <a:avLst/>
              <a:gdLst/>
              <a:ahLst/>
              <a:cxnLst/>
              <a:rect l="l" t="t" r="r" b="b"/>
              <a:pathLst>
                <a:path w="385953" h="336296" extrusionOk="0">
                  <a:moveTo>
                    <a:pt x="1778" y="162433"/>
                  </a:moveTo>
                  <a:lnTo>
                    <a:pt x="80264" y="6985"/>
                  </a:lnTo>
                  <a:cubicBezTo>
                    <a:pt x="82423" y="2667"/>
                    <a:pt x="86868" y="0"/>
                    <a:pt x="91567" y="0"/>
                  </a:cubicBezTo>
                  <a:lnTo>
                    <a:pt x="294386" y="0"/>
                  </a:lnTo>
                  <a:cubicBezTo>
                    <a:pt x="299212" y="0"/>
                    <a:pt x="303530" y="2667"/>
                    <a:pt x="305689" y="6985"/>
                  </a:cubicBezTo>
                  <a:lnTo>
                    <a:pt x="384175" y="162433"/>
                  </a:lnTo>
                  <a:cubicBezTo>
                    <a:pt x="385953" y="165989"/>
                    <a:pt x="385953" y="170307"/>
                    <a:pt x="384175" y="173863"/>
                  </a:cubicBezTo>
                  <a:lnTo>
                    <a:pt x="305689" y="329311"/>
                  </a:lnTo>
                  <a:cubicBezTo>
                    <a:pt x="303530" y="333629"/>
                    <a:pt x="299085" y="336296"/>
                    <a:pt x="294386" y="336296"/>
                  </a:cubicBezTo>
                  <a:lnTo>
                    <a:pt x="91567" y="336296"/>
                  </a:lnTo>
                  <a:cubicBezTo>
                    <a:pt x="86741" y="336296"/>
                    <a:pt x="82423" y="333629"/>
                    <a:pt x="80264" y="329311"/>
                  </a:cubicBezTo>
                  <a:lnTo>
                    <a:pt x="1778" y="173863"/>
                  </a:lnTo>
                  <a:cubicBezTo>
                    <a:pt x="0" y="170307"/>
                    <a:pt x="0" y="165989"/>
                    <a:pt x="1778" y="162433"/>
                  </a:cubicBezTo>
                  <a:moveTo>
                    <a:pt x="24511" y="173863"/>
                  </a:moveTo>
                  <a:lnTo>
                    <a:pt x="13081" y="168148"/>
                  </a:lnTo>
                  <a:lnTo>
                    <a:pt x="24384" y="162433"/>
                  </a:lnTo>
                  <a:lnTo>
                    <a:pt x="102870" y="317754"/>
                  </a:lnTo>
                  <a:lnTo>
                    <a:pt x="91567" y="323469"/>
                  </a:lnTo>
                  <a:lnTo>
                    <a:pt x="91567" y="310769"/>
                  </a:lnTo>
                  <a:lnTo>
                    <a:pt x="294386" y="310769"/>
                  </a:lnTo>
                  <a:lnTo>
                    <a:pt x="294386" y="323469"/>
                  </a:lnTo>
                  <a:lnTo>
                    <a:pt x="283083" y="317754"/>
                  </a:lnTo>
                  <a:lnTo>
                    <a:pt x="361569" y="162306"/>
                  </a:lnTo>
                  <a:lnTo>
                    <a:pt x="372872" y="168021"/>
                  </a:lnTo>
                  <a:lnTo>
                    <a:pt x="361569" y="173736"/>
                  </a:lnTo>
                  <a:lnTo>
                    <a:pt x="283083" y="18415"/>
                  </a:lnTo>
                  <a:lnTo>
                    <a:pt x="294386" y="12700"/>
                  </a:lnTo>
                  <a:lnTo>
                    <a:pt x="294386" y="25400"/>
                  </a:lnTo>
                  <a:lnTo>
                    <a:pt x="91567" y="25400"/>
                  </a:lnTo>
                  <a:lnTo>
                    <a:pt x="91567" y="12700"/>
                  </a:lnTo>
                  <a:lnTo>
                    <a:pt x="102870" y="18415"/>
                  </a:lnTo>
                  <a:lnTo>
                    <a:pt x="24384" y="173863"/>
                  </a:lnTo>
                  <a:close/>
                </a:path>
              </a:pathLst>
            </a:custGeom>
            <a:solidFill>
              <a:srgbClr val="10CF9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8" name="Google Shape;258;p7"/>
          <p:cNvGrpSpPr/>
          <p:nvPr/>
        </p:nvGrpSpPr>
        <p:grpSpPr>
          <a:xfrm>
            <a:off x="3789988" y="7265475"/>
            <a:ext cx="2336959" cy="2008060"/>
            <a:chOff x="-381" y="0"/>
            <a:chExt cx="3115945" cy="2677414"/>
          </a:xfrm>
        </p:grpSpPr>
        <p:sp>
          <p:nvSpPr>
            <p:cNvPr id="259" name="Google Shape;259;p7"/>
            <p:cNvSpPr/>
            <p:nvPr/>
          </p:nvSpPr>
          <p:spPr>
            <a:xfrm>
              <a:off x="12700" y="12700"/>
              <a:ext cx="3089783" cy="2652014"/>
            </a:xfrm>
            <a:custGeom>
              <a:avLst/>
              <a:gdLst/>
              <a:ahLst/>
              <a:cxnLst/>
              <a:rect l="l" t="t" r="r" b="b"/>
              <a:pathLst>
                <a:path w="3089783" h="2652014" extrusionOk="0">
                  <a:moveTo>
                    <a:pt x="0" y="1326007"/>
                  </a:moveTo>
                  <a:lnTo>
                    <a:pt x="663956" y="0"/>
                  </a:lnTo>
                  <a:lnTo>
                    <a:pt x="2425827" y="0"/>
                  </a:lnTo>
                  <a:lnTo>
                    <a:pt x="3089783" y="1326007"/>
                  </a:lnTo>
                  <a:lnTo>
                    <a:pt x="2425827" y="2652014"/>
                  </a:lnTo>
                  <a:lnTo>
                    <a:pt x="663956" y="2652014"/>
                  </a:lnTo>
                  <a:close/>
                </a:path>
              </a:pathLst>
            </a:custGeom>
            <a:blipFill rotWithShape="1">
              <a:blip r:embed="rId10">
                <a:alphaModFix/>
              </a:blip>
              <a:stretch>
                <a:fillRect l="-14953" t="-475" r="-14952" b="-47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p7"/>
            <p:cNvSpPr/>
            <p:nvPr/>
          </p:nvSpPr>
          <p:spPr>
            <a:xfrm>
              <a:off x="-381" y="0"/>
              <a:ext cx="3115945" cy="2677414"/>
            </a:xfrm>
            <a:custGeom>
              <a:avLst/>
              <a:gdLst/>
              <a:ahLst/>
              <a:cxnLst/>
              <a:rect l="l" t="t" r="r" b="b"/>
              <a:pathLst>
                <a:path w="3115945" h="2677414" extrusionOk="0">
                  <a:moveTo>
                    <a:pt x="1778" y="1333119"/>
                  </a:moveTo>
                  <a:lnTo>
                    <a:pt x="665607" y="6985"/>
                  </a:lnTo>
                  <a:cubicBezTo>
                    <a:pt x="667766" y="2667"/>
                    <a:pt x="672211" y="0"/>
                    <a:pt x="676910" y="0"/>
                  </a:cubicBezTo>
                  <a:lnTo>
                    <a:pt x="2438908" y="0"/>
                  </a:lnTo>
                  <a:cubicBezTo>
                    <a:pt x="2443734" y="0"/>
                    <a:pt x="2448052" y="2667"/>
                    <a:pt x="2450211" y="6985"/>
                  </a:cubicBezTo>
                  <a:lnTo>
                    <a:pt x="3114167" y="1332992"/>
                  </a:lnTo>
                  <a:cubicBezTo>
                    <a:pt x="3115945" y="1336548"/>
                    <a:pt x="3115945" y="1340739"/>
                    <a:pt x="3114167" y="1344422"/>
                  </a:cubicBezTo>
                  <a:lnTo>
                    <a:pt x="2450211" y="2670429"/>
                  </a:lnTo>
                  <a:cubicBezTo>
                    <a:pt x="2448052" y="2674747"/>
                    <a:pt x="2443607" y="2677414"/>
                    <a:pt x="2438908" y="2677414"/>
                  </a:cubicBezTo>
                  <a:lnTo>
                    <a:pt x="677037" y="2677414"/>
                  </a:lnTo>
                  <a:cubicBezTo>
                    <a:pt x="672211" y="2677414"/>
                    <a:pt x="667893" y="2674747"/>
                    <a:pt x="665734" y="2670429"/>
                  </a:cubicBezTo>
                  <a:lnTo>
                    <a:pt x="1778" y="1344422"/>
                  </a:lnTo>
                  <a:cubicBezTo>
                    <a:pt x="0" y="1340866"/>
                    <a:pt x="0" y="1336675"/>
                    <a:pt x="1778" y="1332992"/>
                  </a:cubicBezTo>
                  <a:moveTo>
                    <a:pt x="24511" y="1344422"/>
                  </a:moveTo>
                  <a:lnTo>
                    <a:pt x="13081" y="1338707"/>
                  </a:lnTo>
                  <a:lnTo>
                    <a:pt x="24384" y="1332992"/>
                  </a:lnTo>
                  <a:lnTo>
                    <a:pt x="688340" y="2659126"/>
                  </a:lnTo>
                  <a:lnTo>
                    <a:pt x="677037" y="2664841"/>
                  </a:lnTo>
                  <a:lnTo>
                    <a:pt x="677037" y="2652141"/>
                  </a:lnTo>
                  <a:lnTo>
                    <a:pt x="2438908" y="2652141"/>
                  </a:lnTo>
                  <a:lnTo>
                    <a:pt x="2438908" y="2664841"/>
                  </a:lnTo>
                  <a:lnTo>
                    <a:pt x="2427605" y="2659126"/>
                  </a:lnTo>
                  <a:lnTo>
                    <a:pt x="3091561" y="1333119"/>
                  </a:lnTo>
                  <a:lnTo>
                    <a:pt x="3102864" y="1338834"/>
                  </a:lnTo>
                  <a:lnTo>
                    <a:pt x="3091561" y="1344549"/>
                  </a:lnTo>
                  <a:lnTo>
                    <a:pt x="2427478" y="18415"/>
                  </a:lnTo>
                  <a:lnTo>
                    <a:pt x="2438781" y="12700"/>
                  </a:lnTo>
                  <a:lnTo>
                    <a:pt x="2438781" y="25400"/>
                  </a:lnTo>
                  <a:lnTo>
                    <a:pt x="677037" y="25400"/>
                  </a:lnTo>
                  <a:lnTo>
                    <a:pt x="677037" y="12700"/>
                  </a:lnTo>
                  <a:lnTo>
                    <a:pt x="688340" y="18415"/>
                  </a:lnTo>
                  <a:lnTo>
                    <a:pt x="24384" y="1344422"/>
                  </a:lnTo>
                  <a:close/>
                </a:path>
              </a:pathLst>
            </a:custGeom>
            <a:solidFill>
              <a:srgbClr val="0BD0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61" name="Google Shape;261;p7"/>
          <p:cNvGrpSpPr/>
          <p:nvPr/>
        </p:nvGrpSpPr>
        <p:grpSpPr>
          <a:xfrm>
            <a:off x="5367680" y="7293300"/>
            <a:ext cx="289464" cy="252222"/>
            <a:chOff x="-381" y="0"/>
            <a:chExt cx="385953" cy="336296"/>
          </a:xfrm>
        </p:grpSpPr>
        <p:sp>
          <p:nvSpPr>
            <p:cNvPr id="262" name="Google Shape;262;p7"/>
            <p:cNvSpPr/>
            <p:nvPr/>
          </p:nvSpPr>
          <p:spPr>
            <a:xfrm>
              <a:off x="12700" y="12700"/>
              <a:ext cx="359791" cy="310896"/>
            </a:xfrm>
            <a:custGeom>
              <a:avLst/>
              <a:gdLst/>
              <a:ahLst/>
              <a:cxnLst/>
              <a:rect l="l" t="t" r="r" b="b"/>
              <a:pathLst>
                <a:path w="359791" h="310896" extrusionOk="0">
                  <a:moveTo>
                    <a:pt x="0" y="155448"/>
                  </a:moveTo>
                  <a:lnTo>
                    <a:pt x="78486" y="0"/>
                  </a:lnTo>
                  <a:lnTo>
                    <a:pt x="281305" y="0"/>
                  </a:lnTo>
                  <a:lnTo>
                    <a:pt x="359791" y="155448"/>
                  </a:lnTo>
                  <a:lnTo>
                    <a:pt x="281305" y="310896"/>
                  </a:lnTo>
                  <a:lnTo>
                    <a:pt x="78486" y="3108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3" name="Google Shape;263;p7"/>
            <p:cNvSpPr/>
            <p:nvPr/>
          </p:nvSpPr>
          <p:spPr>
            <a:xfrm>
              <a:off x="-381" y="0"/>
              <a:ext cx="385953" cy="336296"/>
            </a:xfrm>
            <a:custGeom>
              <a:avLst/>
              <a:gdLst/>
              <a:ahLst/>
              <a:cxnLst/>
              <a:rect l="l" t="t" r="r" b="b"/>
              <a:pathLst>
                <a:path w="385953" h="336296" extrusionOk="0">
                  <a:moveTo>
                    <a:pt x="1778" y="162433"/>
                  </a:moveTo>
                  <a:lnTo>
                    <a:pt x="80264" y="6985"/>
                  </a:lnTo>
                  <a:cubicBezTo>
                    <a:pt x="82423" y="2667"/>
                    <a:pt x="86868" y="0"/>
                    <a:pt x="91567" y="0"/>
                  </a:cubicBezTo>
                  <a:lnTo>
                    <a:pt x="294386" y="0"/>
                  </a:lnTo>
                  <a:cubicBezTo>
                    <a:pt x="299212" y="0"/>
                    <a:pt x="303530" y="2667"/>
                    <a:pt x="305689" y="6985"/>
                  </a:cubicBezTo>
                  <a:lnTo>
                    <a:pt x="384175" y="162433"/>
                  </a:lnTo>
                  <a:cubicBezTo>
                    <a:pt x="385953" y="165989"/>
                    <a:pt x="385953" y="170307"/>
                    <a:pt x="384175" y="173863"/>
                  </a:cubicBezTo>
                  <a:lnTo>
                    <a:pt x="305689" y="329311"/>
                  </a:lnTo>
                  <a:cubicBezTo>
                    <a:pt x="303530" y="333629"/>
                    <a:pt x="299085" y="336296"/>
                    <a:pt x="294386" y="336296"/>
                  </a:cubicBezTo>
                  <a:lnTo>
                    <a:pt x="91567" y="336296"/>
                  </a:lnTo>
                  <a:cubicBezTo>
                    <a:pt x="86741" y="336296"/>
                    <a:pt x="82423" y="333629"/>
                    <a:pt x="80264" y="329311"/>
                  </a:cubicBezTo>
                  <a:lnTo>
                    <a:pt x="1778" y="173863"/>
                  </a:lnTo>
                  <a:cubicBezTo>
                    <a:pt x="0" y="170307"/>
                    <a:pt x="0" y="165989"/>
                    <a:pt x="1778" y="162433"/>
                  </a:cubicBezTo>
                  <a:moveTo>
                    <a:pt x="24511" y="173863"/>
                  </a:moveTo>
                  <a:lnTo>
                    <a:pt x="13081" y="168148"/>
                  </a:lnTo>
                  <a:lnTo>
                    <a:pt x="24384" y="162433"/>
                  </a:lnTo>
                  <a:lnTo>
                    <a:pt x="102870" y="317754"/>
                  </a:lnTo>
                  <a:lnTo>
                    <a:pt x="91567" y="323469"/>
                  </a:lnTo>
                  <a:lnTo>
                    <a:pt x="91567" y="310769"/>
                  </a:lnTo>
                  <a:lnTo>
                    <a:pt x="294386" y="310769"/>
                  </a:lnTo>
                  <a:lnTo>
                    <a:pt x="294386" y="323469"/>
                  </a:lnTo>
                  <a:lnTo>
                    <a:pt x="283083" y="317754"/>
                  </a:lnTo>
                  <a:lnTo>
                    <a:pt x="361569" y="162306"/>
                  </a:lnTo>
                  <a:lnTo>
                    <a:pt x="372872" y="168021"/>
                  </a:lnTo>
                  <a:lnTo>
                    <a:pt x="361569" y="173736"/>
                  </a:lnTo>
                  <a:lnTo>
                    <a:pt x="283083" y="18415"/>
                  </a:lnTo>
                  <a:lnTo>
                    <a:pt x="294386" y="12700"/>
                  </a:lnTo>
                  <a:lnTo>
                    <a:pt x="294386" y="25400"/>
                  </a:lnTo>
                  <a:lnTo>
                    <a:pt x="91567" y="25400"/>
                  </a:lnTo>
                  <a:lnTo>
                    <a:pt x="91567" y="12700"/>
                  </a:lnTo>
                  <a:lnTo>
                    <a:pt x="102870" y="18415"/>
                  </a:lnTo>
                  <a:lnTo>
                    <a:pt x="24384" y="173863"/>
                  </a:lnTo>
                  <a:close/>
                </a:path>
              </a:pathLst>
            </a:custGeom>
            <a:solidFill>
              <a:srgbClr val="7CCA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64" name="Google Shape;264;p7"/>
          <p:cNvGrpSpPr/>
          <p:nvPr/>
        </p:nvGrpSpPr>
        <p:grpSpPr>
          <a:xfrm>
            <a:off x="13842920" y="6142022"/>
            <a:ext cx="2336959" cy="2008060"/>
            <a:chOff x="-381" y="0"/>
            <a:chExt cx="3115945" cy="2677414"/>
          </a:xfrm>
        </p:grpSpPr>
        <p:sp>
          <p:nvSpPr>
            <p:cNvPr id="265" name="Google Shape;265;p7"/>
            <p:cNvSpPr/>
            <p:nvPr/>
          </p:nvSpPr>
          <p:spPr>
            <a:xfrm>
              <a:off x="12700" y="12700"/>
              <a:ext cx="3089783" cy="2652014"/>
            </a:xfrm>
            <a:custGeom>
              <a:avLst/>
              <a:gdLst/>
              <a:ahLst/>
              <a:cxnLst/>
              <a:rect l="l" t="t" r="r" b="b"/>
              <a:pathLst>
                <a:path w="3089783" h="2652014" extrusionOk="0">
                  <a:moveTo>
                    <a:pt x="0" y="1326007"/>
                  </a:moveTo>
                  <a:lnTo>
                    <a:pt x="663956" y="0"/>
                  </a:lnTo>
                  <a:lnTo>
                    <a:pt x="2425827" y="0"/>
                  </a:lnTo>
                  <a:lnTo>
                    <a:pt x="3089783" y="1326007"/>
                  </a:lnTo>
                  <a:lnTo>
                    <a:pt x="2425827" y="2652014"/>
                  </a:lnTo>
                  <a:lnTo>
                    <a:pt x="663956" y="2652014"/>
                  </a:lnTo>
                  <a:close/>
                </a:path>
              </a:pathLst>
            </a:custGeom>
            <a:solidFill>
              <a:srgbClr val="10CF9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7"/>
            <p:cNvSpPr/>
            <p:nvPr/>
          </p:nvSpPr>
          <p:spPr>
            <a:xfrm>
              <a:off x="-381" y="0"/>
              <a:ext cx="3115945" cy="2677414"/>
            </a:xfrm>
            <a:custGeom>
              <a:avLst/>
              <a:gdLst/>
              <a:ahLst/>
              <a:cxnLst/>
              <a:rect l="l" t="t" r="r" b="b"/>
              <a:pathLst>
                <a:path w="3115945" h="2677414" extrusionOk="0">
                  <a:moveTo>
                    <a:pt x="1778" y="1333119"/>
                  </a:moveTo>
                  <a:lnTo>
                    <a:pt x="665607" y="6985"/>
                  </a:lnTo>
                  <a:cubicBezTo>
                    <a:pt x="667766" y="2667"/>
                    <a:pt x="672211" y="0"/>
                    <a:pt x="676910" y="0"/>
                  </a:cubicBezTo>
                  <a:lnTo>
                    <a:pt x="2438908" y="0"/>
                  </a:lnTo>
                  <a:cubicBezTo>
                    <a:pt x="2443734" y="0"/>
                    <a:pt x="2448052" y="2667"/>
                    <a:pt x="2450211" y="6985"/>
                  </a:cubicBezTo>
                  <a:lnTo>
                    <a:pt x="3114167" y="1332992"/>
                  </a:lnTo>
                  <a:cubicBezTo>
                    <a:pt x="3115945" y="1336548"/>
                    <a:pt x="3115945" y="1340739"/>
                    <a:pt x="3114167" y="1344422"/>
                  </a:cubicBezTo>
                  <a:lnTo>
                    <a:pt x="2450211" y="2670429"/>
                  </a:lnTo>
                  <a:cubicBezTo>
                    <a:pt x="2448052" y="2674747"/>
                    <a:pt x="2443607" y="2677414"/>
                    <a:pt x="2438908" y="2677414"/>
                  </a:cubicBezTo>
                  <a:lnTo>
                    <a:pt x="677037" y="2677414"/>
                  </a:lnTo>
                  <a:cubicBezTo>
                    <a:pt x="672211" y="2677414"/>
                    <a:pt x="667893" y="2674747"/>
                    <a:pt x="665734" y="2670429"/>
                  </a:cubicBezTo>
                  <a:lnTo>
                    <a:pt x="1778" y="1344422"/>
                  </a:lnTo>
                  <a:cubicBezTo>
                    <a:pt x="0" y="1340866"/>
                    <a:pt x="0" y="1336675"/>
                    <a:pt x="1778" y="1332992"/>
                  </a:cubicBezTo>
                  <a:moveTo>
                    <a:pt x="24511" y="1344422"/>
                  </a:moveTo>
                  <a:lnTo>
                    <a:pt x="13081" y="1338707"/>
                  </a:lnTo>
                  <a:lnTo>
                    <a:pt x="24384" y="1332992"/>
                  </a:lnTo>
                  <a:lnTo>
                    <a:pt x="688340" y="2659126"/>
                  </a:lnTo>
                  <a:lnTo>
                    <a:pt x="677037" y="2664841"/>
                  </a:lnTo>
                  <a:lnTo>
                    <a:pt x="677037" y="2652141"/>
                  </a:lnTo>
                  <a:lnTo>
                    <a:pt x="2438908" y="2652141"/>
                  </a:lnTo>
                  <a:lnTo>
                    <a:pt x="2438908" y="2664841"/>
                  </a:lnTo>
                  <a:lnTo>
                    <a:pt x="2427605" y="2659126"/>
                  </a:lnTo>
                  <a:lnTo>
                    <a:pt x="3091561" y="1333119"/>
                  </a:lnTo>
                  <a:lnTo>
                    <a:pt x="3102864" y="1338834"/>
                  </a:lnTo>
                  <a:lnTo>
                    <a:pt x="3091561" y="1344549"/>
                  </a:lnTo>
                  <a:lnTo>
                    <a:pt x="2427478" y="18415"/>
                  </a:lnTo>
                  <a:lnTo>
                    <a:pt x="2438781" y="12700"/>
                  </a:lnTo>
                  <a:lnTo>
                    <a:pt x="2438781" y="25400"/>
                  </a:lnTo>
                  <a:lnTo>
                    <a:pt x="677037" y="25400"/>
                  </a:lnTo>
                  <a:lnTo>
                    <a:pt x="677037" y="12700"/>
                  </a:lnTo>
                  <a:lnTo>
                    <a:pt x="688340" y="18415"/>
                  </a:lnTo>
                  <a:lnTo>
                    <a:pt x="24384" y="1344422"/>
                  </a:lnTo>
                  <a:close/>
                </a:path>
              </a:pathLst>
            </a:custGeom>
            <a:solidFill>
              <a:srgbClr val="10CF9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67" name="Google Shape;267;p7"/>
          <p:cNvGrpSpPr/>
          <p:nvPr/>
        </p:nvGrpSpPr>
        <p:grpSpPr>
          <a:xfrm>
            <a:off x="14041532" y="6311111"/>
            <a:ext cx="2007506" cy="1631420"/>
            <a:chOff x="-75400" y="0"/>
            <a:chExt cx="2233538" cy="1908510"/>
          </a:xfrm>
        </p:grpSpPr>
        <p:sp>
          <p:nvSpPr>
            <p:cNvPr id="268" name="Google Shape;268;p7"/>
            <p:cNvSpPr/>
            <p:nvPr/>
          </p:nvSpPr>
          <p:spPr>
            <a:xfrm>
              <a:off x="0" y="0"/>
              <a:ext cx="2158138" cy="1856074"/>
            </a:xfrm>
            <a:custGeom>
              <a:avLst/>
              <a:gdLst/>
              <a:ahLst/>
              <a:cxnLst/>
              <a:rect l="l" t="t" r="r" b="b"/>
              <a:pathLst>
                <a:path w="2158138" h="1856074" extrusionOk="0">
                  <a:moveTo>
                    <a:pt x="0" y="0"/>
                  </a:moveTo>
                  <a:lnTo>
                    <a:pt x="2158138" y="0"/>
                  </a:lnTo>
                  <a:lnTo>
                    <a:pt x="2158138" y="1856074"/>
                  </a:lnTo>
                  <a:lnTo>
                    <a:pt x="0" y="1856074"/>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 name="Google Shape;269;p7"/>
            <p:cNvSpPr txBox="1"/>
            <p:nvPr/>
          </p:nvSpPr>
          <p:spPr>
            <a:xfrm>
              <a:off x="-75400" y="33386"/>
              <a:ext cx="2158138" cy="1875124"/>
            </a:xfrm>
            <a:prstGeom prst="rect">
              <a:avLst/>
            </a:prstGeom>
            <a:noFill/>
            <a:ln>
              <a:noFill/>
            </a:ln>
          </p:spPr>
          <p:txBody>
            <a:bodyPr spcFirstLastPara="1" wrap="square" lIns="0" tIns="0" rIns="0" bIns="0" anchor="ctr" anchorCtr="0">
              <a:noAutofit/>
            </a:bodyPr>
            <a:lstStyle/>
            <a:p>
              <a:pPr marL="0" marR="0" lvl="0" indent="0" algn="ctr" rtl="0">
                <a:lnSpc>
                  <a:spcPct val="108000"/>
                </a:lnSpc>
                <a:spcBef>
                  <a:spcPts val="0"/>
                </a:spcBef>
                <a:spcAft>
                  <a:spcPts val="0"/>
                </a:spcAft>
                <a:buClr>
                  <a:srgbClr val="000000"/>
                </a:buClr>
                <a:buSzPts val="1800"/>
                <a:buFont typeface="Arial"/>
                <a:buNone/>
              </a:pPr>
              <a:r>
                <a:rPr lang="en-US" sz="1800" b="0" i="0" u="none" strike="noStrike" cap="none">
                  <a:solidFill>
                    <a:srgbClr val="000000"/>
                  </a:solidFill>
                  <a:latin typeface="Franklin Gothic"/>
                  <a:ea typeface="Franklin Gothic"/>
                  <a:cs typeface="Franklin Gothic"/>
                  <a:sym typeface="Franklin Gothic"/>
                </a:rPr>
                <a:t>Megatrends </a:t>
              </a:r>
              <a:endParaRPr sz="1100" b="0" i="0" u="none" strike="noStrike" cap="none">
                <a:solidFill>
                  <a:srgbClr val="000000"/>
                </a:solidFill>
                <a:latin typeface="Arial"/>
                <a:ea typeface="Arial"/>
                <a:cs typeface="Arial"/>
                <a:sym typeface="Arial"/>
              </a:endParaRPr>
            </a:p>
          </p:txBody>
        </p:sp>
      </p:grpSp>
      <p:grpSp>
        <p:nvGrpSpPr>
          <p:cNvPr id="270" name="Google Shape;270;p7"/>
          <p:cNvGrpSpPr/>
          <p:nvPr/>
        </p:nvGrpSpPr>
        <p:grpSpPr>
          <a:xfrm>
            <a:off x="14209896" y="7940032"/>
            <a:ext cx="289465" cy="252222"/>
            <a:chOff x="-381" y="0"/>
            <a:chExt cx="385953" cy="336296"/>
          </a:xfrm>
        </p:grpSpPr>
        <p:sp>
          <p:nvSpPr>
            <p:cNvPr id="271" name="Google Shape;271;p7"/>
            <p:cNvSpPr/>
            <p:nvPr/>
          </p:nvSpPr>
          <p:spPr>
            <a:xfrm>
              <a:off x="12700" y="12700"/>
              <a:ext cx="359791" cy="310896"/>
            </a:xfrm>
            <a:custGeom>
              <a:avLst/>
              <a:gdLst/>
              <a:ahLst/>
              <a:cxnLst/>
              <a:rect l="l" t="t" r="r" b="b"/>
              <a:pathLst>
                <a:path w="359791" h="310896" extrusionOk="0">
                  <a:moveTo>
                    <a:pt x="0" y="155448"/>
                  </a:moveTo>
                  <a:lnTo>
                    <a:pt x="78486" y="0"/>
                  </a:lnTo>
                  <a:lnTo>
                    <a:pt x="281305" y="0"/>
                  </a:lnTo>
                  <a:lnTo>
                    <a:pt x="359791" y="155448"/>
                  </a:lnTo>
                  <a:lnTo>
                    <a:pt x="281305" y="310896"/>
                  </a:lnTo>
                  <a:lnTo>
                    <a:pt x="78486" y="3108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2" name="Google Shape;272;p7"/>
            <p:cNvSpPr/>
            <p:nvPr/>
          </p:nvSpPr>
          <p:spPr>
            <a:xfrm>
              <a:off x="-381" y="0"/>
              <a:ext cx="385953" cy="336296"/>
            </a:xfrm>
            <a:custGeom>
              <a:avLst/>
              <a:gdLst/>
              <a:ahLst/>
              <a:cxnLst/>
              <a:rect l="l" t="t" r="r" b="b"/>
              <a:pathLst>
                <a:path w="385953" h="336296" extrusionOk="0">
                  <a:moveTo>
                    <a:pt x="1778" y="162433"/>
                  </a:moveTo>
                  <a:lnTo>
                    <a:pt x="80264" y="6985"/>
                  </a:lnTo>
                  <a:cubicBezTo>
                    <a:pt x="82423" y="2667"/>
                    <a:pt x="86868" y="0"/>
                    <a:pt x="91567" y="0"/>
                  </a:cubicBezTo>
                  <a:lnTo>
                    <a:pt x="294386" y="0"/>
                  </a:lnTo>
                  <a:cubicBezTo>
                    <a:pt x="299212" y="0"/>
                    <a:pt x="303530" y="2667"/>
                    <a:pt x="305689" y="6985"/>
                  </a:cubicBezTo>
                  <a:lnTo>
                    <a:pt x="384175" y="162433"/>
                  </a:lnTo>
                  <a:cubicBezTo>
                    <a:pt x="385953" y="165989"/>
                    <a:pt x="385953" y="170307"/>
                    <a:pt x="384175" y="173863"/>
                  </a:cubicBezTo>
                  <a:lnTo>
                    <a:pt x="305689" y="329311"/>
                  </a:lnTo>
                  <a:cubicBezTo>
                    <a:pt x="303530" y="333629"/>
                    <a:pt x="299085" y="336296"/>
                    <a:pt x="294386" y="336296"/>
                  </a:cubicBezTo>
                  <a:lnTo>
                    <a:pt x="91567" y="336296"/>
                  </a:lnTo>
                  <a:cubicBezTo>
                    <a:pt x="86741" y="336296"/>
                    <a:pt x="82423" y="333629"/>
                    <a:pt x="80264" y="329311"/>
                  </a:cubicBezTo>
                  <a:lnTo>
                    <a:pt x="1778" y="173863"/>
                  </a:lnTo>
                  <a:cubicBezTo>
                    <a:pt x="0" y="170307"/>
                    <a:pt x="0" y="165989"/>
                    <a:pt x="1778" y="162433"/>
                  </a:cubicBezTo>
                  <a:moveTo>
                    <a:pt x="24511" y="173863"/>
                  </a:moveTo>
                  <a:lnTo>
                    <a:pt x="13081" y="168148"/>
                  </a:lnTo>
                  <a:lnTo>
                    <a:pt x="24384" y="162433"/>
                  </a:lnTo>
                  <a:lnTo>
                    <a:pt x="102870" y="317754"/>
                  </a:lnTo>
                  <a:lnTo>
                    <a:pt x="91567" y="323469"/>
                  </a:lnTo>
                  <a:lnTo>
                    <a:pt x="91567" y="310769"/>
                  </a:lnTo>
                  <a:lnTo>
                    <a:pt x="294386" y="310769"/>
                  </a:lnTo>
                  <a:lnTo>
                    <a:pt x="294386" y="323469"/>
                  </a:lnTo>
                  <a:lnTo>
                    <a:pt x="283083" y="317754"/>
                  </a:lnTo>
                  <a:lnTo>
                    <a:pt x="361569" y="162306"/>
                  </a:lnTo>
                  <a:lnTo>
                    <a:pt x="372872" y="168021"/>
                  </a:lnTo>
                  <a:lnTo>
                    <a:pt x="361569" y="173736"/>
                  </a:lnTo>
                  <a:lnTo>
                    <a:pt x="283083" y="18415"/>
                  </a:lnTo>
                  <a:lnTo>
                    <a:pt x="294386" y="12700"/>
                  </a:lnTo>
                  <a:lnTo>
                    <a:pt x="294386" y="25400"/>
                  </a:lnTo>
                  <a:lnTo>
                    <a:pt x="91567" y="25400"/>
                  </a:lnTo>
                  <a:lnTo>
                    <a:pt x="91567" y="12700"/>
                  </a:lnTo>
                  <a:lnTo>
                    <a:pt x="102870" y="18415"/>
                  </a:lnTo>
                  <a:lnTo>
                    <a:pt x="24384" y="173863"/>
                  </a:lnTo>
                  <a:close/>
                </a:path>
              </a:pathLst>
            </a:custGeom>
            <a:solidFill>
              <a:srgbClr val="A5C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3" name="Google Shape;273;p7"/>
          <p:cNvGrpSpPr/>
          <p:nvPr/>
        </p:nvGrpSpPr>
        <p:grpSpPr>
          <a:xfrm>
            <a:off x="11756976" y="7287284"/>
            <a:ext cx="2336959" cy="2008060"/>
            <a:chOff x="-381" y="0"/>
            <a:chExt cx="3115945" cy="2677414"/>
          </a:xfrm>
        </p:grpSpPr>
        <p:sp>
          <p:nvSpPr>
            <p:cNvPr id="274" name="Google Shape;274;p7"/>
            <p:cNvSpPr/>
            <p:nvPr/>
          </p:nvSpPr>
          <p:spPr>
            <a:xfrm>
              <a:off x="12700" y="12700"/>
              <a:ext cx="3089783" cy="2652014"/>
            </a:xfrm>
            <a:custGeom>
              <a:avLst/>
              <a:gdLst/>
              <a:ahLst/>
              <a:cxnLst/>
              <a:rect l="l" t="t" r="r" b="b"/>
              <a:pathLst>
                <a:path w="3089783" h="2652014" extrusionOk="0">
                  <a:moveTo>
                    <a:pt x="0" y="1326007"/>
                  </a:moveTo>
                  <a:lnTo>
                    <a:pt x="663956" y="0"/>
                  </a:lnTo>
                  <a:lnTo>
                    <a:pt x="2425827" y="0"/>
                  </a:lnTo>
                  <a:lnTo>
                    <a:pt x="3089783" y="1326007"/>
                  </a:lnTo>
                  <a:lnTo>
                    <a:pt x="2425827" y="2652014"/>
                  </a:lnTo>
                  <a:lnTo>
                    <a:pt x="663956" y="2652014"/>
                  </a:lnTo>
                  <a:close/>
                </a:path>
              </a:pathLst>
            </a:custGeom>
            <a:blipFill rotWithShape="1">
              <a:blip r:embed="rId11">
                <a:alphaModFix/>
              </a:blip>
              <a:stretch>
                <a:fillRect l="-14988" t="-475" r="-14987" b="-47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5" name="Google Shape;275;p7"/>
            <p:cNvSpPr/>
            <p:nvPr/>
          </p:nvSpPr>
          <p:spPr>
            <a:xfrm>
              <a:off x="-381" y="0"/>
              <a:ext cx="3115945" cy="2677414"/>
            </a:xfrm>
            <a:custGeom>
              <a:avLst/>
              <a:gdLst/>
              <a:ahLst/>
              <a:cxnLst/>
              <a:rect l="l" t="t" r="r" b="b"/>
              <a:pathLst>
                <a:path w="3115945" h="2677414" extrusionOk="0">
                  <a:moveTo>
                    <a:pt x="1778" y="1333119"/>
                  </a:moveTo>
                  <a:lnTo>
                    <a:pt x="665607" y="6985"/>
                  </a:lnTo>
                  <a:cubicBezTo>
                    <a:pt x="667766" y="2667"/>
                    <a:pt x="672211" y="0"/>
                    <a:pt x="676910" y="0"/>
                  </a:cubicBezTo>
                  <a:lnTo>
                    <a:pt x="2438908" y="0"/>
                  </a:lnTo>
                  <a:cubicBezTo>
                    <a:pt x="2443734" y="0"/>
                    <a:pt x="2448052" y="2667"/>
                    <a:pt x="2450211" y="6985"/>
                  </a:cubicBezTo>
                  <a:lnTo>
                    <a:pt x="3114167" y="1332992"/>
                  </a:lnTo>
                  <a:cubicBezTo>
                    <a:pt x="3115945" y="1336548"/>
                    <a:pt x="3115945" y="1340739"/>
                    <a:pt x="3114167" y="1344422"/>
                  </a:cubicBezTo>
                  <a:lnTo>
                    <a:pt x="2450211" y="2670429"/>
                  </a:lnTo>
                  <a:cubicBezTo>
                    <a:pt x="2448052" y="2674747"/>
                    <a:pt x="2443607" y="2677414"/>
                    <a:pt x="2438908" y="2677414"/>
                  </a:cubicBezTo>
                  <a:lnTo>
                    <a:pt x="677037" y="2677414"/>
                  </a:lnTo>
                  <a:cubicBezTo>
                    <a:pt x="672211" y="2677414"/>
                    <a:pt x="667893" y="2674747"/>
                    <a:pt x="665734" y="2670429"/>
                  </a:cubicBezTo>
                  <a:lnTo>
                    <a:pt x="1778" y="1344422"/>
                  </a:lnTo>
                  <a:cubicBezTo>
                    <a:pt x="0" y="1340866"/>
                    <a:pt x="0" y="1336675"/>
                    <a:pt x="1778" y="1332992"/>
                  </a:cubicBezTo>
                  <a:moveTo>
                    <a:pt x="24511" y="1344422"/>
                  </a:moveTo>
                  <a:lnTo>
                    <a:pt x="13081" y="1338707"/>
                  </a:lnTo>
                  <a:lnTo>
                    <a:pt x="24384" y="1332992"/>
                  </a:lnTo>
                  <a:lnTo>
                    <a:pt x="688340" y="2659126"/>
                  </a:lnTo>
                  <a:lnTo>
                    <a:pt x="677037" y="2664841"/>
                  </a:lnTo>
                  <a:lnTo>
                    <a:pt x="677037" y="2652141"/>
                  </a:lnTo>
                  <a:lnTo>
                    <a:pt x="2438908" y="2652141"/>
                  </a:lnTo>
                  <a:lnTo>
                    <a:pt x="2438908" y="2664841"/>
                  </a:lnTo>
                  <a:lnTo>
                    <a:pt x="2427605" y="2659126"/>
                  </a:lnTo>
                  <a:lnTo>
                    <a:pt x="3091561" y="1333119"/>
                  </a:lnTo>
                  <a:lnTo>
                    <a:pt x="3102864" y="1338834"/>
                  </a:lnTo>
                  <a:lnTo>
                    <a:pt x="3091561" y="1344549"/>
                  </a:lnTo>
                  <a:lnTo>
                    <a:pt x="2427478" y="18415"/>
                  </a:lnTo>
                  <a:lnTo>
                    <a:pt x="2438781" y="12700"/>
                  </a:lnTo>
                  <a:lnTo>
                    <a:pt x="2438781" y="25400"/>
                  </a:lnTo>
                  <a:lnTo>
                    <a:pt x="677037" y="25400"/>
                  </a:lnTo>
                  <a:lnTo>
                    <a:pt x="677037" y="12700"/>
                  </a:lnTo>
                  <a:lnTo>
                    <a:pt x="688340" y="18415"/>
                  </a:lnTo>
                  <a:lnTo>
                    <a:pt x="24384" y="1344422"/>
                  </a:lnTo>
                  <a:close/>
                </a:path>
              </a:pathLst>
            </a:custGeom>
            <a:solidFill>
              <a:srgbClr val="10CF9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6" name="Google Shape;276;p7"/>
          <p:cNvGrpSpPr/>
          <p:nvPr/>
        </p:nvGrpSpPr>
        <p:grpSpPr>
          <a:xfrm>
            <a:off x="13780136" y="8160374"/>
            <a:ext cx="289465" cy="252222"/>
            <a:chOff x="-381" y="0"/>
            <a:chExt cx="385953" cy="336296"/>
          </a:xfrm>
        </p:grpSpPr>
        <p:sp>
          <p:nvSpPr>
            <p:cNvPr id="277" name="Google Shape;277;p7"/>
            <p:cNvSpPr/>
            <p:nvPr/>
          </p:nvSpPr>
          <p:spPr>
            <a:xfrm>
              <a:off x="12700" y="12700"/>
              <a:ext cx="359791" cy="310896"/>
            </a:xfrm>
            <a:custGeom>
              <a:avLst/>
              <a:gdLst/>
              <a:ahLst/>
              <a:cxnLst/>
              <a:rect l="l" t="t" r="r" b="b"/>
              <a:pathLst>
                <a:path w="359791" h="310896" extrusionOk="0">
                  <a:moveTo>
                    <a:pt x="0" y="155448"/>
                  </a:moveTo>
                  <a:lnTo>
                    <a:pt x="78486" y="0"/>
                  </a:lnTo>
                  <a:lnTo>
                    <a:pt x="281305" y="0"/>
                  </a:lnTo>
                  <a:lnTo>
                    <a:pt x="359791" y="155448"/>
                  </a:lnTo>
                  <a:lnTo>
                    <a:pt x="281305" y="310896"/>
                  </a:lnTo>
                  <a:lnTo>
                    <a:pt x="78486" y="3108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8" name="Google Shape;278;p7"/>
            <p:cNvSpPr/>
            <p:nvPr/>
          </p:nvSpPr>
          <p:spPr>
            <a:xfrm>
              <a:off x="-381" y="0"/>
              <a:ext cx="385953" cy="336296"/>
            </a:xfrm>
            <a:custGeom>
              <a:avLst/>
              <a:gdLst/>
              <a:ahLst/>
              <a:cxnLst/>
              <a:rect l="l" t="t" r="r" b="b"/>
              <a:pathLst>
                <a:path w="385953" h="336296" extrusionOk="0">
                  <a:moveTo>
                    <a:pt x="1778" y="162433"/>
                  </a:moveTo>
                  <a:lnTo>
                    <a:pt x="80264" y="6985"/>
                  </a:lnTo>
                  <a:cubicBezTo>
                    <a:pt x="82423" y="2667"/>
                    <a:pt x="86868" y="0"/>
                    <a:pt x="91567" y="0"/>
                  </a:cubicBezTo>
                  <a:lnTo>
                    <a:pt x="294386" y="0"/>
                  </a:lnTo>
                  <a:cubicBezTo>
                    <a:pt x="299212" y="0"/>
                    <a:pt x="303530" y="2667"/>
                    <a:pt x="305689" y="6985"/>
                  </a:cubicBezTo>
                  <a:lnTo>
                    <a:pt x="384175" y="162433"/>
                  </a:lnTo>
                  <a:cubicBezTo>
                    <a:pt x="385953" y="165989"/>
                    <a:pt x="385953" y="170307"/>
                    <a:pt x="384175" y="173863"/>
                  </a:cubicBezTo>
                  <a:lnTo>
                    <a:pt x="305689" y="329311"/>
                  </a:lnTo>
                  <a:cubicBezTo>
                    <a:pt x="303530" y="333629"/>
                    <a:pt x="299085" y="336296"/>
                    <a:pt x="294386" y="336296"/>
                  </a:cubicBezTo>
                  <a:lnTo>
                    <a:pt x="91567" y="336296"/>
                  </a:lnTo>
                  <a:cubicBezTo>
                    <a:pt x="86741" y="336296"/>
                    <a:pt x="82423" y="333629"/>
                    <a:pt x="80264" y="329311"/>
                  </a:cubicBezTo>
                  <a:lnTo>
                    <a:pt x="1778" y="173863"/>
                  </a:lnTo>
                  <a:cubicBezTo>
                    <a:pt x="0" y="170307"/>
                    <a:pt x="0" y="165989"/>
                    <a:pt x="1778" y="162433"/>
                  </a:cubicBezTo>
                  <a:moveTo>
                    <a:pt x="24511" y="173863"/>
                  </a:moveTo>
                  <a:lnTo>
                    <a:pt x="13081" y="168148"/>
                  </a:lnTo>
                  <a:lnTo>
                    <a:pt x="24384" y="162433"/>
                  </a:lnTo>
                  <a:lnTo>
                    <a:pt x="102870" y="317754"/>
                  </a:lnTo>
                  <a:lnTo>
                    <a:pt x="91567" y="323469"/>
                  </a:lnTo>
                  <a:lnTo>
                    <a:pt x="91567" y="310769"/>
                  </a:lnTo>
                  <a:lnTo>
                    <a:pt x="294386" y="310769"/>
                  </a:lnTo>
                  <a:lnTo>
                    <a:pt x="294386" y="323469"/>
                  </a:lnTo>
                  <a:lnTo>
                    <a:pt x="283083" y="317754"/>
                  </a:lnTo>
                  <a:lnTo>
                    <a:pt x="361569" y="162306"/>
                  </a:lnTo>
                  <a:lnTo>
                    <a:pt x="372872" y="168021"/>
                  </a:lnTo>
                  <a:lnTo>
                    <a:pt x="361569" y="173736"/>
                  </a:lnTo>
                  <a:lnTo>
                    <a:pt x="283083" y="18415"/>
                  </a:lnTo>
                  <a:lnTo>
                    <a:pt x="294386" y="12700"/>
                  </a:lnTo>
                  <a:lnTo>
                    <a:pt x="294386" y="25400"/>
                  </a:lnTo>
                  <a:lnTo>
                    <a:pt x="91567" y="25400"/>
                  </a:lnTo>
                  <a:lnTo>
                    <a:pt x="91567" y="12700"/>
                  </a:lnTo>
                  <a:lnTo>
                    <a:pt x="102870" y="18415"/>
                  </a:lnTo>
                  <a:lnTo>
                    <a:pt x="24384" y="173863"/>
                  </a:lnTo>
                  <a:close/>
                </a:path>
              </a:pathLst>
            </a:custGeom>
            <a:solidFill>
              <a:srgbClr val="009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9" name="Google Shape;279;p7"/>
          <p:cNvGrpSpPr/>
          <p:nvPr/>
        </p:nvGrpSpPr>
        <p:grpSpPr>
          <a:xfrm>
            <a:off x="13758719" y="1799078"/>
            <a:ext cx="2336959" cy="2008061"/>
            <a:chOff x="-381" y="0"/>
            <a:chExt cx="3115945" cy="2677414"/>
          </a:xfrm>
        </p:grpSpPr>
        <p:sp>
          <p:nvSpPr>
            <p:cNvPr id="280" name="Google Shape;280;p7"/>
            <p:cNvSpPr/>
            <p:nvPr/>
          </p:nvSpPr>
          <p:spPr>
            <a:xfrm>
              <a:off x="12700" y="12700"/>
              <a:ext cx="3089783" cy="2652014"/>
            </a:xfrm>
            <a:custGeom>
              <a:avLst/>
              <a:gdLst/>
              <a:ahLst/>
              <a:cxnLst/>
              <a:rect l="l" t="t" r="r" b="b"/>
              <a:pathLst>
                <a:path w="3089783" h="2652014" extrusionOk="0">
                  <a:moveTo>
                    <a:pt x="0" y="1326007"/>
                  </a:moveTo>
                  <a:lnTo>
                    <a:pt x="663956" y="0"/>
                  </a:lnTo>
                  <a:lnTo>
                    <a:pt x="2425827" y="0"/>
                  </a:lnTo>
                  <a:lnTo>
                    <a:pt x="3089783" y="1326007"/>
                  </a:lnTo>
                  <a:lnTo>
                    <a:pt x="2425827" y="2652014"/>
                  </a:lnTo>
                  <a:lnTo>
                    <a:pt x="663956" y="2652014"/>
                  </a:lnTo>
                  <a:close/>
                </a:path>
              </a:pathLst>
            </a:custGeom>
            <a:solidFill>
              <a:srgbClr val="7CCA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1" name="Google Shape;281;p7"/>
            <p:cNvSpPr/>
            <p:nvPr/>
          </p:nvSpPr>
          <p:spPr>
            <a:xfrm>
              <a:off x="-381" y="0"/>
              <a:ext cx="3115945" cy="2677414"/>
            </a:xfrm>
            <a:custGeom>
              <a:avLst/>
              <a:gdLst/>
              <a:ahLst/>
              <a:cxnLst/>
              <a:rect l="l" t="t" r="r" b="b"/>
              <a:pathLst>
                <a:path w="3115945" h="2677414" extrusionOk="0">
                  <a:moveTo>
                    <a:pt x="1778" y="1333119"/>
                  </a:moveTo>
                  <a:lnTo>
                    <a:pt x="665607" y="6985"/>
                  </a:lnTo>
                  <a:cubicBezTo>
                    <a:pt x="667766" y="2667"/>
                    <a:pt x="672211" y="0"/>
                    <a:pt x="676910" y="0"/>
                  </a:cubicBezTo>
                  <a:lnTo>
                    <a:pt x="2438908" y="0"/>
                  </a:lnTo>
                  <a:cubicBezTo>
                    <a:pt x="2443734" y="0"/>
                    <a:pt x="2448052" y="2667"/>
                    <a:pt x="2450211" y="6985"/>
                  </a:cubicBezTo>
                  <a:lnTo>
                    <a:pt x="3114167" y="1332992"/>
                  </a:lnTo>
                  <a:cubicBezTo>
                    <a:pt x="3115945" y="1336548"/>
                    <a:pt x="3115945" y="1340739"/>
                    <a:pt x="3114167" y="1344422"/>
                  </a:cubicBezTo>
                  <a:lnTo>
                    <a:pt x="2450211" y="2670429"/>
                  </a:lnTo>
                  <a:cubicBezTo>
                    <a:pt x="2448052" y="2674747"/>
                    <a:pt x="2443607" y="2677414"/>
                    <a:pt x="2438908" y="2677414"/>
                  </a:cubicBezTo>
                  <a:lnTo>
                    <a:pt x="677037" y="2677414"/>
                  </a:lnTo>
                  <a:cubicBezTo>
                    <a:pt x="672211" y="2677414"/>
                    <a:pt x="667893" y="2674747"/>
                    <a:pt x="665734" y="2670429"/>
                  </a:cubicBezTo>
                  <a:lnTo>
                    <a:pt x="1778" y="1344422"/>
                  </a:lnTo>
                  <a:cubicBezTo>
                    <a:pt x="0" y="1340866"/>
                    <a:pt x="0" y="1336675"/>
                    <a:pt x="1778" y="1332992"/>
                  </a:cubicBezTo>
                  <a:moveTo>
                    <a:pt x="24511" y="1344422"/>
                  </a:moveTo>
                  <a:lnTo>
                    <a:pt x="13081" y="1338707"/>
                  </a:lnTo>
                  <a:lnTo>
                    <a:pt x="24384" y="1332992"/>
                  </a:lnTo>
                  <a:lnTo>
                    <a:pt x="688340" y="2659126"/>
                  </a:lnTo>
                  <a:lnTo>
                    <a:pt x="677037" y="2664841"/>
                  </a:lnTo>
                  <a:lnTo>
                    <a:pt x="677037" y="2652141"/>
                  </a:lnTo>
                  <a:lnTo>
                    <a:pt x="2438908" y="2652141"/>
                  </a:lnTo>
                  <a:lnTo>
                    <a:pt x="2438908" y="2664841"/>
                  </a:lnTo>
                  <a:lnTo>
                    <a:pt x="2427605" y="2659126"/>
                  </a:lnTo>
                  <a:lnTo>
                    <a:pt x="3091561" y="1333119"/>
                  </a:lnTo>
                  <a:lnTo>
                    <a:pt x="3102864" y="1338834"/>
                  </a:lnTo>
                  <a:lnTo>
                    <a:pt x="3091561" y="1344549"/>
                  </a:lnTo>
                  <a:lnTo>
                    <a:pt x="2427478" y="18415"/>
                  </a:lnTo>
                  <a:lnTo>
                    <a:pt x="2438781" y="12700"/>
                  </a:lnTo>
                  <a:lnTo>
                    <a:pt x="2438781" y="25400"/>
                  </a:lnTo>
                  <a:lnTo>
                    <a:pt x="677037" y="25400"/>
                  </a:lnTo>
                  <a:lnTo>
                    <a:pt x="677037" y="12700"/>
                  </a:lnTo>
                  <a:lnTo>
                    <a:pt x="688340" y="18415"/>
                  </a:lnTo>
                  <a:lnTo>
                    <a:pt x="24384" y="1344422"/>
                  </a:lnTo>
                  <a:close/>
                </a:path>
              </a:pathLst>
            </a:custGeom>
            <a:solidFill>
              <a:srgbClr val="7CCA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2" name="Google Shape;282;p7"/>
          <p:cNvGrpSpPr/>
          <p:nvPr/>
        </p:nvGrpSpPr>
        <p:grpSpPr>
          <a:xfrm>
            <a:off x="13902295" y="1912573"/>
            <a:ext cx="2155309" cy="1730032"/>
            <a:chOff x="-239845" y="0"/>
            <a:chExt cx="2397983" cy="2023871"/>
          </a:xfrm>
        </p:grpSpPr>
        <p:sp>
          <p:nvSpPr>
            <p:cNvPr id="283" name="Google Shape;283;p7"/>
            <p:cNvSpPr/>
            <p:nvPr/>
          </p:nvSpPr>
          <p:spPr>
            <a:xfrm>
              <a:off x="0" y="0"/>
              <a:ext cx="2158138" cy="1856074"/>
            </a:xfrm>
            <a:custGeom>
              <a:avLst/>
              <a:gdLst/>
              <a:ahLst/>
              <a:cxnLst/>
              <a:rect l="l" t="t" r="r" b="b"/>
              <a:pathLst>
                <a:path w="2158138" h="1856074" extrusionOk="0">
                  <a:moveTo>
                    <a:pt x="0" y="0"/>
                  </a:moveTo>
                  <a:lnTo>
                    <a:pt x="2158138" y="0"/>
                  </a:lnTo>
                  <a:lnTo>
                    <a:pt x="2158138" y="1856074"/>
                  </a:lnTo>
                  <a:lnTo>
                    <a:pt x="0" y="1856074"/>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 name="Google Shape;284;p7"/>
            <p:cNvSpPr txBox="1"/>
            <p:nvPr/>
          </p:nvSpPr>
          <p:spPr>
            <a:xfrm>
              <a:off x="-239845" y="148747"/>
              <a:ext cx="2158138" cy="1875124"/>
            </a:xfrm>
            <a:prstGeom prst="rect">
              <a:avLst/>
            </a:prstGeom>
            <a:noFill/>
            <a:ln>
              <a:noFill/>
            </a:ln>
          </p:spPr>
          <p:txBody>
            <a:bodyPr spcFirstLastPara="1" wrap="square" lIns="0" tIns="0" rIns="0" bIns="0" anchor="ctr" anchorCtr="0">
              <a:noAutofit/>
            </a:bodyPr>
            <a:lstStyle/>
            <a:p>
              <a:pPr marL="0" marR="0" lvl="0" indent="0" algn="ctr" rtl="0">
                <a:lnSpc>
                  <a:spcPct val="108000"/>
                </a:lnSpc>
                <a:spcBef>
                  <a:spcPts val="0"/>
                </a:spcBef>
                <a:spcAft>
                  <a:spcPts val="0"/>
                </a:spcAft>
                <a:buClr>
                  <a:srgbClr val="000000"/>
                </a:buClr>
                <a:buSzPts val="1800"/>
                <a:buFont typeface="Arial"/>
                <a:buNone/>
              </a:pPr>
              <a:r>
                <a:rPr lang="en-US" sz="1800" b="0" i="0" u="none" strike="noStrike" cap="none">
                  <a:solidFill>
                    <a:srgbClr val="000000"/>
                  </a:solidFill>
                  <a:latin typeface="Franklin Gothic"/>
                  <a:ea typeface="Franklin Gothic"/>
                  <a:cs typeface="Franklin Gothic"/>
                  <a:sym typeface="Franklin Gothic"/>
                </a:rPr>
                <a:t>Black swans</a:t>
              </a:r>
              <a:endParaRPr sz="1100" b="0" i="0" u="none" strike="noStrike" cap="none">
                <a:solidFill>
                  <a:srgbClr val="000000"/>
                </a:solidFill>
                <a:latin typeface="Arial"/>
                <a:ea typeface="Arial"/>
                <a:cs typeface="Arial"/>
                <a:sym typeface="Arial"/>
              </a:endParaRPr>
            </a:p>
          </p:txBody>
        </p:sp>
      </p:grpSp>
      <p:grpSp>
        <p:nvGrpSpPr>
          <p:cNvPr id="285" name="Google Shape;285;p7"/>
          <p:cNvGrpSpPr/>
          <p:nvPr/>
        </p:nvGrpSpPr>
        <p:grpSpPr>
          <a:xfrm>
            <a:off x="15362111" y="3548265"/>
            <a:ext cx="289465" cy="252222"/>
            <a:chOff x="-381" y="0"/>
            <a:chExt cx="385953" cy="336296"/>
          </a:xfrm>
        </p:grpSpPr>
        <p:sp>
          <p:nvSpPr>
            <p:cNvPr id="286" name="Google Shape;286;p7"/>
            <p:cNvSpPr/>
            <p:nvPr/>
          </p:nvSpPr>
          <p:spPr>
            <a:xfrm>
              <a:off x="12700" y="12700"/>
              <a:ext cx="359791" cy="310896"/>
            </a:xfrm>
            <a:custGeom>
              <a:avLst/>
              <a:gdLst/>
              <a:ahLst/>
              <a:cxnLst/>
              <a:rect l="l" t="t" r="r" b="b"/>
              <a:pathLst>
                <a:path w="359791" h="310896" extrusionOk="0">
                  <a:moveTo>
                    <a:pt x="0" y="155448"/>
                  </a:moveTo>
                  <a:lnTo>
                    <a:pt x="78486" y="0"/>
                  </a:lnTo>
                  <a:lnTo>
                    <a:pt x="281305" y="0"/>
                  </a:lnTo>
                  <a:lnTo>
                    <a:pt x="359791" y="155448"/>
                  </a:lnTo>
                  <a:lnTo>
                    <a:pt x="281305" y="310896"/>
                  </a:lnTo>
                  <a:lnTo>
                    <a:pt x="78486" y="3108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p7"/>
            <p:cNvSpPr/>
            <p:nvPr/>
          </p:nvSpPr>
          <p:spPr>
            <a:xfrm>
              <a:off x="-381" y="0"/>
              <a:ext cx="385953" cy="336296"/>
            </a:xfrm>
            <a:custGeom>
              <a:avLst/>
              <a:gdLst/>
              <a:ahLst/>
              <a:cxnLst/>
              <a:rect l="l" t="t" r="r" b="b"/>
              <a:pathLst>
                <a:path w="385953" h="336296" extrusionOk="0">
                  <a:moveTo>
                    <a:pt x="1778" y="162433"/>
                  </a:moveTo>
                  <a:lnTo>
                    <a:pt x="80264" y="6985"/>
                  </a:lnTo>
                  <a:cubicBezTo>
                    <a:pt x="82423" y="2667"/>
                    <a:pt x="86868" y="0"/>
                    <a:pt x="91567" y="0"/>
                  </a:cubicBezTo>
                  <a:lnTo>
                    <a:pt x="294386" y="0"/>
                  </a:lnTo>
                  <a:cubicBezTo>
                    <a:pt x="299212" y="0"/>
                    <a:pt x="303530" y="2667"/>
                    <a:pt x="305689" y="6985"/>
                  </a:cubicBezTo>
                  <a:lnTo>
                    <a:pt x="384175" y="162433"/>
                  </a:lnTo>
                  <a:cubicBezTo>
                    <a:pt x="385953" y="165989"/>
                    <a:pt x="385953" y="170307"/>
                    <a:pt x="384175" y="173863"/>
                  </a:cubicBezTo>
                  <a:lnTo>
                    <a:pt x="305689" y="329311"/>
                  </a:lnTo>
                  <a:cubicBezTo>
                    <a:pt x="303530" y="333629"/>
                    <a:pt x="299085" y="336296"/>
                    <a:pt x="294386" y="336296"/>
                  </a:cubicBezTo>
                  <a:lnTo>
                    <a:pt x="91567" y="336296"/>
                  </a:lnTo>
                  <a:cubicBezTo>
                    <a:pt x="86741" y="336296"/>
                    <a:pt x="82423" y="333629"/>
                    <a:pt x="80264" y="329311"/>
                  </a:cubicBezTo>
                  <a:lnTo>
                    <a:pt x="1778" y="173863"/>
                  </a:lnTo>
                  <a:cubicBezTo>
                    <a:pt x="0" y="170307"/>
                    <a:pt x="0" y="165989"/>
                    <a:pt x="1778" y="162433"/>
                  </a:cubicBezTo>
                  <a:moveTo>
                    <a:pt x="24511" y="173863"/>
                  </a:moveTo>
                  <a:lnTo>
                    <a:pt x="13081" y="168148"/>
                  </a:lnTo>
                  <a:lnTo>
                    <a:pt x="24384" y="162433"/>
                  </a:lnTo>
                  <a:lnTo>
                    <a:pt x="102870" y="317754"/>
                  </a:lnTo>
                  <a:lnTo>
                    <a:pt x="91567" y="323469"/>
                  </a:lnTo>
                  <a:lnTo>
                    <a:pt x="91567" y="310769"/>
                  </a:lnTo>
                  <a:lnTo>
                    <a:pt x="294386" y="310769"/>
                  </a:lnTo>
                  <a:lnTo>
                    <a:pt x="294386" y="323469"/>
                  </a:lnTo>
                  <a:lnTo>
                    <a:pt x="283083" y="317754"/>
                  </a:lnTo>
                  <a:lnTo>
                    <a:pt x="361569" y="162306"/>
                  </a:lnTo>
                  <a:lnTo>
                    <a:pt x="372872" y="168021"/>
                  </a:lnTo>
                  <a:lnTo>
                    <a:pt x="361569" y="173736"/>
                  </a:lnTo>
                  <a:lnTo>
                    <a:pt x="283083" y="18415"/>
                  </a:lnTo>
                  <a:lnTo>
                    <a:pt x="294386" y="12700"/>
                  </a:lnTo>
                  <a:lnTo>
                    <a:pt x="294386" y="25400"/>
                  </a:lnTo>
                  <a:lnTo>
                    <a:pt x="91567" y="25400"/>
                  </a:lnTo>
                  <a:lnTo>
                    <a:pt x="91567" y="12700"/>
                  </a:lnTo>
                  <a:lnTo>
                    <a:pt x="102870" y="18415"/>
                  </a:lnTo>
                  <a:lnTo>
                    <a:pt x="24384" y="173863"/>
                  </a:lnTo>
                  <a:close/>
                </a:path>
              </a:pathLst>
            </a:custGeom>
            <a:solidFill>
              <a:srgbClr val="0BD0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8" name="Google Shape;288;p7"/>
          <p:cNvGrpSpPr/>
          <p:nvPr/>
        </p:nvGrpSpPr>
        <p:grpSpPr>
          <a:xfrm>
            <a:off x="13758719" y="3994962"/>
            <a:ext cx="2336959" cy="2008060"/>
            <a:chOff x="-381" y="0"/>
            <a:chExt cx="3115945" cy="2677414"/>
          </a:xfrm>
        </p:grpSpPr>
        <p:sp>
          <p:nvSpPr>
            <p:cNvPr id="289" name="Google Shape;289;p7"/>
            <p:cNvSpPr/>
            <p:nvPr/>
          </p:nvSpPr>
          <p:spPr>
            <a:xfrm>
              <a:off x="12700" y="12700"/>
              <a:ext cx="3089783" cy="2652014"/>
            </a:xfrm>
            <a:custGeom>
              <a:avLst/>
              <a:gdLst/>
              <a:ahLst/>
              <a:cxnLst/>
              <a:rect l="l" t="t" r="r" b="b"/>
              <a:pathLst>
                <a:path w="3089783" h="2652014" extrusionOk="0">
                  <a:moveTo>
                    <a:pt x="0" y="1326007"/>
                  </a:moveTo>
                  <a:lnTo>
                    <a:pt x="663956" y="0"/>
                  </a:lnTo>
                  <a:lnTo>
                    <a:pt x="2425827" y="0"/>
                  </a:lnTo>
                  <a:lnTo>
                    <a:pt x="3089783" y="1326007"/>
                  </a:lnTo>
                  <a:lnTo>
                    <a:pt x="2425827" y="2652014"/>
                  </a:lnTo>
                  <a:lnTo>
                    <a:pt x="663956" y="2652014"/>
                  </a:lnTo>
                  <a:close/>
                </a:path>
              </a:pathLst>
            </a:custGeom>
            <a:blipFill rotWithShape="1">
              <a:blip r:embed="rId12">
                <a:alphaModFix/>
              </a:blip>
              <a:stretch>
                <a:fillRect l="-14988" t="-475" r="-14987" b="-47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0" name="Google Shape;290;p7"/>
            <p:cNvSpPr/>
            <p:nvPr/>
          </p:nvSpPr>
          <p:spPr>
            <a:xfrm>
              <a:off x="-381" y="0"/>
              <a:ext cx="3115945" cy="2677414"/>
            </a:xfrm>
            <a:custGeom>
              <a:avLst/>
              <a:gdLst/>
              <a:ahLst/>
              <a:cxnLst/>
              <a:rect l="l" t="t" r="r" b="b"/>
              <a:pathLst>
                <a:path w="3115945" h="2677414" extrusionOk="0">
                  <a:moveTo>
                    <a:pt x="1778" y="1333119"/>
                  </a:moveTo>
                  <a:lnTo>
                    <a:pt x="665607" y="6985"/>
                  </a:lnTo>
                  <a:cubicBezTo>
                    <a:pt x="667766" y="2667"/>
                    <a:pt x="672211" y="0"/>
                    <a:pt x="676910" y="0"/>
                  </a:cubicBezTo>
                  <a:lnTo>
                    <a:pt x="2438908" y="0"/>
                  </a:lnTo>
                  <a:cubicBezTo>
                    <a:pt x="2443734" y="0"/>
                    <a:pt x="2448052" y="2667"/>
                    <a:pt x="2450211" y="6985"/>
                  </a:cubicBezTo>
                  <a:lnTo>
                    <a:pt x="3114167" y="1332992"/>
                  </a:lnTo>
                  <a:cubicBezTo>
                    <a:pt x="3115945" y="1336548"/>
                    <a:pt x="3115945" y="1340739"/>
                    <a:pt x="3114167" y="1344422"/>
                  </a:cubicBezTo>
                  <a:lnTo>
                    <a:pt x="2450211" y="2670429"/>
                  </a:lnTo>
                  <a:cubicBezTo>
                    <a:pt x="2448052" y="2674747"/>
                    <a:pt x="2443607" y="2677414"/>
                    <a:pt x="2438908" y="2677414"/>
                  </a:cubicBezTo>
                  <a:lnTo>
                    <a:pt x="677037" y="2677414"/>
                  </a:lnTo>
                  <a:cubicBezTo>
                    <a:pt x="672211" y="2677414"/>
                    <a:pt x="667893" y="2674747"/>
                    <a:pt x="665734" y="2670429"/>
                  </a:cubicBezTo>
                  <a:lnTo>
                    <a:pt x="1778" y="1344422"/>
                  </a:lnTo>
                  <a:cubicBezTo>
                    <a:pt x="0" y="1340866"/>
                    <a:pt x="0" y="1336675"/>
                    <a:pt x="1778" y="1332992"/>
                  </a:cubicBezTo>
                  <a:moveTo>
                    <a:pt x="24511" y="1344422"/>
                  </a:moveTo>
                  <a:lnTo>
                    <a:pt x="13081" y="1338707"/>
                  </a:lnTo>
                  <a:lnTo>
                    <a:pt x="24384" y="1332992"/>
                  </a:lnTo>
                  <a:lnTo>
                    <a:pt x="688340" y="2659126"/>
                  </a:lnTo>
                  <a:lnTo>
                    <a:pt x="677037" y="2664841"/>
                  </a:lnTo>
                  <a:lnTo>
                    <a:pt x="677037" y="2652141"/>
                  </a:lnTo>
                  <a:lnTo>
                    <a:pt x="2438908" y="2652141"/>
                  </a:lnTo>
                  <a:lnTo>
                    <a:pt x="2438908" y="2664841"/>
                  </a:lnTo>
                  <a:lnTo>
                    <a:pt x="2427605" y="2659126"/>
                  </a:lnTo>
                  <a:lnTo>
                    <a:pt x="3091561" y="1333119"/>
                  </a:lnTo>
                  <a:lnTo>
                    <a:pt x="3102864" y="1338834"/>
                  </a:lnTo>
                  <a:lnTo>
                    <a:pt x="3091561" y="1344549"/>
                  </a:lnTo>
                  <a:lnTo>
                    <a:pt x="2427478" y="18415"/>
                  </a:lnTo>
                  <a:lnTo>
                    <a:pt x="2438781" y="12700"/>
                  </a:lnTo>
                  <a:lnTo>
                    <a:pt x="2438781" y="25400"/>
                  </a:lnTo>
                  <a:lnTo>
                    <a:pt x="677037" y="25400"/>
                  </a:lnTo>
                  <a:lnTo>
                    <a:pt x="677037" y="12700"/>
                  </a:lnTo>
                  <a:lnTo>
                    <a:pt x="688340" y="18415"/>
                  </a:lnTo>
                  <a:lnTo>
                    <a:pt x="24384" y="1344422"/>
                  </a:lnTo>
                  <a:close/>
                </a:path>
              </a:pathLst>
            </a:custGeom>
            <a:solidFill>
              <a:srgbClr val="7CCA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91" name="Google Shape;291;p7"/>
          <p:cNvGrpSpPr/>
          <p:nvPr/>
        </p:nvGrpSpPr>
        <p:grpSpPr>
          <a:xfrm>
            <a:off x="15362111" y="4006994"/>
            <a:ext cx="289465" cy="252222"/>
            <a:chOff x="-381" y="0"/>
            <a:chExt cx="385953" cy="336296"/>
          </a:xfrm>
        </p:grpSpPr>
        <p:sp>
          <p:nvSpPr>
            <p:cNvPr id="292" name="Google Shape;292;p7"/>
            <p:cNvSpPr/>
            <p:nvPr/>
          </p:nvSpPr>
          <p:spPr>
            <a:xfrm>
              <a:off x="12700" y="12700"/>
              <a:ext cx="359791" cy="310896"/>
            </a:xfrm>
            <a:custGeom>
              <a:avLst/>
              <a:gdLst/>
              <a:ahLst/>
              <a:cxnLst/>
              <a:rect l="l" t="t" r="r" b="b"/>
              <a:pathLst>
                <a:path w="359791" h="310896" extrusionOk="0">
                  <a:moveTo>
                    <a:pt x="0" y="155448"/>
                  </a:moveTo>
                  <a:lnTo>
                    <a:pt x="78486" y="0"/>
                  </a:lnTo>
                  <a:lnTo>
                    <a:pt x="281305" y="0"/>
                  </a:lnTo>
                  <a:lnTo>
                    <a:pt x="359791" y="155448"/>
                  </a:lnTo>
                  <a:lnTo>
                    <a:pt x="281305" y="310896"/>
                  </a:lnTo>
                  <a:lnTo>
                    <a:pt x="78486" y="3108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3" name="Google Shape;293;p7"/>
            <p:cNvSpPr/>
            <p:nvPr/>
          </p:nvSpPr>
          <p:spPr>
            <a:xfrm>
              <a:off x="-381" y="0"/>
              <a:ext cx="385953" cy="336296"/>
            </a:xfrm>
            <a:custGeom>
              <a:avLst/>
              <a:gdLst/>
              <a:ahLst/>
              <a:cxnLst/>
              <a:rect l="l" t="t" r="r" b="b"/>
              <a:pathLst>
                <a:path w="385953" h="336296" extrusionOk="0">
                  <a:moveTo>
                    <a:pt x="1778" y="162433"/>
                  </a:moveTo>
                  <a:lnTo>
                    <a:pt x="80264" y="6985"/>
                  </a:lnTo>
                  <a:cubicBezTo>
                    <a:pt x="82423" y="2667"/>
                    <a:pt x="86868" y="0"/>
                    <a:pt x="91567" y="0"/>
                  </a:cubicBezTo>
                  <a:lnTo>
                    <a:pt x="294386" y="0"/>
                  </a:lnTo>
                  <a:cubicBezTo>
                    <a:pt x="299212" y="0"/>
                    <a:pt x="303530" y="2667"/>
                    <a:pt x="305689" y="6985"/>
                  </a:cubicBezTo>
                  <a:lnTo>
                    <a:pt x="384175" y="162433"/>
                  </a:lnTo>
                  <a:cubicBezTo>
                    <a:pt x="385953" y="165989"/>
                    <a:pt x="385953" y="170307"/>
                    <a:pt x="384175" y="173863"/>
                  </a:cubicBezTo>
                  <a:lnTo>
                    <a:pt x="305689" y="329311"/>
                  </a:lnTo>
                  <a:cubicBezTo>
                    <a:pt x="303530" y="333629"/>
                    <a:pt x="299085" y="336296"/>
                    <a:pt x="294386" y="336296"/>
                  </a:cubicBezTo>
                  <a:lnTo>
                    <a:pt x="91567" y="336296"/>
                  </a:lnTo>
                  <a:cubicBezTo>
                    <a:pt x="86741" y="336296"/>
                    <a:pt x="82423" y="333629"/>
                    <a:pt x="80264" y="329311"/>
                  </a:cubicBezTo>
                  <a:lnTo>
                    <a:pt x="1778" y="173863"/>
                  </a:lnTo>
                  <a:cubicBezTo>
                    <a:pt x="0" y="170307"/>
                    <a:pt x="0" y="165989"/>
                    <a:pt x="1778" y="162433"/>
                  </a:cubicBezTo>
                  <a:moveTo>
                    <a:pt x="24511" y="173863"/>
                  </a:moveTo>
                  <a:lnTo>
                    <a:pt x="13081" y="168148"/>
                  </a:lnTo>
                  <a:lnTo>
                    <a:pt x="24384" y="162433"/>
                  </a:lnTo>
                  <a:lnTo>
                    <a:pt x="102870" y="317754"/>
                  </a:lnTo>
                  <a:lnTo>
                    <a:pt x="91567" y="323469"/>
                  </a:lnTo>
                  <a:lnTo>
                    <a:pt x="91567" y="310769"/>
                  </a:lnTo>
                  <a:lnTo>
                    <a:pt x="294386" y="310769"/>
                  </a:lnTo>
                  <a:lnTo>
                    <a:pt x="294386" y="323469"/>
                  </a:lnTo>
                  <a:lnTo>
                    <a:pt x="283083" y="317754"/>
                  </a:lnTo>
                  <a:lnTo>
                    <a:pt x="361569" y="162306"/>
                  </a:lnTo>
                  <a:lnTo>
                    <a:pt x="372872" y="168021"/>
                  </a:lnTo>
                  <a:lnTo>
                    <a:pt x="361569" y="173736"/>
                  </a:lnTo>
                  <a:lnTo>
                    <a:pt x="283083" y="18415"/>
                  </a:lnTo>
                  <a:lnTo>
                    <a:pt x="294386" y="12700"/>
                  </a:lnTo>
                  <a:lnTo>
                    <a:pt x="294386" y="25400"/>
                  </a:lnTo>
                  <a:lnTo>
                    <a:pt x="91567" y="25400"/>
                  </a:lnTo>
                  <a:lnTo>
                    <a:pt x="91567" y="12700"/>
                  </a:lnTo>
                  <a:lnTo>
                    <a:pt x="102870" y="18415"/>
                  </a:lnTo>
                  <a:lnTo>
                    <a:pt x="24384" y="173863"/>
                  </a:lnTo>
                  <a:close/>
                </a:path>
              </a:pathLst>
            </a:custGeom>
            <a:solidFill>
              <a:srgbClr val="10CF9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94" name="Google Shape;294;p7"/>
          <p:cNvSpPr txBox="1"/>
          <p:nvPr/>
        </p:nvSpPr>
        <p:spPr>
          <a:xfrm>
            <a:off x="1312200" y="435225"/>
            <a:ext cx="13420725" cy="177279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800"/>
              <a:buFont typeface="Arial"/>
              <a:buNone/>
            </a:pPr>
            <a:r>
              <a:rPr lang="en-US" sz="4800" b="1" i="0" u="none" strike="noStrike" cap="none">
                <a:solidFill>
                  <a:srgbClr val="226741"/>
                </a:solidFill>
                <a:latin typeface="Arial"/>
                <a:ea typeface="Arial"/>
                <a:cs typeface="Arial"/>
                <a:sym typeface="Arial"/>
              </a:rPr>
              <a:t>Externe krachten die van invloed zijn op risicomanagement</a:t>
            </a:r>
            <a:endParaRPr sz="1200" b="0" i="0" u="none" strike="noStrike" cap="none">
              <a:solidFill>
                <a:srgbClr val="000000"/>
              </a:solidFill>
              <a:latin typeface="Arial"/>
              <a:ea typeface="Arial"/>
              <a:cs typeface="Arial"/>
              <a:sym typeface="Arial"/>
            </a:endParaRPr>
          </a:p>
        </p:txBody>
      </p:sp>
      <p:pic>
        <p:nvPicPr>
          <p:cNvPr id="295" name="Google Shape;295;p7" descr="Kuva, joka sisältää kohteen teksti, Grafiikka, graafinen suunnittelu, Fontti&#10;&#10;Tekoälyllä luotu sisältö voi olla virheellistä."/>
          <p:cNvPicPr preferRelativeResize="0"/>
          <p:nvPr/>
        </p:nvPicPr>
        <p:blipFill rotWithShape="1">
          <a:blip r:embed="rId13">
            <a:alphaModFix/>
          </a:blip>
          <a:srcRect/>
          <a:stretch/>
        </p:blipFill>
        <p:spPr>
          <a:xfrm>
            <a:off x="15011400" y="571500"/>
            <a:ext cx="2711639" cy="9484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8"/>
          <p:cNvSpPr/>
          <p:nvPr/>
        </p:nvSpPr>
        <p:spPr>
          <a:xfrm>
            <a:off x="682899" y="9454011"/>
            <a:ext cx="2764155" cy="615315"/>
          </a:xfrm>
          <a:custGeom>
            <a:avLst/>
            <a:gdLst/>
            <a:ahLst/>
            <a:cxnLst/>
            <a:rect l="l" t="t" r="r" b="b"/>
            <a:pathLst>
              <a:path w="3685540" h="820420" extrusionOk="0">
                <a:moveTo>
                  <a:pt x="0" y="0"/>
                </a:moveTo>
                <a:lnTo>
                  <a:pt x="3685540" y="0"/>
                </a:lnTo>
                <a:lnTo>
                  <a:pt x="3685540" y="820420"/>
                </a:lnTo>
                <a:lnTo>
                  <a:pt x="0" y="820420"/>
                </a:lnTo>
                <a:lnTo>
                  <a:pt x="0" y="0"/>
                </a:lnTo>
                <a:close/>
              </a:path>
            </a:pathLst>
          </a:custGeom>
          <a:blipFill rotWithShape="1">
            <a:blip r:embed="rId3">
              <a:alphaModFix/>
            </a:blip>
            <a:stretch>
              <a:fillRect t="-51" b="-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p8"/>
          <p:cNvSpPr txBox="1"/>
          <p:nvPr/>
        </p:nvSpPr>
        <p:spPr>
          <a:xfrm>
            <a:off x="3538494" y="9459825"/>
            <a:ext cx="4689904" cy="5468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This project receives funding from the European Union’s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SMP Programme under Grant Agreement No 101181590.</a:t>
            </a:r>
            <a:endParaRPr sz="1400" b="0" i="0" u="none" strike="noStrike" cap="none">
              <a:solidFill>
                <a:srgbClr val="000000"/>
              </a:solidFill>
              <a:latin typeface="Arial"/>
              <a:ea typeface="Arial"/>
              <a:cs typeface="Arial"/>
              <a:sym typeface="Arial"/>
            </a:endParaRPr>
          </a:p>
        </p:txBody>
      </p:sp>
      <p:sp>
        <p:nvSpPr>
          <p:cNvPr id="306" name="Google Shape;306;p8"/>
          <p:cNvSpPr txBox="1"/>
          <p:nvPr/>
        </p:nvSpPr>
        <p:spPr>
          <a:xfrm>
            <a:off x="1028700" y="418203"/>
            <a:ext cx="6132788" cy="365638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800"/>
              <a:buFont typeface="Arial"/>
              <a:buNone/>
            </a:pPr>
            <a:r>
              <a:rPr lang="en-US" sz="4800" b="1" i="0" u="none" strike="noStrike" cap="none">
                <a:solidFill>
                  <a:srgbClr val="285C24"/>
                </a:solidFill>
                <a:latin typeface="Arial"/>
                <a:ea typeface="Arial"/>
                <a:cs typeface="Arial"/>
                <a:sym typeface="Arial"/>
              </a:rPr>
              <a:t>Holistische benadering van risicomanagement</a:t>
            </a:r>
            <a:endParaRPr sz="48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5400"/>
              <a:buFont typeface="Arial"/>
              <a:buNone/>
            </a:pPr>
            <a:endParaRPr sz="5400" b="1" i="0" u="none" strike="noStrike" cap="none">
              <a:solidFill>
                <a:srgbClr val="226741"/>
              </a:solidFill>
              <a:latin typeface="Arial"/>
              <a:ea typeface="Arial"/>
              <a:cs typeface="Arial"/>
              <a:sym typeface="Arial"/>
            </a:endParaRPr>
          </a:p>
        </p:txBody>
      </p:sp>
      <p:sp>
        <p:nvSpPr>
          <p:cNvPr id="307" name="Google Shape;307;p8"/>
          <p:cNvSpPr txBox="1"/>
          <p:nvPr/>
        </p:nvSpPr>
        <p:spPr>
          <a:xfrm>
            <a:off x="1028699" y="3368556"/>
            <a:ext cx="5335155" cy="465358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rgbClr val="285C24"/>
                </a:solidFill>
                <a:latin typeface="Arial"/>
                <a:ea typeface="Arial"/>
                <a:cs typeface="Arial"/>
                <a:sym typeface="Arial"/>
              </a:rPr>
              <a:t>Risicomanagement als onderdeel van het strategisch management van een onderneming. Risicomanagement moet een systematische en continue activiteit zijn, en een integraal onderdeel van het management van de onderneming in al haar activiteiten.</a:t>
            </a:r>
            <a:endParaRPr sz="1200" b="0" i="0" u="none" strike="noStrike" cap="none">
              <a:solidFill>
                <a:srgbClr val="000000"/>
              </a:solidFill>
              <a:latin typeface="Arial"/>
              <a:ea typeface="Arial"/>
              <a:cs typeface="Arial"/>
              <a:sym typeface="Arial"/>
            </a:endParaRPr>
          </a:p>
        </p:txBody>
      </p:sp>
      <p:sp>
        <p:nvSpPr>
          <p:cNvPr id="308" name="Google Shape;308;p8"/>
          <p:cNvSpPr txBox="1"/>
          <p:nvPr/>
        </p:nvSpPr>
        <p:spPr>
          <a:xfrm>
            <a:off x="13807440" y="9599888"/>
            <a:ext cx="8961120" cy="266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en-US" sz="1500" b="0" i="0" u="none" strike="noStrike" cap="none">
                <a:solidFill>
                  <a:srgbClr val="285C24"/>
                </a:solidFill>
                <a:latin typeface="Arial"/>
                <a:ea typeface="Arial"/>
                <a:cs typeface="Arial"/>
                <a:sym typeface="Arial"/>
              </a:rPr>
              <a:t>Helameri, Iivari, Nisula &amp; Satokangas 2023</a:t>
            </a:r>
            <a:endParaRPr sz="1400" b="0" i="0" u="none" strike="noStrike" cap="none">
              <a:solidFill>
                <a:srgbClr val="000000"/>
              </a:solidFill>
              <a:latin typeface="Arial"/>
              <a:ea typeface="Arial"/>
              <a:cs typeface="Arial"/>
              <a:sym typeface="Arial"/>
            </a:endParaRPr>
          </a:p>
        </p:txBody>
      </p:sp>
      <p:pic>
        <p:nvPicPr>
          <p:cNvPr id="309" name="Google Shape;309;p8" descr="Kuva, joka sisältää kohteen teksti, Grafiikka, graafinen suunnittelu, Fontti&#10;&#10;Tekoälyllä luotu sisältö voi olla virheellistä."/>
          <p:cNvPicPr preferRelativeResize="0"/>
          <p:nvPr/>
        </p:nvPicPr>
        <p:blipFill rotWithShape="1">
          <a:blip r:embed="rId4">
            <a:alphaModFix/>
          </a:blip>
          <a:srcRect/>
          <a:stretch/>
        </p:blipFill>
        <p:spPr>
          <a:xfrm>
            <a:off x="15011400" y="571500"/>
            <a:ext cx="2711639" cy="948438"/>
          </a:xfrm>
          <a:prstGeom prst="rect">
            <a:avLst/>
          </a:prstGeom>
          <a:noFill/>
          <a:ln>
            <a:noFill/>
          </a:ln>
        </p:spPr>
      </p:pic>
      <p:grpSp>
        <p:nvGrpSpPr>
          <p:cNvPr id="310" name="Google Shape;310;p8"/>
          <p:cNvGrpSpPr/>
          <p:nvPr/>
        </p:nvGrpSpPr>
        <p:grpSpPr>
          <a:xfrm>
            <a:off x="5473557" y="327569"/>
            <a:ext cx="10975720" cy="9967159"/>
            <a:chOff x="76200" y="19050"/>
            <a:chExt cx="896548" cy="814164"/>
          </a:xfrm>
        </p:grpSpPr>
        <p:sp>
          <p:nvSpPr>
            <p:cNvPr id="311" name="Google Shape;311;p8"/>
            <p:cNvSpPr/>
            <p:nvPr/>
          </p:nvSpPr>
          <p:spPr>
            <a:xfrm>
              <a:off x="159948" y="20414"/>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E2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8"/>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259928"/>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3" name="Google Shape;313;p8"/>
          <p:cNvGrpSpPr/>
          <p:nvPr/>
        </p:nvGrpSpPr>
        <p:grpSpPr>
          <a:xfrm>
            <a:off x="7252928" y="1168283"/>
            <a:ext cx="8285728" cy="8285728"/>
            <a:chOff x="0" y="0"/>
            <a:chExt cx="812800" cy="812800"/>
          </a:xfrm>
        </p:grpSpPr>
        <p:sp>
          <p:nvSpPr>
            <p:cNvPr id="314" name="Google Shape;314;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7D2C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8"/>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259928"/>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6" name="Google Shape;316;p8"/>
          <p:cNvGrpSpPr/>
          <p:nvPr/>
        </p:nvGrpSpPr>
        <p:grpSpPr>
          <a:xfrm>
            <a:off x="8431246" y="2346602"/>
            <a:ext cx="5929090" cy="5929090"/>
            <a:chOff x="0" y="0"/>
            <a:chExt cx="812800" cy="812800"/>
          </a:xfrm>
        </p:grpSpPr>
        <p:sp>
          <p:nvSpPr>
            <p:cNvPr id="317" name="Google Shape;317;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E2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8"/>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259928"/>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9" name="Google Shape;319;p8"/>
          <p:cNvGrpSpPr/>
          <p:nvPr/>
        </p:nvGrpSpPr>
        <p:grpSpPr>
          <a:xfrm>
            <a:off x="10123948" y="4216998"/>
            <a:ext cx="2543687" cy="2543687"/>
            <a:chOff x="0" y="0"/>
            <a:chExt cx="812800" cy="812800"/>
          </a:xfrm>
        </p:grpSpPr>
        <p:sp>
          <p:nvSpPr>
            <p:cNvPr id="320" name="Google Shape;320;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7D2C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8"/>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259928"/>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22" name="Google Shape;322;p8"/>
          <p:cNvSpPr txBox="1"/>
          <p:nvPr/>
        </p:nvSpPr>
        <p:spPr>
          <a:xfrm>
            <a:off x="10048041" y="4749969"/>
            <a:ext cx="2728425" cy="141064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1" i="0" u="none" strike="noStrike" cap="none">
                <a:solidFill>
                  <a:srgbClr val="000000"/>
                </a:solidFill>
                <a:latin typeface="Roboto"/>
                <a:ea typeface="Roboto"/>
                <a:cs typeface="Roboto"/>
                <a:sym typeface="Roboto"/>
              </a:rPr>
              <a:t>Voortzetting van bedrijfsvoering, veiligheid en naleving van normen.</a:t>
            </a:r>
            <a:endParaRPr/>
          </a:p>
        </p:txBody>
      </p:sp>
      <p:sp>
        <p:nvSpPr>
          <p:cNvPr id="323" name="Google Shape;323;p8"/>
          <p:cNvSpPr txBox="1"/>
          <p:nvPr/>
        </p:nvSpPr>
        <p:spPr>
          <a:xfrm>
            <a:off x="10174049" y="1352079"/>
            <a:ext cx="2476410" cy="839974"/>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b="1" i="0" u="none" strike="noStrike" cap="none">
                <a:solidFill>
                  <a:srgbClr val="000000"/>
                </a:solidFill>
                <a:latin typeface="Roboto"/>
                <a:ea typeface="Roboto"/>
                <a:cs typeface="Roboto"/>
                <a:sym typeface="Roboto"/>
              </a:rPr>
              <a:t>Risico</a:t>
            </a:r>
            <a:endParaRPr/>
          </a:p>
          <a:p>
            <a:pPr marL="0" marR="0" lvl="0" indent="0" algn="ctr" rtl="0">
              <a:lnSpc>
                <a:spcPct val="139958"/>
              </a:lnSpc>
              <a:spcBef>
                <a:spcPts val="0"/>
              </a:spcBef>
              <a:spcAft>
                <a:spcPts val="0"/>
              </a:spcAft>
              <a:buNone/>
            </a:pPr>
            <a:r>
              <a:rPr lang="en-US" sz="2400" b="1" i="0" u="none" strike="noStrike" cap="none">
                <a:solidFill>
                  <a:srgbClr val="000000"/>
                </a:solidFill>
                <a:latin typeface="Roboto"/>
                <a:ea typeface="Roboto"/>
                <a:cs typeface="Roboto"/>
                <a:sym typeface="Roboto"/>
              </a:rPr>
              <a:t>management</a:t>
            </a:r>
            <a:endParaRPr/>
          </a:p>
        </p:txBody>
      </p:sp>
      <p:sp>
        <p:nvSpPr>
          <p:cNvPr id="324" name="Google Shape;324;p8"/>
          <p:cNvSpPr txBox="1"/>
          <p:nvPr/>
        </p:nvSpPr>
        <p:spPr>
          <a:xfrm>
            <a:off x="9961314" y="7670011"/>
            <a:ext cx="2962040" cy="415254"/>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b="1" i="0" u="none" strike="noStrike" cap="none">
                <a:solidFill>
                  <a:srgbClr val="000000"/>
                </a:solidFill>
                <a:latin typeface="Roboto"/>
                <a:ea typeface="Roboto"/>
                <a:cs typeface="Roboto"/>
                <a:sym typeface="Roboto"/>
              </a:rPr>
              <a:t>Veiligheidscultuur</a:t>
            </a:r>
            <a:endParaRPr sz="2400" b="1" i="0" u="none" strike="noStrike" cap="none">
              <a:solidFill>
                <a:srgbClr val="000000"/>
              </a:solidFill>
              <a:latin typeface="Roboto"/>
              <a:ea typeface="Roboto"/>
              <a:cs typeface="Roboto"/>
              <a:sym typeface="Roboto"/>
            </a:endParaRPr>
          </a:p>
        </p:txBody>
      </p:sp>
      <p:sp>
        <p:nvSpPr>
          <p:cNvPr id="325" name="Google Shape;325;p8"/>
          <p:cNvSpPr txBox="1"/>
          <p:nvPr/>
        </p:nvSpPr>
        <p:spPr>
          <a:xfrm>
            <a:off x="10657874" y="619679"/>
            <a:ext cx="1650955" cy="403957"/>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b="0" i="0" u="none" strike="noStrike" cap="none">
                <a:solidFill>
                  <a:srgbClr val="000000"/>
                </a:solidFill>
                <a:latin typeface="Roboto"/>
                <a:ea typeface="Roboto"/>
                <a:cs typeface="Roboto"/>
                <a:sym typeface="Roboto"/>
              </a:rPr>
              <a:t>Strategie</a:t>
            </a:r>
            <a:endParaRPr sz="2400" b="0" i="0" u="none" strike="noStrike" cap="none">
              <a:solidFill>
                <a:srgbClr val="000000"/>
              </a:solidFill>
              <a:latin typeface="Roboto"/>
              <a:ea typeface="Roboto"/>
              <a:cs typeface="Roboto"/>
              <a:sym typeface="Roboto"/>
            </a:endParaRPr>
          </a:p>
        </p:txBody>
      </p:sp>
      <p:sp>
        <p:nvSpPr>
          <p:cNvPr id="326" name="Google Shape;326;p8"/>
          <p:cNvSpPr txBox="1"/>
          <p:nvPr/>
        </p:nvSpPr>
        <p:spPr>
          <a:xfrm rot="2909868">
            <a:off x="14476131" y="2172234"/>
            <a:ext cx="1025348" cy="397032"/>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b="0" i="0" u="none" strike="noStrike" cap="none">
                <a:solidFill>
                  <a:srgbClr val="000000"/>
                </a:solidFill>
                <a:latin typeface="Roboto"/>
                <a:ea typeface="Roboto"/>
                <a:cs typeface="Roboto"/>
                <a:sym typeface="Roboto"/>
              </a:rPr>
              <a:t>PLAN</a:t>
            </a:r>
            <a:endParaRPr/>
          </a:p>
        </p:txBody>
      </p:sp>
      <p:sp>
        <p:nvSpPr>
          <p:cNvPr id="327" name="Google Shape;327;p8"/>
          <p:cNvSpPr txBox="1"/>
          <p:nvPr/>
        </p:nvSpPr>
        <p:spPr>
          <a:xfrm rot="-2977173">
            <a:off x="6860647" y="2410277"/>
            <a:ext cx="1880317" cy="403957"/>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b="0" i="0" u="none" strike="noStrike" cap="none">
                <a:solidFill>
                  <a:srgbClr val="000000"/>
                </a:solidFill>
                <a:latin typeface="Roboto"/>
                <a:ea typeface="Roboto"/>
                <a:cs typeface="Roboto"/>
                <a:sym typeface="Roboto"/>
              </a:rPr>
              <a:t>VERBETEREN</a:t>
            </a:r>
            <a:endParaRPr/>
          </a:p>
        </p:txBody>
      </p:sp>
      <p:sp>
        <p:nvSpPr>
          <p:cNvPr id="328" name="Google Shape;328;p8"/>
          <p:cNvSpPr txBox="1"/>
          <p:nvPr/>
        </p:nvSpPr>
        <p:spPr>
          <a:xfrm rot="-3008259">
            <a:off x="13822360" y="7744606"/>
            <a:ext cx="2500271" cy="403957"/>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b="0" i="0" u="none" strike="noStrike" cap="none">
                <a:solidFill>
                  <a:srgbClr val="000000"/>
                </a:solidFill>
                <a:latin typeface="Roboto"/>
                <a:ea typeface="Roboto"/>
                <a:cs typeface="Roboto"/>
                <a:sym typeface="Roboto"/>
              </a:rPr>
              <a:t>IMPLEMENTEREN</a:t>
            </a:r>
            <a:endParaRPr/>
          </a:p>
        </p:txBody>
      </p:sp>
      <p:sp>
        <p:nvSpPr>
          <p:cNvPr id="329" name="Google Shape;329;p8"/>
          <p:cNvSpPr txBox="1"/>
          <p:nvPr/>
        </p:nvSpPr>
        <p:spPr>
          <a:xfrm rot="3243851">
            <a:off x="7204132" y="8154567"/>
            <a:ext cx="1827205" cy="403957"/>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b="0" i="0" u="none" strike="noStrike" cap="none">
                <a:solidFill>
                  <a:srgbClr val="000000"/>
                </a:solidFill>
                <a:latin typeface="Roboto"/>
                <a:ea typeface="Roboto"/>
                <a:cs typeface="Roboto"/>
                <a:sym typeface="Roboto"/>
              </a:rPr>
              <a:t>EVALUEREN</a:t>
            </a:r>
            <a:endParaRPr/>
          </a:p>
        </p:txBody>
      </p:sp>
      <p:sp>
        <p:nvSpPr>
          <p:cNvPr id="330" name="Google Shape;330;p8"/>
          <p:cNvSpPr txBox="1"/>
          <p:nvPr/>
        </p:nvSpPr>
        <p:spPr>
          <a:xfrm>
            <a:off x="9932513" y="2475120"/>
            <a:ext cx="3011108" cy="839974"/>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b="1" i="0" u="none" strike="noStrike" cap="none">
                <a:solidFill>
                  <a:srgbClr val="000000"/>
                </a:solidFill>
                <a:latin typeface="Roboto"/>
                <a:ea typeface="Roboto"/>
                <a:cs typeface="Roboto"/>
                <a:sym typeface="Roboto"/>
              </a:rPr>
              <a:t>Veiligheids management</a:t>
            </a:r>
            <a:endParaRPr/>
          </a:p>
        </p:txBody>
      </p:sp>
      <p:sp>
        <p:nvSpPr>
          <p:cNvPr id="331" name="Google Shape;331;p8"/>
          <p:cNvSpPr txBox="1"/>
          <p:nvPr/>
        </p:nvSpPr>
        <p:spPr>
          <a:xfrm>
            <a:off x="12667636" y="3940773"/>
            <a:ext cx="1377066" cy="90088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700" b="0" i="0" u="none" strike="noStrike" cap="none">
                <a:solidFill>
                  <a:srgbClr val="000000"/>
                </a:solidFill>
                <a:latin typeface="Roboto"/>
                <a:ea typeface="Roboto"/>
                <a:cs typeface="Roboto"/>
                <a:sym typeface="Roboto"/>
              </a:rPr>
              <a:t>Voorbereiding en crisisbeheer</a:t>
            </a:r>
            <a:endParaRPr sz="1700" b="0" i="0" u="none" strike="noStrike" cap="none">
              <a:solidFill>
                <a:srgbClr val="000000"/>
              </a:solidFill>
              <a:latin typeface="Roboto"/>
              <a:ea typeface="Roboto"/>
              <a:cs typeface="Roboto"/>
              <a:sym typeface="Roboto"/>
            </a:endParaRPr>
          </a:p>
        </p:txBody>
      </p:sp>
      <p:sp>
        <p:nvSpPr>
          <p:cNvPr id="332" name="Google Shape;332;p8"/>
          <p:cNvSpPr txBox="1"/>
          <p:nvPr/>
        </p:nvSpPr>
        <p:spPr>
          <a:xfrm>
            <a:off x="11731100" y="3474356"/>
            <a:ext cx="2067083" cy="28533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700" b="0" i="0" u="none" strike="noStrike" cap="none">
                <a:solidFill>
                  <a:srgbClr val="000000"/>
                </a:solidFill>
                <a:latin typeface="Roboto"/>
                <a:ea typeface="Roboto"/>
                <a:cs typeface="Roboto"/>
                <a:sym typeface="Roboto"/>
              </a:rPr>
              <a:t>Informatie veiligheid</a:t>
            </a:r>
            <a:endParaRPr sz="1700" b="0" i="0" u="none" strike="noStrike" cap="none">
              <a:solidFill>
                <a:srgbClr val="000000"/>
              </a:solidFill>
              <a:latin typeface="Roboto"/>
              <a:ea typeface="Roboto"/>
              <a:cs typeface="Roboto"/>
              <a:sym typeface="Roboto"/>
            </a:endParaRPr>
          </a:p>
        </p:txBody>
      </p:sp>
      <p:sp>
        <p:nvSpPr>
          <p:cNvPr id="333" name="Google Shape;333;p8"/>
          <p:cNvSpPr txBox="1"/>
          <p:nvPr/>
        </p:nvSpPr>
        <p:spPr>
          <a:xfrm>
            <a:off x="8332813" y="4211100"/>
            <a:ext cx="1931428" cy="90088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700" b="0" i="0" u="none" strike="noStrike" cap="none">
                <a:solidFill>
                  <a:srgbClr val="000000"/>
                </a:solidFill>
                <a:latin typeface="Roboto"/>
                <a:ea typeface="Roboto"/>
                <a:cs typeface="Roboto"/>
                <a:sym typeface="Roboto"/>
              </a:rPr>
              <a:t>Productie en operationele veiligheid</a:t>
            </a:r>
            <a:endParaRPr sz="1700" b="0" i="0" u="none" strike="noStrike" cap="none">
              <a:solidFill>
                <a:srgbClr val="000000"/>
              </a:solidFill>
              <a:latin typeface="Roboto"/>
              <a:ea typeface="Roboto"/>
              <a:cs typeface="Roboto"/>
              <a:sym typeface="Roboto"/>
            </a:endParaRPr>
          </a:p>
        </p:txBody>
      </p:sp>
      <p:sp>
        <p:nvSpPr>
          <p:cNvPr id="334" name="Google Shape;334;p8"/>
          <p:cNvSpPr txBox="1"/>
          <p:nvPr/>
        </p:nvSpPr>
        <p:spPr>
          <a:xfrm>
            <a:off x="8989115" y="3369036"/>
            <a:ext cx="1886807" cy="59311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700" b="0" i="0" u="none" strike="noStrike" cap="none">
                <a:solidFill>
                  <a:srgbClr val="000000"/>
                </a:solidFill>
                <a:latin typeface="Roboto"/>
                <a:ea typeface="Roboto"/>
                <a:cs typeface="Roboto"/>
                <a:sym typeface="Roboto"/>
              </a:rPr>
              <a:t>Veiligheid van eigendom</a:t>
            </a:r>
            <a:endParaRPr sz="1700" b="0" i="0" u="none" strike="noStrike" cap="none">
              <a:solidFill>
                <a:srgbClr val="000000"/>
              </a:solidFill>
              <a:latin typeface="Roboto"/>
              <a:ea typeface="Roboto"/>
              <a:cs typeface="Roboto"/>
              <a:sym typeface="Roboto"/>
            </a:endParaRPr>
          </a:p>
        </p:txBody>
      </p:sp>
      <p:sp>
        <p:nvSpPr>
          <p:cNvPr id="335" name="Google Shape;335;p8"/>
          <p:cNvSpPr txBox="1"/>
          <p:nvPr/>
        </p:nvSpPr>
        <p:spPr>
          <a:xfrm>
            <a:off x="8165905" y="5791449"/>
            <a:ext cx="2053235" cy="28533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700" b="0" i="0" u="none" strike="noStrike" cap="none">
                <a:solidFill>
                  <a:srgbClr val="000000"/>
                </a:solidFill>
                <a:latin typeface="Roboto"/>
                <a:ea typeface="Roboto"/>
                <a:cs typeface="Roboto"/>
                <a:sym typeface="Roboto"/>
              </a:rPr>
              <a:t>Reddingsveiligheid</a:t>
            </a:r>
            <a:endParaRPr sz="1700" b="0" i="0" u="none" strike="noStrike" cap="none">
              <a:solidFill>
                <a:srgbClr val="000000"/>
              </a:solidFill>
              <a:latin typeface="Roboto"/>
              <a:ea typeface="Roboto"/>
              <a:cs typeface="Roboto"/>
              <a:sym typeface="Roboto"/>
            </a:endParaRPr>
          </a:p>
        </p:txBody>
      </p:sp>
      <p:sp>
        <p:nvSpPr>
          <p:cNvPr id="336" name="Google Shape;336;p8"/>
          <p:cNvSpPr txBox="1"/>
          <p:nvPr/>
        </p:nvSpPr>
        <p:spPr>
          <a:xfrm>
            <a:off x="9056176" y="6504162"/>
            <a:ext cx="1135604" cy="59311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700" b="0" i="0" u="none" strike="noStrike" cap="none">
                <a:solidFill>
                  <a:srgbClr val="000000"/>
                </a:solidFill>
                <a:latin typeface="Roboto"/>
                <a:ea typeface="Roboto"/>
                <a:cs typeface="Roboto"/>
                <a:sym typeface="Roboto"/>
              </a:rPr>
              <a:t>Veiligheid op het werk</a:t>
            </a:r>
            <a:endParaRPr sz="1700" b="0" i="0" u="none" strike="noStrike" cap="none">
              <a:solidFill>
                <a:srgbClr val="000000"/>
              </a:solidFill>
              <a:latin typeface="Roboto"/>
              <a:ea typeface="Roboto"/>
              <a:cs typeface="Roboto"/>
              <a:sym typeface="Roboto"/>
            </a:endParaRPr>
          </a:p>
        </p:txBody>
      </p:sp>
      <p:sp>
        <p:nvSpPr>
          <p:cNvPr id="337" name="Google Shape;337;p8"/>
          <p:cNvSpPr txBox="1"/>
          <p:nvPr/>
        </p:nvSpPr>
        <p:spPr>
          <a:xfrm>
            <a:off x="12684216" y="5628450"/>
            <a:ext cx="2142422" cy="28533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700" b="0" i="0" u="none" strike="noStrike" cap="none">
                <a:solidFill>
                  <a:srgbClr val="000000"/>
                </a:solidFill>
                <a:latin typeface="Roboto"/>
                <a:ea typeface="Roboto"/>
                <a:cs typeface="Roboto"/>
                <a:sym typeface="Roboto"/>
              </a:rPr>
              <a:t>Omgevingsveiligheid</a:t>
            </a:r>
            <a:endParaRPr sz="1700" b="0" i="0" u="none" strike="noStrike" cap="none">
              <a:solidFill>
                <a:srgbClr val="000000"/>
              </a:solidFill>
              <a:latin typeface="Roboto"/>
              <a:ea typeface="Roboto"/>
              <a:cs typeface="Roboto"/>
              <a:sym typeface="Roboto"/>
            </a:endParaRPr>
          </a:p>
        </p:txBody>
      </p:sp>
      <p:sp>
        <p:nvSpPr>
          <p:cNvPr id="338" name="Google Shape;338;p8"/>
          <p:cNvSpPr txBox="1"/>
          <p:nvPr/>
        </p:nvSpPr>
        <p:spPr>
          <a:xfrm>
            <a:off x="10373497" y="7274523"/>
            <a:ext cx="2044588" cy="28533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700" b="0" i="0" u="none" strike="noStrike" cap="none">
                <a:solidFill>
                  <a:srgbClr val="000000"/>
                </a:solidFill>
                <a:latin typeface="Roboto"/>
                <a:ea typeface="Roboto"/>
                <a:cs typeface="Roboto"/>
                <a:sym typeface="Roboto"/>
              </a:rPr>
              <a:t>Personeelsveiligheid</a:t>
            </a:r>
            <a:endParaRPr sz="1700" b="0" i="0" u="none" strike="noStrike" cap="none">
              <a:solidFill>
                <a:srgbClr val="000000"/>
              </a:solidFill>
              <a:latin typeface="Roboto"/>
              <a:ea typeface="Roboto"/>
              <a:cs typeface="Roboto"/>
              <a:sym typeface="Roboto"/>
            </a:endParaRPr>
          </a:p>
        </p:txBody>
      </p:sp>
      <p:sp>
        <p:nvSpPr>
          <p:cNvPr id="339" name="Google Shape;339;p8"/>
          <p:cNvSpPr txBox="1"/>
          <p:nvPr/>
        </p:nvSpPr>
        <p:spPr>
          <a:xfrm>
            <a:off x="12117219" y="6202702"/>
            <a:ext cx="1999799" cy="90088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700" b="0" i="0" u="none" strike="noStrike" cap="none">
                <a:solidFill>
                  <a:srgbClr val="000000"/>
                </a:solidFill>
                <a:latin typeface="Roboto"/>
                <a:ea typeface="Roboto"/>
                <a:cs typeface="Roboto"/>
                <a:sym typeface="Roboto"/>
              </a:rPr>
              <a:t>Aanpak van misbruik en afwijkingen</a:t>
            </a:r>
            <a:endParaRPr sz="1700" b="0" i="0" u="none" strike="noStrike" cap="non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grpSp>
        <p:nvGrpSpPr>
          <p:cNvPr id="344" name="Google Shape;344;p9"/>
          <p:cNvGrpSpPr/>
          <p:nvPr/>
        </p:nvGrpSpPr>
        <p:grpSpPr>
          <a:xfrm>
            <a:off x="772165" y="3534520"/>
            <a:ext cx="3238930" cy="6117255"/>
            <a:chOff x="0" y="-19050"/>
            <a:chExt cx="812800" cy="1507498"/>
          </a:xfrm>
        </p:grpSpPr>
        <p:sp>
          <p:nvSpPr>
            <p:cNvPr id="345" name="Google Shape;345;p9"/>
            <p:cNvSpPr/>
            <p:nvPr/>
          </p:nvSpPr>
          <p:spPr>
            <a:xfrm>
              <a:off x="0" y="0"/>
              <a:ext cx="812800" cy="1488448"/>
            </a:xfrm>
            <a:custGeom>
              <a:avLst/>
              <a:gdLst/>
              <a:ahLst/>
              <a:cxnLst/>
              <a:rect l="l" t="t" r="r" b="b"/>
              <a:pathLst>
                <a:path w="812800" h="1488448" extrusionOk="0">
                  <a:moveTo>
                    <a:pt x="0" y="0"/>
                  </a:moveTo>
                  <a:lnTo>
                    <a:pt x="812800" y="0"/>
                  </a:lnTo>
                  <a:lnTo>
                    <a:pt x="812800" y="1488448"/>
                  </a:lnTo>
                  <a:lnTo>
                    <a:pt x="0" y="1488448"/>
                  </a:lnTo>
                  <a:close/>
                </a:path>
              </a:pathLst>
            </a:custGeom>
            <a:solidFill>
              <a:srgbClr val="CEDC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9"/>
            <p:cNvSpPr txBox="1"/>
            <p:nvPr/>
          </p:nvSpPr>
          <p:spPr>
            <a:xfrm>
              <a:off x="0" y="-19050"/>
              <a:ext cx="812800" cy="1507497"/>
            </a:xfrm>
            <a:prstGeom prst="rect">
              <a:avLst/>
            </a:prstGeom>
            <a:noFill/>
            <a:ln>
              <a:noFill/>
            </a:ln>
          </p:spPr>
          <p:txBody>
            <a:bodyPr spcFirstLastPara="1" wrap="square" lIns="50800" tIns="50800" rIns="50800" bIns="50800" anchor="ctr" anchorCtr="0">
              <a:noAutofit/>
            </a:bodyPr>
            <a:lstStyle/>
            <a:p>
              <a:pPr marL="0" marR="0" lvl="0" indent="0" algn="ctr" rtl="0">
                <a:lnSpc>
                  <a:spcPct val="126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7" name="Google Shape;347;p9"/>
          <p:cNvGrpSpPr/>
          <p:nvPr/>
        </p:nvGrpSpPr>
        <p:grpSpPr>
          <a:xfrm>
            <a:off x="772165" y="3534521"/>
            <a:ext cx="3086100" cy="1024159"/>
            <a:chOff x="0" y="-19050"/>
            <a:chExt cx="812800" cy="269738"/>
          </a:xfrm>
        </p:grpSpPr>
        <p:sp>
          <p:nvSpPr>
            <p:cNvPr id="348" name="Google Shape;348;p9"/>
            <p:cNvSpPr/>
            <p:nvPr/>
          </p:nvSpPr>
          <p:spPr>
            <a:xfrm>
              <a:off x="0" y="0"/>
              <a:ext cx="812800" cy="250688"/>
            </a:xfrm>
            <a:custGeom>
              <a:avLst/>
              <a:gdLst/>
              <a:ahLst/>
              <a:cxnLst/>
              <a:rect l="l" t="t" r="r" b="b"/>
              <a:pathLst>
                <a:path w="812800" h="250688" extrusionOk="0">
                  <a:moveTo>
                    <a:pt x="0" y="0"/>
                  </a:moveTo>
                  <a:lnTo>
                    <a:pt x="812800" y="0"/>
                  </a:lnTo>
                  <a:lnTo>
                    <a:pt x="812800" y="250688"/>
                  </a:lnTo>
                  <a:lnTo>
                    <a:pt x="0" y="250688"/>
                  </a:lnTo>
                  <a:close/>
                </a:path>
              </a:pathLst>
            </a:custGeom>
            <a:solidFill>
              <a:srgbClr val="A5C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9" name="Google Shape;349;p9"/>
            <p:cNvSpPr txBox="1"/>
            <p:nvPr/>
          </p:nvSpPr>
          <p:spPr>
            <a:xfrm>
              <a:off x="0" y="-19050"/>
              <a:ext cx="812800" cy="269738"/>
            </a:xfrm>
            <a:prstGeom prst="rect">
              <a:avLst/>
            </a:prstGeom>
            <a:noFill/>
            <a:ln>
              <a:noFill/>
            </a:ln>
          </p:spPr>
          <p:txBody>
            <a:bodyPr spcFirstLastPara="1" wrap="square" lIns="50800" tIns="50800" rIns="50800" bIns="50800" anchor="ctr" anchorCtr="0">
              <a:noAutofit/>
            </a:bodyPr>
            <a:lstStyle/>
            <a:p>
              <a:pPr marL="0" marR="0" lvl="0" indent="0" algn="ctr" rtl="0">
                <a:lnSpc>
                  <a:spcPct val="126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0" name="Google Shape;350;p9"/>
          <p:cNvSpPr txBox="1"/>
          <p:nvPr/>
        </p:nvSpPr>
        <p:spPr>
          <a:xfrm>
            <a:off x="5902126" y="639662"/>
            <a:ext cx="6483747" cy="120648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5600"/>
              <a:buFont typeface="Arial"/>
              <a:buNone/>
            </a:pPr>
            <a:r>
              <a:rPr lang="en-US" sz="5600" b="1" i="0" u="none" strike="noStrike" cap="none">
                <a:solidFill>
                  <a:srgbClr val="285C24"/>
                </a:solidFill>
                <a:latin typeface="Roboto"/>
                <a:ea typeface="Roboto"/>
                <a:cs typeface="Roboto"/>
                <a:sym typeface="Roboto"/>
              </a:rPr>
              <a:t>Risicocategorieën</a:t>
            </a:r>
            <a:endParaRPr sz="1400" b="0" i="0" u="none" strike="noStrike" cap="none">
              <a:solidFill>
                <a:srgbClr val="000000"/>
              </a:solidFill>
              <a:latin typeface="Arial"/>
              <a:ea typeface="Arial"/>
              <a:cs typeface="Arial"/>
              <a:sym typeface="Arial"/>
            </a:endParaRPr>
          </a:p>
        </p:txBody>
      </p:sp>
      <p:grpSp>
        <p:nvGrpSpPr>
          <p:cNvPr id="351" name="Google Shape;351;p9"/>
          <p:cNvGrpSpPr/>
          <p:nvPr/>
        </p:nvGrpSpPr>
        <p:grpSpPr>
          <a:xfrm>
            <a:off x="14556289" y="3534521"/>
            <a:ext cx="3166749" cy="6107803"/>
            <a:chOff x="0" y="-19050"/>
            <a:chExt cx="812800" cy="1507498"/>
          </a:xfrm>
        </p:grpSpPr>
        <p:sp>
          <p:nvSpPr>
            <p:cNvPr id="352" name="Google Shape;352;p9"/>
            <p:cNvSpPr/>
            <p:nvPr/>
          </p:nvSpPr>
          <p:spPr>
            <a:xfrm>
              <a:off x="0" y="0"/>
              <a:ext cx="812800" cy="1488448"/>
            </a:xfrm>
            <a:custGeom>
              <a:avLst/>
              <a:gdLst/>
              <a:ahLst/>
              <a:cxnLst/>
              <a:rect l="l" t="t" r="r" b="b"/>
              <a:pathLst>
                <a:path w="812800" h="1488448" extrusionOk="0">
                  <a:moveTo>
                    <a:pt x="0" y="0"/>
                  </a:moveTo>
                  <a:lnTo>
                    <a:pt x="812800" y="0"/>
                  </a:lnTo>
                  <a:lnTo>
                    <a:pt x="812800" y="1488448"/>
                  </a:lnTo>
                  <a:lnTo>
                    <a:pt x="0" y="1488448"/>
                  </a:lnTo>
                  <a:close/>
                </a:path>
              </a:pathLst>
            </a:custGeom>
            <a:solidFill>
              <a:srgbClr val="CEDC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p9"/>
            <p:cNvSpPr txBox="1"/>
            <p:nvPr/>
          </p:nvSpPr>
          <p:spPr>
            <a:xfrm>
              <a:off x="0" y="-19050"/>
              <a:ext cx="812800" cy="1507497"/>
            </a:xfrm>
            <a:prstGeom prst="rect">
              <a:avLst/>
            </a:prstGeom>
            <a:noFill/>
            <a:ln>
              <a:noFill/>
            </a:ln>
          </p:spPr>
          <p:txBody>
            <a:bodyPr spcFirstLastPara="1" wrap="square" lIns="50800" tIns="50800" rIns="50800" bIns="50800" anchor="ctr" anchorCtr="0">
              <a:noAutofit/>
            </a:bodyPr>
            <a:lstStyle/>
            <a:p>
              <a:pPr marL="0" marR="0" lvl="0" indent="0" algn="ctr" rtl="0">
                <a:lnSpc>
                  <a:spcPct val="126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4" name="Google Shape;354;p9"/>
          <p:cNvSpPr txBox="1"/>
          <p:nvPr/>
        </p:nvSpPr>
        <p:spPr>
          <a:xfrm>
            <a:off x="1028700" y="2195871"/>
            <a:ext cx="16230600" cy="1034129"/>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rgbClr val="226741"/>
                </a:solidFill>
                <a:latin typeface="Arial"/>
                <a:ea typeface="Arial"/>
                <a:cs typeface="Arial"/>
                <a:sym typeface="Arial"/>
              </a:rPr>
              <a:t>Risicocategorieën: strategische risico's, financiële risico's, personeelsrisico's, operationele risico's en schade-/ongevallenrisico’s, personeelsrisico's</a:t>
            </a:r>
            <a:endParaRPr sz="2800" b="0" i="0" u="none" strike="noStrike" cap="none">
              <a:solidFill>
                <a:srgbClr val="226741"/>
              </a:solidFill>
              <a:latin typeface="Arial"/>
              <a:ea typeface="Arial"/>
              <a:cs typeface="Arial"/>
              <a:sym typeface="Arial"/>
            </a:endParaRPr>
          </a:p>
        </p:txBody>
      </p:sp>
      <p:grpSp>
        <p:nvGrpSpPr>
          <p:cNvPr id="355" name="Google Shape;355;p9"/>
          <p:cNvGrpSpPr/>
          <p:nvPr/>
        </p:nvGrpSpPr>
        <p:grpSpPr>
          <a:xfrm>
            <a:off x="11108240" y="3534521"/>
            <a:ext cx="3236834" cy="6112817"/>
            <a:chOff x="0" y="-19050"/>
            <a:chExt cx="812800" cy="1507498"/>
          </a:xfrm>
        </p:grpSpPr>
        <p:sp>
          <p:nvSpPr>
            <p:cNvPr id="356" name="Google Shape;356;p9"/>
            <p:cNvSpPr/>
            <p:nvPr/>
          </p:nvSpPr>
          <p:spPr>
            <a:xfrm>
              <a:off x="0" y="0"/>
              <a:ext cx="812800" cy="1488448"/>
            </a:xfrm>
            <a:custGeom>
              <a:avLst/>
              <a:gdLst/>
              <a:ahLst/>
              <a:cxnLst/>
              <a:rect l="l" t="t" r="r" b="b"/>
              <a:pathLst>
                <a:path w="812800" h="1488448" extrusionOk="0">
                  <a:moveTo>
                    <a:pt x="0" y="0"/>
                  </a:moveTo>
                  <a:lnTo>
                    <a:pt x="812800" y="0"/>
                  </a:lnTo>
                  <a:lnTo>
                    <a:pt x="812800" y="1488448"/>
                  </a:lnTo>
                  <a:lnTo>
                    <a:pt x="0" y="1488448"/>
                  </a:lnTo>
                  <a:close/>
                </a:path>
              </a:pathLst>
            </a:custGeom>
            <a:solidFill>
              <a:srgbClr val="CEDC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7" name="Google Shape;357;p9"/>
            <p:cNvSpPr txBox="1"/>
            <p:nvPr/>
          </p:nvSpPr>
          <p:spPr>
            <a:xfrm>
              <a:off x="0" y="-19050"/>
              <a:ext cx="812800" cy="1507497"/>
            </a:xfrm>
            <a:prstGeom prst="rect">
              <a:avLst/>
            </a:prstGeom>
            <a:noFill/>
            <a:ln>
              <a:noFill/>
            </a:ln>
          </p:spPr>
          <p:txBody>
            <a:bodyPr spcFirstLastPara="1" wrap="square" lIns="50800" tIns="50800" rIns="50800" bIns="50800" anchor="ctr" anchorCtr="0">
              <a:noAutofit/>
            </a:bodyPr>
            <a:lstStyle/>
            <a:p>
              <a:pPr marL="0" marR="0" lvl="0" indent="0" algn="ctr" rtl="0">
                <a:lnSpc>
                  <a:spcPct val="126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8" name="Google Shape;358;p9"/>
          <p:cNvGrpSpPr/>
          <p:nvPr/>
        </p:nvGrpSpPr>
        <p:grpSpPr>
          <a:xfrm>
            <a:off x="7678304" y="3534521"/>
            <a:ext cx="3122329" cy="6112813"/>
            <a:chOff x="0" y="-19050"/>
            <a:chExt cx="812800" cy="1507498"/>
          </a:xfrm>
        </p:grpSpPr>
        <p:sp>
          <p:nvSpPr>
            <p:cNvPr id="359" name="Google Shape;359;p9"/>
            <p:cNvSpPr/>
            <p:nvPr/>
          </p:nvSpPr>
          <p:spPr>
            <a:xfrm>
              <a:off x="0" y="0"/>
              <a:ext cx="812800" cy="1488448"/>
            </a:xfrm>
            <a:custGeom>
              <a:avLst/>
              <a:gdLst/>
              <a:ahLst/>
              <a:cxnLst/>
              <a:rect l="l" t="t" r="r" b="b"/>
              <a:pathLst>
                <a:path w="812800" h="1488448" extrusionOk="0">
                  <a:moveTo>
                    <a:pt x="0" y="0"/>
                  </a:moveTo>
                  <a:lnTo>
                    <a:pt x="812800" y="0"/>
                  </a:lnTo>
                  <a:lnTo>
                    <a:pt x="812800" y="1488448"/>
                  </a:lnTo>
                  <a:lnTo>
                    <a:pt x="0" y="1488448"/>
                  </a:lnTo>
                  <a:close/>
                </a:path>
              </a:pathLst>
            </a:custGeom>
            <a:solidFill>
              <a:srgbClr val="CEDC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0" name="Google Shape;360;p9"/>
            <p:cNvSpPr txBox="1"/>
            <p:nvPr/>
          </p:nvSpPr>
          <p:spPr>
            <a:xfrm>
              <a:off x="0" y="-19050"/>
              <a:ext cx="812800" cy="1507497"/>
            </a:xfrm>
            <a:prstGeom prst="rect">
              <a:avLst/>
            </a:prstGeom>
            <a:noFill/>
            <a:ln>
              <a:noFill/>
            </a:ln>
          </p:spPr>
          <p:txBody>
            <a:bodyPr spcFirstLastPara="1" wrap="square" lIns="50800" tIns="50800" rIns="50800" bIns="50800" anchor="ctr" anchorCtr="0">
              <a:noAutofit/>
            </a:bodyPr>
            <a:lstStyle/>
            <a:p>
              <a:pPr marL="0" marR="0" lvl="0" indent="0" algn="ctr" rtl="0">
                <a:lnSpc>
                  <a:spcPct val="126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1" name="Google Shape;361;p9"/>
          <p:cNvGrpSpPr/>
          <p:nvPr/>
        </p:nvGrpSpPr>
        <p:grpSpPr>
          <a:xfrm>
            <a:off x="4216177" y="3530070"/>
            <a:ext cx="3264943" cy="6117259"/>
            <a:chOff x="0" y="-19050"/>
            <a:chExt cx="812800" cy="1507498"/>
          </a:xfrm>
        </p:grpSpPr>
        <p:sp>
          <p:nvSpPr>
            <p:cNvPr id="362" name="Google Shape;362;p9"/>
            <p:cNvSpPr/>
            <p:nvPr/>
          </p:nvSpPr>
          <p:spPr>
            <a:xfrm>
              <a:off x="0" y="0"/>
              <a:ext cx="812800" cy="1488448"/>
            </a:xfrm>
            <a:custGeom>
              <a:avLst/>
              <a:gdLst/>
              <a:ahLst/>
              <a:cxnLst/>
              <a:rect l="l" t="t" r="r" b="b"/>
              <a:pathLst>
                <a:path w="812800" h="1488448" extrusionOk="0">
                  <a:moveTo>
                    <a:pt x="0" y="0"/>
                  </a:moveTo>
                  <a:lnTo>
                    <a:pt x="812800" y="0"/>
                  </a:lnTo>
                  <a:lnTo>
                    <a:pt x="812800" y="1488448"/>
                  </a:lnTo>
                  <a:lnTo>
                    <a:pt x="0" y="1488448"/>
                  </a:lnTo>
                  <a:close/>
                </a:path>
              </a:pathLst>
            </a:custGeom>
            <a:solidFill>
              <a:srgbClr val="CEDC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3" name="Google Shape;363;p9"/>
            <p:cNvSpPr txBox="1"/>
            <p:nvPr/>
          </p:nvSpPr>
          <p:spPr>
            <a:xfrm>
              <a:off x="0" y="-19050"/>
              <a:ext cx="812800" cy="1507497"/>
            </a:xfrm>
            <a:prstGeom prst="rect">
              <a:avLst/>
            </a:prstGeom>
            <a:noFill/>
            <a:ln>
              <a:noFill/>
            </a:ln>
          </p:spPr>
          <p:txBody>
            <a:bodyPr spcFirstLastPara="1" wrap="square" lIns="50800" tIns="50800" rIns="50800" bIns="50800" anchor="ctr" anchorCtr="0">
              <a:noAutofit/>
            </a:bodyPr>
            <a:lstStyle/>
            <a:p>
              <a:pPr marL="0" marR="0" lvl="0" indent="0" algn="ctr" rtl="0">
                <a:lnSpc>
                  <a:spcPct val="126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64" name="Google Shape;364;p9"/>
          <p:cNvSpPr txBox="1"/>
          <p:nvPr/>
        </p:nvSpPr>
        <p:spPr>
          <a:xfrm>
            <a:off x="844759" y="3775124"/>
            <a:ext cx="3005431" cy="517065"/>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Clr>
                <a:srgbClr val="000000"/>
              </a:buClr>
              <a:buSzPts val="2400"/>
              <a:buFont typeface="Arial"/>
              <a:buNone/>
            </a:pPr>
            <a:r>
              <a:rPr lang="en-US" sz="2400" b="1" i="0" u="none" strike="noStrike" cap="none">
                <a:solidFill>
                  <a:srgbClr val="000000"/>
                </a:solidFill>
                <a:latin typeface="Roboto"/>
                <a:ea typeface="Roboto"/>
                <a:cs typeface="Roboto"/>
                <a:sym typeface="Roboto"/>
              </a:rPr>
              <a:t>Strategische Risico’s</a:t>
            </a:r>
            <a:endParaRPr sz="1400" b="0" i="0" u="none" strike="noStrike" cap="none">
              <a:solidFill>
                <a:srgbClr val="000000"/>
              </a:solidFill>
              <a:latin typeface="Arial"/>
              <a:ea typeface="Arial"/>
              <a:cs typeface="Arial"/>
              <a:sym typeface="Arial"/>
            </a:endParaRPr>
          </a:p>
        </p:txBody>
      </p:sp>
      <p:grpSp>
        <p:nvGrpSpPr>
          <p:cNvPr id="365" name="Google Shape;365;p9"/>
          <p:cNvGrpSpPr/>
          <p:nvPr/>
        </p:nvGrpSpPr>
        <p:grpSpPr>
          <a:xfrm>
            <a:off x="4216178" y="3534521"/>
            <a:ext cx="3086100" cy="1024159"/>
            <a:chOff x="0" y="-19050"/>
            <a:chExt cx="812800" cy="269738"/>
          </a:xfrm>
        </p:grpSpPr>
        <p:sp>
          <p:nvSpPr>
            <p:cNvPr id="366" name="Google Shape;366;p9"/>
            <p:cNvSpPr/>
            <p:nvPr/>
          </p:nvSpPr>
          <p:spPr>
            <a:xfrm>
              <a:off x="0" y="0"/>
              <a:ext cx="812800" cy="250688"/>
            </a:xfrm>
            <a:custGeom>
              <a:avLst/>
              <a:gdLst/>
              <a:ahLst/>
              <a:cxnLst/>
              <a:rect l="l" t="t" r="r" b="b"/>
              <a:pathLst>
                <a:path w="812800" h="250688" extrusionOk="0">
                  <a:moveTo>
                    <a:pt x="0" y="0"/>
                  </a:moveTo>
                  <a:lnTo>
                    <a:pt x="812800" y="0"/>
                  </a:lnTo>
                  <a:lnTo>
                    <a:pt x="812800" y="250688"/>
                  </a:lnTo>
                  <a:lnTo>
                    <a:pt x="0" y="250688"/>
                  </a:lnTo>
                  <a:close/>
                </a:path>
              </a:pathLst>
            </a:custGeom>
            <a:solidFill>
              <a:srgbClr val="A5C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7" name="Google Shape;367;p9"/>
            <p:cNvSpPr txBox="1"/>
            <p:nvPr/>
          </p:nvSpPr>
          <p:spPr>
            <a:xfrm>
              <a:off x="0" y="-19050"/>
              <a:ext cx="812800" cy="269738"/>
            </a:xfrm>
            <a:prstGeom prst="rect">
              <a:avLst/>
            </a:prstGeom>
            <a:noFill/>
            <a:ln>
              <a:noFill/>
            </a:ln>
          </p:spPr>
          <p:txBody>
            <a:bodyPr spcFirstLastPara="1" wrap="square" lIns="50800" tIns="50800" rIns="50800" bIns="50800" anchor="ctr" anchorCtr="0">
              <a:noAutofit/>
            </a:bodyPr>
            <a:lstStyle/>
            <a:p>
              <a:pPr marL="0" marR="0" lvl="0" indent="0" algn="ctr" rtl="0">
                <a:lnSpc>
                  <a:spcPct val="126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68" name="Google Shape;368;p9"/>
          <p:cNvSpPr txBox="1"/>
          <p:nvPr/>
        </p:nvSpPr>
        <p:spPr>
          <a:xfrm>
            <a:off x="4216177" y="3818881"/>
            <a:ext cx="3013063" cy="517065"/>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Clr>
                <a:srgbClr val="000000"/>
              </a:buClr>
              <a:buSzPts val="2400"/>
              <a:buFont typeface="Arial"/>
              <a:buNone/>
            </a:pPr>
            <a:r>
              <a:rPr lang="en-US" sz="2400" b="1" i="0" u="none" strike="noStrike" cap="none">
                <a:solidFill>
                  <a:srgbClr val="000000"/>
                </a:solidFill>
                <a:latin typeface="Roboto"/>
                <a:ea typeface="Roboto"/>
                <a:cs typeface="Roboto"/>
                <a:sym typeface="Roboto"/>
              </a:rPr>
              <a:t>Financiële Risico’s</a:t>
            </a:r>
            <a:endParaRPr sz="1400" b="0" i="0" u="none" strike="noStrike" cap="none">
              <a:solidFill>
                <a:srgbClr val="000000"/>
              </a:solidFill>
              <a:latin typeface="Arial"/>
              <a:ea typeface="Arial"/>
              <a:cs typeface="Arial"/>
              <a:sym typeface="Arial"/>
            </a:endParaRPr>
          </a:p>
        </p:txBody>
      </p:sp>
      <p:grpSp>
        <p:nvGrpSpPr>
          <p:cNvPr id="369" name="Google Shape;369;p9"/>
          <p:cNvGrpSpPr/>
          <p:nvPr/>
        </p:nvGrpSpPr>
        <p:grpSpPr>
          <a:xfrm>
            <a:off x="7696419" y="3534521"/>
            <a:ext cx="3086100" cy="1024159"/>
            <a:chOff x="0" y="-19050"/>
            <a:chExt cx="812800" cy="269738"/>
          </a:xfrm>
        </p:grpSpPr>
        <p:sp>
          <p:nvSpPr>
            <p:cNvPr id="370" name="Google Shape;370;p9"/>
            <p:cNvSpPr/>
            <p:nvPr/>
          </p:nvSpPr>
          <p:spPr>
            <a:xfrm>
              <a:off x="0" y="0"/>
              <a:ext cx="812800" cy="250688"/>
            </a:xfrm>
            <a:custGeom>
              <a:avLst/>
              <a:gdLst/>
              <a:ahLst/>
              <a:cxnLst/>
              <a:rect l="l" t="t" r="r" b="b"/>
              <a:pathLst>
                <a:path w="812800" h="250688" extrusionOk="0">
                  <a:moveTo>
                    <a:pt x="0" y="0"/>
                  </a:moveTo>
                  <a:lnTo>
                    <a:pt x="812800" y="0"/>
                  </a:lnTo>
                  <a:lnTo>
                    <a:pt x="812800" y="250688"/>
                  </a:lnTo>
                  <a:lnTo>
                    <a:pt x="0" y="250688"/>
                  </a:lnTo>
                  <a:close/>
                </a:path>
              </a:pathLst>
            </a:custGeom>
            <a:solidFill>
              <a:srgbClr val="A5C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1" name="Google Shape;371;p9"/>
            <p:cNvSpPr txBox="1"/>
            <p:nvPr/>
          </p:nvSpPr>
          <p:spPr>
            <a:xfrm>
              <a:off x="0" y="-19050"/>
              <a:ext cx="812800" cy="269738"/>
            </a:xfrm>
            <a:prstGeom prst="rect">
              <a:avLst/>
            </a:prstGeom>
            <a:noFill/>
            <a:ln>
              <a:noFill/>
            </a:ln>
          </p:spPr>
          <p:txBody>
            <a:bodyPr spcFirstLastPara="1" wrap="square" lIns="50800" tIns="50800" rIns="50800" bIns="50800" anchor="ctr" anchorCtr="0">
              <a:noAutofit/>
            </a:bodyPr>
            <a:lstStyle/>
            <a:p>
              <a:pPr marL="0" marR="0" lvl="0" indent="0" algn="ctr" rtl="0">
                <a:lnSpc>
                  <a:spcPct val="126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72" name="Google Shape;372;p9"/>
          <p:cNvSpPr txBox="1"/>
          <p:nvPr/>
        </p:nvSpPr>
        <p:spPr>
          <a:xfrm>
            <a:off x="7718905" y="3795658"/>
            <a:ext cx="2850188" cy="517065"/>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Clr>
                <a:srgbClr val="000000"/>
              </a:buClr>
              <a:buSzPts val="2400"/>
              <a:buFont typeface="Arial"/>
              <a:buNone/>
            </a:pPr>
            <a:r>
              <a:rPr lang="en-US" sz="2400" b="1" i="0" u="none" strike="noStrike" cap="none">
                <a:solidFill>
                  <a:srgbClr val="000000"/>
                </a:solidFill>
                <a:latin typeface="Roboto"/>
                <a:ea typeface="Roboto"/>
                <a:cs typeface="Roboto"/>
                <a:sym typeface="Roboto"/>
              </a:rPr>
              <a:t>Personeelsrisico’s</a:t>
            </a:r>
            <a:endParaRPr sz="1400" b="0" i="0" u="none" strike="noStrike" cap="none">
              <a:solidFill>
                <a:srgbClr val="000000"/>
              </a:solidFill>
              <a:latin typeface="Arial"/>
              <a:ea typeface="Arial"/>
              <a:cs typeface="Arial"/>
              <a:sym typeface="Arial"/>
            </a:endParaRPr>
          </a:p>
        </p:txBody>
      </p:sp>
      <p:grpSp>
        <p:nvGrpSpPr>
          <p:cNvPr id="373" name="Google Shape;373;p9"/>
          <p:cNvGrpSpPr/>
          <p:nvPr/>
        </p:nvGrpSpPr>
        <p:grpSpPr>
          <a:xfrm>
            <a:off x="11108240" y="3530071"/>
            <a:ext cx="3086100" cy="1028609"/>
            <a:chOff x="0" y="-19050"/>
            <a:chExt cx="812800" cy="270910"/>
          </a:xfrm>
        </p:grpSpPr>
        <p:sp>
          <p:nvSpPr>
            <p:cNvPr id="374" name="Google Shape;374;p9"/>
            <p:cNvSpPr/>
            <p:nvPr/>
          </p:nvSpPr>
          <p:spPr>
            <a:xfrm>
              <a:off x="0" y="0"/>
              <a:ext cx="812800" cy="251860"/>
            </a:xfrm>
            <a:custGeom>
              <a:avLst/>
              <a:gdLst/>
              <a:ahLst/>
              <a:cxnLst/>
              <a:rect l="l" t="t" r="r" b="b"/>
              <a:pathLst>
                <a:path w="812800" h="251860" extrusionOk="0">
                  <a:moveTo>
                    <a:pt x="0" y="0"/>
                  </a:moveTo>
                  <a:lnTo>
                    <a:pt x="812800" y="0"/>
                  </a:lnTo>
                  <a:lnTo>
                    <a:pt x="812800" y="251860"/>
                  </a:lnTo>
                  <a:lnTo>
                    <a:pt x="0" y="251860"/>
                  </a:lnTo>
                  <a:close/>
                </a:path>
              </a:pathLst>
            </a:custGeom>
            <a:solidFill>
              <a:srgbClr val="A5C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5" name="Google Shape;375;p9"/>
            <p:cNvSpPr txBox="1"/>
            <p:nvPr/>
          </p:nvSpPr>
          <p:spPr>
            <a:xfrm>
              <a:off x="0" y="-19050"/>
              <a:ext cx="812800" cy="270910"/>
            </a:xfrm>
            <a:prstGeom prst="rect">
              <a:avLst/>
            </a:prstGeom>
            <a:noFill/>
            <a:ln>
              <a:noFill/>
            </a:ln>
          </p:spPr>
          <p:txBody>
            <a:bodyPr spcFirstLastPara="1" wrap="square" lIns="50800" tIns="50800" rIns="50800" bIns="50800" anchor="ctr" anchorCtr="0">
              <a:noAutofit/>
            </a:bodyPr>
            <a:lstStyle/>
            <a:p>
              <a:pPr marL="0" marR="0" lvl="0" indent="0" algn="ctr" rtl="0">
                <a:lnSpc>
                  <a:spcPct val="126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76" name="Google Shape;376;p9"/>
          <p:cNvSpPr txBox="1"/>
          <p:nvPr/>
        </p:nvSpPr>
        <p:spPr>
          <a:xfrm>
            <a:off x="11108239" y="3795658"/>
            <a:ext cx="3095626" cy="517065"/>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Clr>
                <a:srgbClr val="000000"/>
              </a:buClr>
              <a:buSzPts val="2400"/>
              <a:buFont typeface="Arial"/>
              <a:buNone/>
            </a:pPr>
            <a:r>
              <a:rPr lang="en-US" sz="2400" b="1" i="0" u="none" strike="noStrike" cap="none">
                <a:solidFill>
                  <a:srgbClr val="000000"/>
                </a:solidFill>
                <a:latin typeface="Roboto"/>
                <a:ea typeface="Roboto"/>
                <a:cs typeface="Roboto"/>
                <a:sym typeface="Roboto"/>
              </a:rPr>
              <a:t>Operationele Risico’s</a:t>
            </a:r>
            <a:endParaRPr sz="1400" b="0" i="0" u="none" strike="noStrike" cap="none">
              <a:solidFill>
                <a:srgbClr val="000000"/>
              </a:solidFill>
              <a:latin typeface="Arial"/>
              <a:ea typeface="Arial"/>
              <a:cs typeface="Arial"/>
              <a:sym typeface="Arial"/>
            </a:endParaRPr>
          </a:p>
        </p:txBody>
      </p:sp>
      <p:grpSp>
        <p:nvGrpSpPr>
          <p:cNvPr id="377" name="Google Shape;377;p9"/>
          <p:cNvGrpSpPr/>
          <p:nvPr/>
        </p:nvGrpSpPr>
        <p:grpSpPr>
          <a:xfrm>
            <a:off x="14556290" y="3530071"/>
            <a:ext cx="3086100" cy="1028609"/>
            <a:chOff x="0" y="-19050"/>
            <a:chExt cx="812800" cy="270910"/>
          </a:xfrm>
        </p:grpSpPr>
        <p:sp>
          <p:nvSpPr>
            <p:cNvPr id="378" name="Google Shape;378;p9"/>
            <p:cNvSpPr/>
            <p:nvPr/>
          </p:nvSpPr>
          <p:spPr>
            <a:xfrm>
              <a:off x="0" y="0"/>
              <a:ext cx="812800" cy="251860"/>
            </a:xfrm>
            <a:custGeom>
              <a:avLst/>
              <a:gdLst/>
              <a:ahLst/>
              <a:cxnLst/>
              <a:rect l="l" t="t" r="r" b="b"/>
              <a:pathLst>
                <a:path w="812800" h="251860" extrusionOk="0">
                  <a:moveTo>
                    <a:pt x="0" y="0"/>
                  </a:moveTo>
                  <a:lnTo>
                    <a:pt x="812800" y="0"/>
                  </a:lnTo>
                  <a:lnTo>
                    <a:pt x="812800" y="251860"/>
                  </a:lnTo>
                  <a:lnTo>
                    <a:pt x="0" y="251860"/>
                  </a:lnTo>
                  <a:close/>
                </a:path>
              </a:pathLst>
            </a:custGeom>
            <a:solidFill>
              <a:srgbClr val="A5C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9" name="Google Shape;379;p9"/>
            <p:cNvSpPr txBox="1"/>
            <p:nvPr/>
          </p:nvSpPr>
          <p:spPr>
            <a:xfrm>
              <a:off x="0" y="-19050"/>
              <a:ext cx="812800" cy="270910"/>
            </a:xfrm>
            <a:prstGeom prst="rect">
              <a:avLst/>
            </a:prstGeom>
            <a:noFill/>
            <a:ln>
              <a:noFill/>
            </a:ln>
          </p:spPr>
          <p:txBody>
            <a:bodyPr spcFirstLastPara="1" wrap="square" lIns="50800" tIns="50800" rIns="50800" bIns="50800" anchor="ctr" anchorCtr="0">
              <a:noAutofit/>
            </a:bodyPr>
            <a:lstStyle/>
            <a:p>
              <a:pPr marL="0" marR="0" lvl="0" indent="0" algn="ctr" rtl="0">
                <a:lnSpc>
                  <a:spcPct val="126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0" name="Google Shape;380;p9"/>
          <p:cNvSpPr txBox="1"/>
          <p:nvPr/>
        </p:nvSpPr>
        <p:spPr>
          <a:xfrm>
            <a:off x="14588481" y="3602401"/>
            <a:ext cx="3053909" cy="1034129"/>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Clr>
                <a:srgbClr val="000000"/>
              </a:buClr>
              <a:buSzPts val="2400"/>
              <a:buFont typeface="Arial"/>
              <a:buNone/>
            </a:pPr>
            <a:r>
              <a:rPr lang="en-US" sz="2400" b="1" i="0" u="none" strike="noStrike" cap="none">
                <a:solidFill>
                  <a:srgbClr val="000000"/>
                </a:solidFill>
                <a:latin typeface="Roboto"/>
                <a:ea typeface="Roboto"/>
                <a:cs typeface="Roboto"/>
                <a:sym typeface="Roboto"/>
              </a:rPr>
              <a:t>Schaderisico’s en ongevallen</a:t>
            </a:r>
            <a:endParaRPr sz="1400" b="0" i="0" u="none" strike="noStrike" cap="none">
              <a:solidFill>
                <a:srgbClr val="000000"/>
              </a:solidFill>
              <a:latin typeface="Arial"/>
              <a:ea typeface="Arial"/>
              <a:cs typeface="Arial"/>
              <a:sym typeface="Arial"/>
            </a:endParaRPr>
          </a:p>
        </p:txBody>
      </p:sp>
      <p:sp>
        <p:nvSpPr>
          <p:cNvPr id="381" name="Google Shape;381;p9"/>
          <p:cNvSpPr txBox="1"/>
          <p:nvPr/>
        </p:nvSpPr>
        <p:spPr>
          <a:xfrm>
            <a:off x="4084133" y="4538636"/>
            <a:ext cx="3374501" cy="4308872"/>
          </a:xfrm>
          <a:prstGeom prst="rect">
            <a:avLst/>
          </a:prstGeom>
          <a:noFill/>
          <a:ln>
            <a:noFill/>
          </a:ln>
        </p:spPr>
        <p:txBody>
          <a:bodyPr spcFirstLastPara="1" wrap="square" lIns="0" tIns="0" rIns="0" bIns="0" anchor="t" anchorCtr="0">
            <a:spAutoFit/>
          </a:bodyPr>
          <a:lstStyle/>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Schommelingen in de wisselkoers</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Verstoringen in de toeleveringsketens</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Seizoensafhankelijkheid</a:t>
            </a:r>
            <a:endParaRPr sz="2000" b="0" i="0" u="none" strike="noStrike" cap="none">
              <a:solidFill>
                <a:srgbClr val="000000"/>
              </a:solidFill>
              <a:latin typeface="Roboto"/>
              <a:ea typeface="Roboto"/>
              <a:cs typeface="Roboto"/>
              <a:sym typeface="Roboto"/>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Plotselinge dalingen in boekingen</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Stijgende rentetarieven</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Stijging van de vaste kosten</a:t>
            </a:r>
            <a:endParaRPr sz="2000" b="0" i="0" u="none" strike="noStrike" cap="none">
              <a:solidFill>
                <a:srgbClr val="000000"/>
              </a:solidFill>
              <a:latin typeface="Roboto"/>
              <a:ea typeface="Roboto"/>
              <a:cs typeface="Roboto"/>
              <a:sym typeface="Roboto"/>
            </a:endParaRPr>
          </a:p>
        </p:txBody>
      </p:sp>
      <p:sp>
        <p:nvSpPr>
          <p:cNvPr id="382" name="Google Shape;382;p9"/>
          <p:cNvSpPr txBox="1"/>
          <p:nvPr/>
        </p:nvSpPr>
        <p:spPr>
          <a:xfrm>
            <a:off x="645610" y="4514091"/>
            <a:ext cx="3086100" cy="4739759"/>
          </a:xfrm>
          <a:prstGeom prst="rect">
            <a:avLst/>
          </a:prstGeom>
          <a:noFill/>
          <a:ln>
            <a:noFill/>
          </a:ln>
        </p:spPr>
        <p:txBody>
          <a:bodyPr spcFirstLastPara="1" wrap="square" lIns="0" tIns="0" rIns="0" bIns="0" anchor="t" anchorCtr="0">
            <a:spAutoFit/>
          </a:bodyPr>
          <a:lstStyle/>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Markt- en vraagrisico’s</a:t>
            </a:r>
            <a:endParaRPr sz="1200" b="0" i="0" u="none" strike="noStrike" cap="none">
              <a:solidFill>
                <a:srgbClr val="000000"/>
              </a:solidFill>
              <a:latin typeface="Arial"/>
              <a:ea typeface="Arial"/>
              <a:cs typeface="Arial"/>
              <a:sym typeface="Arial"/>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Nieuwe concurrenten</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Falen bij het aannemen van nieuwe technologieën</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Negatieve publiciteit</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Negatieve reacties op sociale media</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Politieke instabiliteit/conflicten</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Klimaatverandering</a:t>
            </a:r>
            <a:endParaRPr sz="1400" b="0" i="0" u="none" strike="noStrike" cap="none">
              <a:solidFill>
                <a:srgbClr val="000000"/>
              </a:solidFill>
              <a:latin typeface="Arial"/>
              <a:ea typeface="Arial"/>
              <a:cs typeface="Arial"/>
              <a:sym typeface="Arial"/>
            </a:endParaRPr>
          </a:p>
        </p:txBody>
      </p:sp>
      <p:sp>
        <p:nvSpPr>
          <p:cNvPr id="383" name="Google Shape;383;p9"/>
          <p:cNvSpPr txBox="1"/>
          <p:nvPr/>
        </p:nvSpPr>
        <p:spPr>
          <a:xfrm>
            <a:off x="7454596" y="4471678"/>
            <a:ext cx="3291694" cy="5170646"/>
          </a:xfrm>
          <a:prstGeom prst="rect">
            <a:avLst/>
          </a:prstGeom>
          <a:noFill/>
          <a:ln>
            <a:noFill/>
          </a:ln>
        </p:spPr>
        <p:txBody>
          <a:bodyPr spcFirstLastPara="1" wrap="square" lIns="0" tIns="0" rIns="0" bIns="0" anchor="t" anchorCtr="0">
            <a:spAutoFit/>
          </a:bodyPr>
          <a:lstStyle/>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Moeite met het aantrekken van geschoold personeel</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Hoog personeelsverloop</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Concurrentie van andere sectoren</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Werknemers die onvoldoende veiligheidskennis hebben</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Stress en burn-out</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Gebrek aan inclusiviteit</a:t>
            </a:r>
            <a:endParaRPr sz="2000" b="0" i="0" u="none" strike="noStrike" cap="none">
              <a:solidFill>
                <a:srgbClr val="000000"/>
              </a:solidFill>
              <a:latin typeface="Roboto"/>
              <a:ea typeface="Roboto"/>
              <a:cs typeface="Roboto"/>
              <a:sym typeface="Roboto"/>
            </a:endParaRPr>
          </a:p>
        </p:txBody>
      </p:sp>
      <p:sp>
        <p:nvSpPr>
          <p:cNvPr id="384" name="Google Shape;384;p9"/>
          <p:cNvSpPr txBox="1"/>
          <p:nvPr/>
        </p:nvSpPr>
        <p:spPr>
          <a:xfrm>
            <a:off x="10967031" y="4476692"/>
            <a:ext cx="3086100" cy="5170646"/>
          </a:xfrm>
          <a:prstGeom prst="rect">
            <a:avLst/>
          </a:prstGeom>
          <a:noFill/>
          <a:ln>
            <a:noFill/>
          </a:ln>
        </p:spPr>
        <p:txBody>
          <a:bodyPr spcFirstLastPara="1" wrap="square" lIns="0" tIns="0" rIns="0" bIns="0" anchor="t" anchorCtr="0">
            <a:spAutoFit/>
          </a:bodyPr>
          <a:lstStyle/>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Overboekingen</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Planningsfouten</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Voedselveiligheid</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Falende boekingssystemen</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Cyberaanvallen</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Ontbrekende vergunningen of licenties</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Klaine natuurlijke gebeurtenissen</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stroomtekorten</a:t>
            </a:r>
            <a:endParaRPr/>
          </a:p>
        </p:txBody>
      </p:sp>
      <p:sp>
        <p:nvSpPr>
          <p:cNvPr id="385" name="Google Shape;385;p9"/>
          <p:cNvSpPr txBox="1"/>
          <p:nvPr/>
        </p:nvSpPr>
        <p:spPr>
          <a:xfrm>
            <a:off x="14415081" y="4501530"/>
            <a:ext cx="3086100" cy="3877985"/>
          </a:xfrm>
          <a:prstGeom prst="rect">
            <a:avLst/>
          </a:prstGeom>
          <a:noFill/>
          <a:ln>
            <a:noFill/>
          </a:ln>
        </p:spPr>
        <p:txBody>
          <a:bodyPr spcFirstLastPara="1" wrap="square" lIns="0" tIns="0" rIns="0" bIns="0" anchor="t" anchorCtr="0">
            <a:spAutoFit/>
          </a:bodyPr>
          <a:lstStyle/>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Uitglijden, struikelen en vallen</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Transportongevallen</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Incidenten gerelateerd aan dieren</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Voedselvergiftiging</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Allergische reacties</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Keukenbranden</a:t>
            </a:r>
            <a:endParaRPr/>
          </a:p>
          <a:p>
            <a:pPr marL="518160" marR="0" lvl="1" indent="-259079" algn="l" rtl="0">
              <a:lnSpc>
                <a:spcPct val="139958"/>
              </a:lnSpc>
              <a:spcBef>
                <a:spcPts val="0"/>
              </a:spcBef>
              <a:spcAft>
                <a:spcPts val="0"/>
              </a:spcAft>
              <a:buClr>
                <a:srgbClr val="000000"/>
              </a:buClr>
              <a:buSzPts val="2400"/>
              <a:buFont typeface="Arial"/>
              <a:buChar char="•"/>
            </a:pPr>
            <a:r>
              <a:rPr lang="en-US" sz="2000" b="0" i="0" u="none" strike="noStrike" cap="none">
                <a:solidFill>
                  <a:srgbClr val="000000"/>
                </a:solidFill>
                <a:latin typeface="Roboto"/>
                <a:ea typeface="Roboto"/>
                <a:cs typeface="Roboto"/>
                <a:sym typeface="Roboto"/>
              </a:rPr>
              <a:t>geweld</a:t>
            </a:r>
            <a:endParaRPr sz="2000" b="0" i="0" u="none" strike="noStrike" cap="none">
              <a:solidFill>
                <a:srgbClr val="000000"/>
              </a:solidFill>
              <a:latin typeface="Roboto"/>
              <a:ea typeface="Roboto"/>
              <a:cs typeface="Roboto"/>
              <a:sym typeface="Roboto"/>
            </a:endParaRPr>
          </a:p>
        </p:txBody>
      </p:sp>
      <p:pic>
        <p:nvPicPr>
          <p:cNvPr id="386" name="Google Shape;386;p9" descr="Kuva, joka sisältää kohteen teksti, Grafiikka, graafinen suunnittelu, Fontti&#10;&#10;Tekoälyllä luotu sisältö voi olla virheellistä."/>
          <p:cNvPicPr preferRelativeResize="0"/>
          <p:nvPr/>
        </p:nvPicPr>
        <p:blipFill rotWithShape="1">
          <a:blip r:embed="rId3">
            <a:alphaModFix/>
          </a:blip>
          <a:srcRect/>
          <a:stretch/>
        </p:blipFill>
        <p:spPr>
          <a:xfrm>
            <a:off x="15011400" y="571500"/>
            <a:ext cx="2711639" cy="9484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823ee79-bdbf-4d11-a783-980929fd6733}" enabled="1" method="Standard" siteId="{4c60a66f-0a8d-446e-9ac0-836a00d84542}" contentBits="1" removed="0"/>
</clbl:labelList>
</file>

<file path=docProps/app.xml><?xml version="1.0" encoding="utf-8"?>
<Properties xmlns="http://schemas.openxmlformats.org/officeDocument/2006/extended-properties" xmlns:vt="http://schemas.openxmlformats.org/officeDocument/2006/docPropsVTypes">
  <TotalTime>0</TotalTime>
  <Words>2548</Words>
  <Application>Microsoft Office PowerPoint</Application>
  <PresentationFormat>Mukautettu</PresentationFormat>
  <Paragraphs>259</Paragraphs>
  <Slides>24</Slides>
  <Notes>24</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24</vt:i4>
      </vt:variant>
    </vt:vector>
  </HeadingPairs>
  <TitlesOfParts>
    <vt:vector size="30" baseType="lpstr">
      <vt:lpstr>Roboto</vt:lpstr>
      <vt:lpstr>Aptos</vt:lpstr>
      <vt:lpstr>Franklin Gothic</vt:lpstr>
      <vt:lpstr>Arial</vt:lpstr>
      <vt:lpstr>Calibri</vt:lpstr>
      <vt:lpstr>Office Theme</vt:lpstr>
      <vt:lpstr>Module 1, Sessie 1 Holistische benadering van Risicomanagement in de Toeristische sector</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Jenny Kilpeläinen</dc:creator>
  <cp:lastModifiedBy>Mirva Tapaninen</cp:lastModifiedBy>
  <cp:revision>1</cp:revision>
  <dcterms:created xsi:type="dcterms:W3CDTF">2006-08-16T00:00:00Z</dcterms:created>
  <dcterms:modified xsi:type="dcterms:W3CDTF">2026-02-12T09:03:32Z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0x010100DB1941A8E5586542B098EA8EC16EDC40</vt:lpwstr>
  </property>
  <property fmtid="{D5CDD505-2E9C-101B-9397-08002B2CF9AE}" pid="3" name="MediaServiceImageTags">
    <vt:lpwstr/>
  </property>
  <property fmtid="{D5CDD505-2E9C-101B-9397-08002B2CF9AE}" pid="4" name="ClassificationContentMarkingHeaderLocations">
    <vt:lpwstr>Office Theme:3</vt:lpwstr>
  </property>
  <property fmtid="{D5CDD505-2E9C-101B-9397-08002B2CF9AE}" pid="5" name="ClassificationContentMarkingHeaderText">
    <vt:lpwstr>Luottamuksellinen - Confidential (3Y)</vt:lpwstr>
  </property>
</Properties>
</file>