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524" r:id="rId5"/>
    <p:sldId id="525" r:id="rId6"/>
  </p:sldIdLst>
  <p:sldSz cx="12192000" cy="6858000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uha Pia-Maria" initials="KP" lastIdx="1" clrIdx="0">
    <p:extLst>
      <p:ext uri="{19B8F6BF-5375-455C-9EA6-DF929625EA0E}">
        <p15:presenceInfo xmlns:p15="http://schemas.microsoft.com/office/powerpoint/2012/main" userId="S-1-5-21-2194496264-130578476-1156749656-371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CFCA"/>
    <a:srgbClr val="288883"/>
    <a:srgbClr val="154745"/>
    <a:srgbClr val="FF5032"/>
    <a:srgbClr val="FF472B"/>
    <a:srgbClr val="737373"/>
    <a:srgbClr val="FFFFFF"/>
    <a:srgbClr val="727272"/>
    <a:srgbClr val="BD462A"/>
    <a:srgbClr val="148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4CDC27-E673-A3CA-46F4-39C18F29C75D}" v="30" dt="2023-09-18T18:51:15.4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051" autoAdjust="0"/>
  </p:normalViewPr>
  <p:slideViewPr>
    <p:cSldViewPr snapToObjects="1">
      <p:cViewPr varScale="1">
        <p:scale>
          <a:sx n="115" d="100"/>
          <a:sy n="115" d="100"/>
        </p:scale>
        <p:origin x="485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04"/>
    </p:cViewPr>
  </p:sorterViewPr>
  <p:notesViewPr>
    <p:cSldViewPr snapToObjects="1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commentAuthors" Target="commentAuthors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5C90DC-6445-4CE1-AA46-9AE0A47CF6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7CDCF4-7AF7-48D1-BC4F-43489E2548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411D21-182A-415B-8681-BC173AB64D40}" type="datetimeFigureOut">
              <a:rPr lang="fi-FI" smtClean="0"/>
              <a:t>18.9.2023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E0DFB9-6A57-474E-978B-1CDEA2A2DF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B49629-0391-4B74-B9E4-840E9E1DF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586C-2ACA-4D2B-8C08-0F60B74DB1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43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A5EF1-A788-4DAA-829F-9E6F0CE68EB7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DBF8BF-C76E-495C-B68C-6B3A46A881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12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oitusdi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719736" y="5445224"/>
            <a:ext cx="8472264" cy="1268760"/>
          </a:xfrm>
        </p:spPr>
        <p:txBody>
          <a:bodyPr anchor="t"/>
          <a:lstStyle>
            <a:lvl1pPr algn="l">
              <a:spcBef>
                <a:spcPts val="1200"/>
              </a:spcBef>
              <a:defRPr sz="4000" b="1" cap="none"/>
            </a:lvl1pPr>
          </a:lstStyle>
          <a:p>
            <a:r>
              <a:rPr lang="fi-FI" dirty="0"/>
              <a:t>Otsikko</a:t>
            </a:r>
            <a:br>
              <a:rPr lang="fi-FI" dirty="0"/>
            </a:br>
            <a:r>
              <a:rPr lang="fi-FI" sz="2800" b="0" dirty="0"/>
              <a:t>Esittäjän nimi</a:t>
            </a:r>
            <a:endParaRPr lang="fi-FI" dirty="0"/>
          </a:p>
        </p:txBody>
      </p:sp>
      <p:pic>
        <p:nvPicPr>
          <p:cNvPr id="3" name="Picture 2" descr="Kuvassa pitkähiuksinen nainen seisoo selin kameraan tykkylumipuiden ja lumisen maiseman keskellä. Aurinko paistaa kirkkaasti. &#10;">
            <a:extLst>
              <a:ext uri="{FF2B5EF4-FFF2-40B4-BE49-F238E27FC236}">
                <a16:creationId xmlns:a16="http://schemas.microsoft.com/office/drawing/2014/main" id="{F61FA5BB-22CA-4340-900A-4E724DAEC5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79512"/>
            <a:ext cx="12192000" cy="65741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_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11089232" cy="1143000"/>
          </a:xfrm>
        </p:spPr>
        <p:txBody>
          <a:bodyPr/>
          <a:lstStyle>
            <a:lvl1pPr>
              <a:defRPr>
                <a:solidFill>
                  <a:srgbClr val="727272"/>
                </a:solidFill>
              </a:defRPr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95400" y="1600204"/>
            <a:ext cx="11089232" cy="4267199"/>
          </a:xfrm>
        </p:spPr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11913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otsikko_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10972800" cy="990600"/>
          </a:xfrm>
        </p:spPr>
        <p:txBody>
          <a:bodyPr anchor="t"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09600" y="2286000"/>
            <a:ext cx="10972800" cy="3581400"/>
          </a:xfrm>
        </p:spPr>
        <p:txBody>
          <a:bodyPr/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>
          <a:xfrm>
            <a:off x="5375920" y="6356354"/>
            <a:ext cx="1727200" cy="365125"/>
          </a:xfrm>
          <a:prstGeom prst="rect">
            <a:avLst/>
          </a:prstGeom>
        </p:spPr>
        <p:txBody>
          <a:bodyPr/>
          <a:lstStyle/>
          <a:p>
            <a:fld id="{DC0C862A-ACAE-1A4E-B838-2D512CB1807A}" type="datetimeFigureOut">
              <a:rPr lang="fi-FI" smtClean="0"/>
              <a:pPr/>
              <a:t>18.9.2023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7407920" y="6356354"/>
            <a:ext cx="2946400" cy="365125"/>
          </a:xfrm>
          <a:prstGeom prst="rect">
            <a:avLst/>
          </a:prstGeo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557520" y="6356354"/>
            <a:ext cx="1016000" cy="365125"/>
          </a:xfrm>
          <a:prstGeom prst="rect">
            <a:avLst/>
          </a:prstGeom>
        </p:spPr>
        <p:txBody>
          <a:bodyPr/>
          <a:lstStyle/>
          <a:p>
            <a:fld id="{8C224359-7DE4-D643-8BC0-906810CA0F48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3" hasCustomPrompt="1"/>
          </p:nvPr>
        </p:nvSpPr>
        <p:spPr>
          <a:xfrm>
            <a:off x="609600" y="381000"/>
            <a:ext cx="10972800" cy="838200"/>
          </a:xfrm>
        </p:spPr>
        <p:txBody>
          <a:bodyPr/>
          <a:lstStyle>
            <a:lvl1pPr marL="0" indent="0" algn="ctr">
              <a:buNone/>
              <a:defRPr b="0" i="1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cs typeface="Times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pikkuotsikon perustyyliä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526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7_otsikko_kaksi_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otsikko_kaksi_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7"/>
            <a:ext cx="5386917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9" y="2174877"/>
            <a:ext cx="5389033" cy="3692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otsikk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otsikk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</p:spTree>
    <p:extLst>
      <p:ext uri="{BB962C8B-B14F-4D97-AF65-F5344CB8AC3E}">
        <p14:creationId xmlns:p14="http://schemas.microsoft.com/office/powerpoint/2010/main" val="3003529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otsikk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7727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otsikk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</p:spTree>
    <p:extLst>
      <p:ext uri="{BB962C8B-B14F-4D97-AF65-F5344CB8AC3E}">
        <p14:creationId xmlns:p14="http://schemas.microsoft.com/office/powerpoint/2010/main" val="2900877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otsikk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321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loitusdia_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3719736" y="5445224"/>
            <a:ext cx="8472264" cy="1268760"/>
          </a:xfrm>
        </p:spPr>
        <p:txBody>
          <a:bodyPr anchor="t"/>
          <a:lstStyle>
            <a:lvl1pPr algn="l">
              <a:spcBef>
                <a:spcPts val="1200"/>
              </a:spcBef>
              <a:defRPr sz="4000" b="1" cap="none"/>
            </a:lvl1pPr>
          </a:lstStyle>
          <a:p>
            <a:r>
              <a:rPr lang="fi-FI" dirty="0"/>
              <a:t>Otsikko</a:t>
            </a:r>
            <a:br>
              <a:rPr lang="fi-FI" dirty="0"/>
            </a:br>
            <a:r>
              <a:rPr lang="fi-FI" sz="2800" b="0" dirty="0"/>
              <a:t>Esittäjän nimi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918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yhjä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6796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yhjä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24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yhjä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32809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_asettel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2286000"/>
            <a:ext cx="10464800" cy="1600200"/>
          </a:xfrm>
        </p:spPr>
        <p:txBody>
          <a:bodyPr anchor="t"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7" name="Alaotsikko 2"/>
          <p:cNvSpPr>
            <a:spLocks noGrp="1"/>
          </p:cNvSpPr>
          <p:nvPr>
            <p:ph type="subTitle" idx="1"/>
          </p:nvPr>
        </p:nvSpPr>
        <p:spPr>
          <a:xfrm>
            <a:off x="812800" y="1371600"/>
            <a:ext cx="10464800" cy="83820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73737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2186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_asettelu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5689647F-1557-47B6-B437-580ADD4C4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2286000"/>
            <a:ext cx="10464800" cy="1600200"/>
          </a:xfrm>
        </p:spPr>
        <p:txBody>
          <a:bodyPr anchor="t"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5" name="Alaotsikko 2">
            <a:extLst>
              <a:ext uri="{FF2B5EF4-FFF2-40B4-BE49-F238E27FC236}">
                <a16:creationId xmlns:a16="http://schemas.microsoft.com/office/drawing/2014/main" id="{D53F685F-DC21-439F-9807-77A513305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800" y="1371600"/>
            <a:ext cx="10464800" cy="838200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rgbClr val="73737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77609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opetusdia_pun_bränditeksti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5032"/>
          </a:solidFill>
          <a:ln>
            <a:solidFill>
              <a:srgbClr val="FF50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11" name="Tekstiruutu 9"/>
          <p:cNvSpPr txBox="1"/>
          <p:nvPr userDrawn="1"/>
        </p:nvSpPr>
        <p:spPr>
          <a:xfrm>
            <a:off x="0" y="1277853"/>
            <a:ext cx="12192000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i="1" baseline="30000" dirty="0">
                <a:solidFill>
                  <a:schemeClr val="bg1"/>
                </a:solidFill>
                <a:latin typeface="Times"/>
                <a:cs typeface="Times"/>
              </a:rPr>
              <a:t>Me Lapissa.</a:t>
            </a:r>
          </a:p>
          <a:p>
            <a:pPr algn="ctr"/>
            <a:r>
              <a:rPr lang="fi-FI" sz="4000" i="1" baseline="30000" dirty="0">
                <a:solidFill>
                  <a:schemeClr val="bg1"/>
                </a:solidFill>
                <a:latin typeface="Times"/>
                <a:cs typeface="Times"/>
              </a:rPr>
              <a:t>Olemme kylmiä. Olemme kuumia. </a:t>
            </a:r>
            <a:br>
              <a:rPr lang="fi-FI" sz="4000" i="1" baseline="30000" dirty="0">
                <a:solidFill>
                  <a:schemeClr val="bg1"/>
                </a:solidFill>
                <a:latin typeface="Times"/>
                <a:cs typeface="Times"/>
              </a:rPr>
            </a:br>
            <a:r>
              <a:rPr lang="fi-FI" sz="4000" i="1" baseline="30000" dirty="0">
                <a:solidFill>
                  <a:schemeClr val="bg1"/>
                </a:solidFill>
                <a:latin typeface="Times"/>
                <a:cs typeface="Times"/>
              </a:rPr>
              <a:t>Olemme sitkeitä ja elämme kiihkeästi.  </a:t>
            </a:r>
          </a:p>
          <a:p>
            <a:pPr algn="ctr"/>
            <a:r>
              <a:rPr lang="fi-FI" sz="4000" i="1" baseline="30000" dirty="0">
                <a:solidFill>
                  <a:schemeClr val="bg1"/>
                </a:solidFill>
                <a:latin typeface="Times"/>
                <a:cs typeface="Times"/>
              </a:rPr>
              <a:t>Muovaamme, teemme ja innostumme. </a:t>
            </a:r>
          </a:p>
          <a:p>
            <a:pPr algn="ctr"/>
            <a:r>
              <a:rPr lang="fi-FI" sz="4000" i="1" baseline="30000" dirty="0">
                <a:solidFill>
                  <a:schemeClr val="bg1"/>
                </a:solidFill>
                <a:latin typeface="Times"/>
                <a:cs typeface="Times"/>
              </a:rPr>
              <a:t>Annamme tiedon kulkea, sillä yhdessä olemme enemmän.</a:t>
            </a:r>
          </a:p>
          <a:p>
            <a:pPr algn="ctr"/>
            <a:r>
              <a:rPr lang="fi-FI" sz="4000" i="1" baseline="30000" dirty="0">
                <a:solidFill>
                  <a:schemeClr val="bg1"/>
                </a:solidFill>
                <a:latin typeface="Times"/>
                <a:cs typeface="Times"/>
              </a:rPr>
              <a:t>Meillä on tahto kasvaa kaikissa olosuhteissa.</a:t>
            </a:r>
          </a:p>
          <a:p>
            <a:pPr algn="ctr"/>
            <a:endParaRPr lang="fi-FI" sz="4000" i="1" baseline="30000" dirty="0">
              <a:solidFill>
                <a:schemeClr val="bg1"/>
              </a:solidFill>
              <a:latin typeface="Times"/>
              <a:cs typeface="Times"/>
            </a:endParaRPr>
          </a:p>
          <a:p>
            <a:pPr algn="ctr"/>
            <a:r>
              <a:rPr lang="fi-FI" sz="4000" b="1" i="0" baseline="30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"/>
              </a:rPr>
              <a:t>Olemme pohjoista tekoa.</a:t>
            </a:r>
          </a:p>
        </p:txBody>
      </p:sp>
      <p:pic>
        <p:nvPicPr>
          <p:cNvPr id="12" name="Kuva 5" descr="lapinamk_rgb_ne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5136813"/>
            <a:ext cx="1905001" cy="7232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opetusdia_bränditeksti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10" name="Kuva 9" descr="lapinamk_slogan_suomi_neg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9199" y="3"/>
            <a:ext cx="8813607" cy="3116689"/>
          </a:xfrm>
          <a:prstGeom prst="rect">
            <a:avLst/>
          </a:prstGeom>
        </p:spPr>
      </p:pic>
      <p:pic>
        <p:nvPicPr>
          <p:cNvPr id="9" name="Kuva 12" descr="Lapin ammattikorkeakoulun tunnu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3500" y="5238418"/>
            <a:ext cx="1905001" cy="723239"/>
          </a:xfrm>
          <a:prstGeom prst="rect">
            <a:avLst/>
          </a:prstGeom>
        </p:spPr>
      </p:pic>
      <p:sp>
        <p:nvSpPr>
          <p:cNvPr id="8" name="Tekstiruutu 9">
            <a:extLst>
              <a:ext uri="{FF2B5EF4-FFF2-40B4-BE49-F238E27FC236}">
                <a16:creationId xmlns:a16="http://schemas.microsoft.com/office/drawing/2014/main" id="{04E1ED15-7F0B-4F16-BAE3-918CBC782FD9}"/>
              </a:ext>
            </a:extLst>
          </p:cNvPr>
          <p:cNvSpPr txBox="1"/>
          <p:nvPr userDrawn="1"/>
        </p:nvSpPr>
        <p:spPr>
          <a:xfrm>
            <a:off x="0" y="1277853"/>
            <a:ext cx="12192000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000" i="1" baseline="30000" dirty="0">
                <a:solidFill>
                  <a:schemeClr val="tx1"/>
                </a:solidFill>
                <a:latin typeface="Times"/>
                <a:cs typeface="Times"/>
              </a:rPr>
              <a:t>Me Lapissa.</a:t>
            </a:r>
          </a:p>
          <a:p>
            <a:pPr algn="ctr"/>
            <a:r>
              <a:rPr lang="fi-FI" sz="4000" i="1" baseline="30000" dirty="0">
                <a:solidFill>
                  <a:schemeClr val="tx1"/>
                </a:solidFill>
                <a:latin typeface="Times"/>
                <a:cs typeface="Times"/>
              </a:rPr>
              <a:t>Olemme kylmiä. Olemme kuumia. </a:t>
            </a:r>
            <a:br>
              <a:rPr lang="fi-FI" sz="4000" i="1" baseline="30000" dirty="0">
                <a:solidFill>
                  <a:schemeClr val="tx1"/>
                </a:solidFill>
                <a:latin typeface="Times"/>
                <a:cs typeface="Times"/>
              </a:rPr>
            </a:br>
            <a:r>
              <a:rPr lang="fi-FI" sz="4000" i="1" baseline="30000" dirty="0">
                <a:solidFill>
                  <a:schemeClr val="tx1"/>
                </a:solidFill>
                <a:latin typeface="Times"/>
                <a:cs typeface="Times"/>
              </a:rPr>
              <a:t>Olemme sitkeitä ja elämme kiihkeästi.  </a:t>
            </a:r>
          </a:p>
          <a:p>
            <a:pPr algn="ctr"/>
            <a:r>
              <a:rPr lang="fi-FI" sz="4000" i="1" baseline="30000" dirty="0">
                <a:solidFill>
                  <a:schemeClr val="tx1"/>
                </a:solidFill>
                <a:latin typeface="Times"/>
                <a:cs typeface="Times"/>
              </a:rPr>
              <a:t>Muovaamme, teemme ja innostumme. </a:t>
            </a:r>
          </a:p>
          <a:p>
            <a:pPr algn="ctr"/>
            <a:r>
              <a:rPr lang="fi-FI" sz="4000" i="1" baseline="30000" dirty="0">
                <a:solidFill>
                  <a:schemeClr val="tx1"/>
                </a:solidFill>
                <a:latin typeface="Times"/>
                <a:cs typeface="Times"/>
              </a:rPr>
              <a:t>Annamme tiedon kulkea, sillä yhdessä olemme enemmän.</a:t>
            </a:r>
          </a:p>
          <a:p>
            <a:pPr algn="ctr"/>
            <a:r>
              <a:rPr lang="fi-FI" sz="4000" i="1" baseline="30000" dirty="0">
                <a:solidFill>
                  <a:schemeClr val="tx1"/>
                </a:solidFill>
                <a:latin typeface="Times"/>
                <a:cs typeface="Times"/>
              </a:rPr>
              <a:t>Meillä on tahto kasvaa kaikissa olosuhteissa.</a:t>
            </a:r>
          </a:p>
          <a:p>
            <a:pPr algn="ctr"/>
            <a:endParaRPr lang="fi-FI" sz="4000" i="1" baseline="30000" dirty="0">
              <a:solidFill>
                <a:schemeClr val="tx1"/>
              </a:solidFill>
              <a:latin typeface="Times"/>
              <a:cs typeface="Times"/>
            </a:endParaRPr>
          </a:p>
          <a:p>
            <a:pPr algn="ctr"/>
            <a:r>
              <a:rPr lang="fi-FI" sz="4000" b="1" i="0" baseline="300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"/>
              </a:rPr>
              <a:t>Olemme pohjoista tekoa.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opetusdia_pun_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5032"/>
          </a:solidFill>
          <a:ln>
            <a:solidFill>
              <a:srgbClr val="FF503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pic>
        <p:nvPicPr>
          <p:cNvPr id="10" name="Kuva 10" descr="Lapin ammattikorkeakoulun tunnu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300" y="2315214"/>
            <a:ext cx="5867401" cy="2227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opetusdia_slogan_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 userDrawn="1"/>
        </p:nvSpPr>
        <p:spPr>
          <a:xfrm>
            <a:off x="-17787" y="0"/>
            <a:ext cx="12227575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 dirty="0"/>
          </a:p>
        </p:txBody>
      </p:sp>
      <p:pic>
        <p:nvPicPr>
          <p:cNvPr id="7" name="Kuva 5" descr="Pohjoista tekoa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0512" y="1066800"/>
            <a:ext cx="7110977" cy="3352800"/>
          </a:xfrm>
          <a:prstGeom prst="rect">
            <a:avLst/>
          </a:prstGeom>
        </p:spPr>
      </p:pic>
      <p:pic>
        <p:nvPicPr>
          <p:cNvPr id="9" name="Kuva 7" descr="Lapin ammattikorkeakoulun tunnu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960" y="4876800"/>
            <a:ext cx="2456080" cy="932458"/>
          </a:xfrm>
          <a:prstGeom prst="rect">
            <a:avLst/>
          </a:prstGeom>
        </p:spPr>
      </p:pic>
      <p:sp>
        <p:nvSpPr>
          <p:cNvPr id="10" name="Alaotsikko 2"/>
          <p:cNvSpPr txBox="1">
            <a:spLocks/>
          </p:cNvSpPr>
          <p:nvPr userDrawn="1"/>
        </p:nvSpPr>
        <p:spPr>
          <a:xfrm>
            <a:off x="5181600" y="5959475"/>
            <a:ext cx="1828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>
                <a:solidFill>
                  <a:srgbClr val="FF50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fi-FI" sz="1300" b="1" i="0" u="none" strike="noStrike" kern="1200" cap="none" spc="0" normalizeH="0" baseline="0" noProof="0" dirty="0" err="1">
                <a:ln>
                  <a:noFill/>
                </a:ln>
                <a:solidFill>
                  <a:srgbClr val="727272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rPr>
              <a:t>www.lapinamk.fi</a:t>
            </a:r>
            <a:endParaRPr kumimoji="0" lang="fi-FI" sz="1300" b="1" i="0" u="none" strike="noStrike" kern="1200" cap="none" spc="0" normalizeH="0" baseline="0" noProof="0" dirty="0">
              <a:ln>
                <a:noFill/>
              </a:ln>
              <a:solidFill>
                <a:srgbClr val="727272"/>
              </a:solidFill>
              <a:effectLst/>
              <a:uLnTx/>
              <a:uFillTx/>
              <a:latin typeface="Helvetica Neue"/>
              <a:ea typeface="+mn-ea"/>
              <a:cs typeface="Helvetica Neue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ändikuva_j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nkilö seisoo avojaloin lumihangella. Kuva on otettu yläviistosta ja henkilö katsoo omia jalkojaan. Farkun lahkeet on kääritty ylös polvien alapuolelle. Aurinko paistaa kirkkaasti ja lumihanki kimmeltää.">
            <a:extLst>
              <a:ext uri="{FF2B5EF4-FFF2-40B4-BE49-F238E27FC236}">
                <a16:creationId xmlns:a16="http://schemas.microsoft.com/office/drawing/2014/main" id="{F2D4CFA2-43DC-42E1-8E14-3857B4155B3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B9AAD0-5CAB-4CAC-8015-1779829ACDC1}"/>
              </a:ext>
            </a:extLst>
          </p:cNvPr>
          <p:cNvSpPr txBox="1"/>
          <p:nvPr userDrawn="1"/>
        </p:nvSpPr>
        <p:spPr>
          <a:xfrm>
            <a:off x="695400" y="764704"/>
            <a:ext cx="62135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kern="1200" dirty="0">
                <a:solidFill>
                  <a:schemeClr val="bg2">
                    <a:lumMod val="10000"/>
                  </a:schemeClr>
                </a:solidFill>
                <a:effectLst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Olemme kylmiä. Olemme kuumia. </a:t>
            </a:r>
          </a:p>
          <a:p>
            <a:r>
              <a:rPr lang="fi-FI" sz="2400" i="1" kern="1200" dirty="0">
                <a:solidFill>
                  <a:schemeClr val="bg2">
                    <a:lumMod val="10000"/>
                  </a:schemeClr>
                </a:solidFill>
                <a:effectLst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Näemme valoa kaikkialla, myös pimeydessä. </a:t>
            </a:r>
          </a:p>
          <a:p>
            <a:r>
              <a:rPr lang="fi-FI" sz="2400" i="1" kern="1200" dirty="0">
                <a:solidFill>
                  <a:schemeClr val="bg2">
                    <a:lumMod val="10000"/>
                  </a:schemeClr>
                </a:solidFill>
                <a:effectLst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Olemme sitkeitä ja elämme kiihkeästi. </a:t>
            </a:r>
          </a:p>
          <a:p>
            <a:r>
              <a:rPr lang="fi-FI" sz="2400" i="1" kern="1200" dirty="0">
                <a:solidFill>
                  <a:schemeClr val="bg2">
                    <a:lumMod val="10000"/>
                  </a:schemeClr>
                </a:solidFill>
                <a:effectLst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Olemme voimakkaita, kestäviä ja määrätietoisia.</a:t>
            </a:r>
          </a:p>
        </p:txBody>
      </p:sp>
    </p:spTree>
    <p:extLst>
      <p:ext uri="{BB962C8B-B14F-4D97-AF65-F5344CB8AC3E}">
        <p14:creationId xmlns:p14="http://schemas.microsoft.com/office/powerpoint/2010/main" val="364863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ändikuva_j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uvan etualalla nainen tekee lumienkeliä lumihankeen. Aurinko paistaa kirkkaasti. Taustalla on tykkylumipuita.">
            <a:extLst>
              <a:ext uri="{FF2B5EF4-FFF2-40B4-BE49-F238E27FC236}">
                <a16:creationId xmlns:a16="http://schemas.microsoft.com/office/drawing/2014/main" id="{2C3D52FB-C92D-44A5-ACB8-BC5FCFC67F3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599383-1C93-4279-9851-DD233A5E2F1F}"/>
              </a:ext>
            </a:extLst>
          </p:cNvPr>
          <p:cNvSpPr txBox="1"/>
          <p:nvPr userDrawn="1"/>
        </p:nvSpPr>
        <p:spPr>
          <a:xfrm>
            <a:off x="674204" y="3942181"/>
            <a:ext cx="490230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kern="1200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Muovaamme, teemme ja innostumme. </a:t>
            </a:r>
          </a:p>
          <a:p>
            <a:endParaRPr lang="fi-FI" sz="800" i="1" kern="1200" dirty="0">
              <a:solidFill>
                <a:schemeClr val="tx1"/>
              </a:solidFill>
              <a:effectLst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r>
              <a:rPr lang="fi-FI" sz="2400" i="1" kern="1200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Valitsemme ne välineet, </a:t>
            </a:r>
          </a:p>
          <a:p>
            <a:r>
              <a:rPr lang="fi-FI" sz="2400" i="1" kern="1200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jotka toimivat meille parhaiten. </a:t>
            </a:r>
          </a:p>
          <a:p>
            <a:endParaRPr lang="fi-FI" sz="800" i="1" kern="1200" dirty="0">
              <a:solidFill>
                <a:schemeClr val="tx1"/>
              </a:solidFill>
              <a:effectLst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r>
              <a:rPr lang="fi-FI" sz="2400" i="1" kern="1200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Annamme tiedon kulkea, </a:t>
            </a:r>
          </a:p>
          <a:p>
            <a:r>
              <a:rPr lang="fi-FI" sz="2400" i="1" kern="1200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sillä yhdessä olemme enemmän.</a:t>
            </a:r>
          </a:p>
        </p:txBody>
      </p:sp>
    </p:spTree>
    <p:extLst>
      <p:ext uri="{BB962C8B-B14F-4D97-AF65-F5344CB8AC3E}">
        <p14:creationId xmlns:p14="http://schemas.microsoft.com/office/powerpoint/2010/main" val="337581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ändikuva_j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nkilö kävelee avojaloin hiekkarannalla vedessä kesällä. Vettä roiskuu kävellessä. Aurinko paistaa. Henkilö on käärinyt farkun lahkeet ylös.">
            <a:extLst>
              <a:ext uri="{FF2B5EF4-FFF2-40B4-BE49-F238E27FC236}">
                <a16:creationId xmlns:a16="http://schemas.microsoft.com/office/drawing/2014/main" id="{033BFD26-9024-4F43-8908-73409FD655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599383-1C93-4279-9851-DD233A5E2F1F}"/>
              </a:ext>
            </a:extLst>
          </p:cNvPr>
          <p:cNvSpPr txBox="1"/>
          <p:nvPr userDrawn="1"/>
        </p:nvSpPr>
        <p:spPr>
          <a:xfrm>
            <a:off x="674204" y="4797152"/>
            <a:ext cx="57534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400" i="1" kern="1200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Luotamme tekemiseen, oivaltamiseen ja </a:t>
            </a:r>
          </a:p>
          <a:p>
            <a:r>
              <a:rPr lang="fi-FI" sz="2400" i="1" kern="1200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muutoksiin mahdollisuuksina. </a:t>
            </a:r>
          </a:p>
          <a:p>
            <a:endParaRPr lang="fi-FI" sz="800" i="1" kern="1200" dirty="0">
              <a:solidFill>
                <a:schemeClr val="tx1"/>
              </a:solidFill>
              <a:effectLst/>
              <a:latin typeface="Times" panose="02020603050405020304" pitchFamily="18" charset="0"/>
              <a:ea typeface="+mn-ea"/>
              <a:cs typeface="Times" panose="02020603050405020304" pitchFamily="18" charset="0"/>
            </a:endParaRPr>
          </a:p>
          <a:p>
            <a:r>
              <a:rPr lang="fi-FI" sz="2400" i="1" kern="1200" dirty="0">
                <a:solidFill>
                  <a:schemeClr val="tx1"/>
                </a:solidFill>
                <a:effectLst/>
                <a:latin typeface="Times" panose="02020603050405020304" pitchFamily="18" charset="0"/>
                <a:ea typeface="+mn-ea"/>
                <a:cs typeface="Times" panose="02020603050405020304" pitchFamily="18" charset="0"/>
              </a:rPr>
              <a:t>Meillä on tahto kasvaa kaikissa olosuhteissa.</a:t>
            </a:r>
          </a:p>
        </p:txBody>
      </p:sp>
    </p:spTree>
    <p:extLst>
      <p:ext uri="{BB962C8B-B14F-4D97-AF65-F5344CB8AC3E}">
        <p14:creationId xmlns:p14="http://schemas.microsoft.com/office/powerpoint/2010/main" val="171444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_sisältö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0287B539-8494-4C7B-ADAD-9E5C73884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74638"/>
            <a:ext cx="8496944" cy="1143000"/>
          </a:xfrm>
        </p:spPr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FCD68471-5E24-4BC3-A1CB-558D728BF0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1600204"/>
            <a:ext cx="8856984" cy="4267199"/>
          </a:xfrm>
        </p:spPr>
        <p:txBody>
          <a:bodyPr/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957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_sisältö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8712968" cy="1143000"/>
          </a:xfrm>
        </p:spPr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95400" y="1600204"/>
            <a:ext cx="9433048" cy="4267199"/>
          </a:xfrm>
        </p:spPr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8291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tsikko_sisältö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8424936" cy="1143000"/>
          </a:xfrm>
        </p:spPr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95400" y="1600204"/>
            <a:ext cx="9361040" cy="4267199"/>
          </a:xfrm>
        </p:spPr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7981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_sisältö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95400" y="274638"/>
            <a:ext cx="9446840" cy="1143000"/>
          </a:xfrm>
        </p:spPr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95400" y="1600204"/>
            <a:ext cx="9446840" cy="4267199"/>
          </a:xfrm>
        </p:spPr>
        <p:txBody>
          <a:bodyPr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8267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r>
              <a:rPr lang="en-US" dirty="0"/>
              <a:t> </a:t>
            </a:r>
            <a:r>
              <a:rPr lang="en-US" dirty="0" err="1"/>
              <a:t>osoitt</a:t>
            </a:r>
            <a:r>
              <a:rPr lang="en-US" dirty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7982677" cy="426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Muokkaa</a:t>
            </a:r>
            <a:r>
              <a:rPr lang="en-US" dirty="0"/>
              <a:t> </a:t>
            </a:r>
            <a:r>
              <a:rPr lang="en-US" dirty="0" err="1"/>
              <a:t>tekstin</a:t>
            </a:r>
            <a:r>
              <a:rPr lang="en-US" dirty="0"/>
              <a:t> </a:t>
            </a:r>
            <a:r>
              <a:rPr lang="en-US" dirty="0" err="1"/>
              <a:t>perustyylejä</a:t>
            </a:r>
            <a:r>
              <a:rPr lang="en-US" dirty="0"/>
              <a:t> </a:t>
            </a:r>
            <a:r>
              <a:rPr lang="en-US" dirty="0" err="1"/>
              <a:t>osoittamalla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36" y="5921568"/>
            <a:ext cx="2103120" cy="7985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739" r:id="rId2"/>
    <p:sldLayoutId id="2147483736" r:id="rId3"/>
    <p:sldLayoutId id="2147483737" r:id="rId4"/>
    <p:sldLayoutId id="2147483738" r:id="rId5"/>
    <p:sldLayoutId id="2147483720" r:id="rId6"/>
    <p:sldLayoutId id="2147483683" r:id="rId7"/>
    <p:sldLayoutId id="2147483709" r:id="rId8"/>
    <p:sldLayoutId id="2147483659" r:id="rId9"/>
    <p:sldLayoutId id="2147483717" r:id="rId10"/>
    <p:sldLayoutId id="2147483721" r:id="rId11"/>
    <p:sldLayoutId id="2147483661" r:id="rId12"/>
    <p:sldLayoutId id="2147483662" r:id="rId13"/>
    <p:sldLayoutId id="2147483663" r:id="rId14"/>
    <p:sldLayoutId id="2147483716" r:id="rId15"/>
    <p:sldLayoutId id="2147483713" r:id="rId16"/>
    <p:sldLayoutId id="2147483714" r:id="rId17"/>
    <p:sldLayoutId id="2147483715" r:id="rId18"/>
    <p:sldLayoutId id="2147483664" r:id="rId19"/>
    <p:sldLayoutId id="2147483710" r:id="rId20"/>
    <p:sldLayoutId id="2147483718" r:id="rId21"/>
    <p:sldLayoutId id="2147483719" r:id="rId22"/>
    <p:sldLayoutId id="2147483711" r:id="rId23"/>
    <p:sldLayoutId id="2147483712" r:id="rId24"/>
    <p:sldLayoutId id="2147483655" r:id="rId25"/>
    <p:sldLayoutId id="2147483657" r:id="rId26"/>
    <p:sldLayoutId id="2147483649" r:id="rId27"/>
    <p:sldLayoutId id="214748365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737373"/>
          </a:solidFill>
          <a:latin typeface="Roboto" panose="02000000000000000000" pitchFamily="2" charset="0"/>
          <a:ea typeface="Roboto" panose="02000000000000000000" pitchFamily="2" charset="0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b="0" i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46A243-4E91-47C2-9764-CCF92C0D4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Yrityksesi/työpaikkasi nimi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0C7218-A796-40A3-A264-135BBA1447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dirty="0"/>
              <a:t>Liiketoimintaympäristön nykytila-analyysi (PESTEL)</a:t>
            </a:r>
          </a:p>
        </p:txBody>
      </p:sp>
    </p:spTree>
    <p:extLst>
      <p:ext uri="{BB962C8B-B14F-4D97-AF65-F5344CB8AC3E}">
        <p14:creationId xmlns:p14="http://schemas.microsoft.com/office/powerpoint/2010/main" val="4142789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95622F41-3E28-451C-BCDB-371519444F1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9A410E75-A22D-4A02-8C3E-9A24760F07F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fi-FI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2A47DD1-B9CB-4149-8025-4C76308C88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473829"/>
              </p:ext>
            </p:extLst>
          </p:nvPr>
        </p:nvGraphicFramePr>
        <p:xfrm>
          <a:off x="529080" y="404664"/>
          <a:ext cx="11133840" cy="560166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855640">
                  <a:extLst>
                    <a:ext uri="{9D8B030D-6E8A-4147-A177-3AD203B41FA5}">
                      <a16:colId xmlns:a16="http://schemas.microsoft.com/office/drawing/2014/main" val="456129014"/>
                    </a:ext>
                  </a:extLst>
                </a:gridCol>
                <a:gridCol w="1855640">
                  <a:extLst>
                    <a:ext uri="{9D8B030D-6E8A-4147-A177-3AD203B41FA5}">
                      <a16:colId xmlns:a16="http://schemas.microsoft.com/office/drawing/2014/main" val="352816729"/>
                    </a:ext>
                  </a:extLst>
                </a:gridCol>
                <a:gridCol w="1855640">
                  <a:extLst>
                    <a:ext uri="{9D8B030D-6E8A-4147-A177-3AD203B41FA5}">
                      <a16:colId xmlns:a16="http://schemas.microsoft.com/office/drawing/2014/main" val="1534913382"/>
                    </a:ext>
                  </a:extLst>
                </a:gridCol>
                <a:gridCol w="1855640">
                  <a:extLst>
                    <a:ext uri="{9D8B030D-6E8A-4147-A177-3AD203B41FA5}">
                      <a16:colId xmlns:a16="http://schemas.microsoft.com/office/drawing/2014/main" val="2474668332"/>
                    </a:ext>
                  </a:extLst>
                </a:gridCol>
                <a:gridCol w="1855640">
                  <a:extLst>
                    <a:ext uri="{9D8B030D-6E8A-4147-A177-3AD203B41FA5}">
                      <a16:colId xmlns:a16="http://schemas.microsoft.com/office/drawing/2014/main" val="411235054"/>
                    </a:ext>
                  </a:extLst>
                </a:gridCol>
                <a:gridCol w="1855640">
                  <a:extLst>
                    <a:ext uri="{9D8B030D-6E8A-4147-A177-3AD203B41FA5}">
                      <a16:colId xmlns:a16="http://schemas.microsoft.com/office/drawing/2014/main" val="2645479373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r>
                        <a:rPr lang="fi-FI" sz="2400" b="1" dirty="0"/>
                        <a:t>P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i-FI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S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T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E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2400" b="1" dirty="0"/>
                        <a:t>L</a:t>
                      </a:r>
                    </a:p>
                  </a:txBody>
                  <a:tcPr>
                    <a:solidFill>
                      <a:schemeClr val="accent6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109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(poliittinen)</a:t>
                      </a:r>
                    </a:p>
                    <a:p>
                      <a:endParaRPr lang="fi-FI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5DC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(taloudellinen)</a:t>
                      </a:r>
                    </a:p>
                  </a:txBody>
                  <a:tcPr>
                    <a:solidFill>
                      <a:srgbClr val="5DC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(sosiaalinen ja eettinen)</a:t>
                      </a:r>
                    </a:p>
                  </a:txBody>
                  <a:tcPr>
                    <a:solidFill>
                      <a:srgbClr val="5DC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(teknologinen)</a:t>
                      </a:r>
                    </a:p>
                  </a:txBody>
                  <a:tcPr>
                    <a:solidFill>
                      <a:srgbClr val="5DC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(ekologinen)</a:t>
                      </a:r>
                    </a:p>
                  </a:txBody>
                  <a:tcPr>
                    <a:solidFill>
                      <a:srgbClr val="5DCFC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200" b="0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(lainsäädännöllinen)</a:t>
                      </a:r>
                    </a:p>
                  </a:txBody>
                  <a:tcPr>
                    <a:solidFill>
                      <a:srgbClr val="5DCF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302005"/>
                  </a:ext>
                </a:extLst>
              </a:tr>
              <a:tr h="67549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/>
                        <a:t>Lisää teksti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/>
                        <a:t>Lisää teksti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/>
                        <a:t>Lisää teksti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/>
                        <a:t>Lisää teksti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/>
                        <a:t>Lisää teksti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/>
                        <a:t>Lisää teksti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916366"/>
                  </a:ext>
                </a:extLst>
              </a:tr>
              <a:tr h="6917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/>
                        <a:t>Lisää teksti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/>
                        <a:t>Lisää teksti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/>
                        <a:t>Lisää teksti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/>
                        <a:t>Lisää teksti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/>
                        <a:t>Lisää teksti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200" dirty="0"/>
                        <a:t>Lisää teksti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7448648"/>
                  </a:ext>
                </a:extLst>
              </a:tr>
              <a:tr h="676383"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71747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2949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8852638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7186112"/>
                  </a:ext>
                </a:extLst>
              </a:tr>
              <a:tr h="561101"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580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3831275"/>
      </p:ext>
    </p:extLst>
  </p:cSld>
  <p:clrMapOvr>
    <a:masterClrMapping/>
  </p:clrMapOvr>
</p:sld>
</file>

<file path=ppt/theme/theme1.xml><?xml version="1.0" encoding="utf-8"?>
<a:theme xmlns:a="http://schemas.openxmlformats.org/drawingml/2006/main" name="LapinAMK-teema">
  <a:themeElements>
    <a:clrScheme name="Custom 1">
      <a:dk1>
        <a:srgbClr val="262626"/>
      </a:dk1>
      <a:lt1>
        <a:sysClr val="window" lastClr="FFFFFF"/>
      </a:lt1>
      <a:dk2>
        <a:srgbClr val="9B9B9B"/>
      </a:dk2>
      <a:lt2>
        <a:srgbClr val="DADADA"/>
      </a:lt2>
      <a:accent1>
        <a:srgbClr val="FF5032"/>
      </a:accent1>
      <a:accent2>
        <a:srgbClr val="1EBEB4"/>
      </a:accent2>
      <a:accent3>
        <a:srgbClr val="FF9684"/>
      </a:accent3>
      <a:accent4>
        <a:srgbClr val="78D8D2"/>
      </a:accent4>
      <a:accent5>
        <a:srgbClr val="FFDCD6"/>
      </a:accent5>
      <a:accent6>
        <a:srgbClr val="D2F2F0"/>
      </a:accent6>
      <a:hlink>
        <a:srgbClr val="BD5032"/>
      </a:hlink>
      <a:folHlink>
        <a:srgbClr val="14827D"/>
      </a:folHlink>
    </a:clrScheme>
    <a:fontScheme name="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8a211fb-6960-4579-addf-bdbe8bcfb75c" xsi:nil="true"/>
    <lcf76f155ced4ddcb4097134ff3c332f xmlns="72a91e2e-05ed-4b3d-b208-63118c8992c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4F36D10D8F0F74697B1C2691B0B441B" ma:contentTypeVersion="13" ma:contentTypeDescription="Luo uusi asiakirja." ma:contentTypeScope="" ma:versionID="b122f4f2f9307bd6766c23cf24dd0773">
  <xsd:schema xmlns:xsd="http://www.w3.org/2001/XMLSchema" xmlns:xs="http://www.w3.org/2001/XMLSchema" xmlns:p="http://schemas.microsoft.com/office/2006/metadata/properties" xmlns:ns2="72a91e2e-05ed-4b3d-b208-63118c8992c5" xmlns:ns3="f8a211fb-6960-4579-addf-bdbe8bcfb75c" targetNamespace="http://schemas.microsoft.com/office/2006/metadata/properties" ma:root="true" ma:fieldsID="57e0ae2dfa18e6793cb1c916deb3dbdb" ns2:_="" ns3:_="">
    <xsd:import namespace="72a91e2e-05ed-4b3d-b208-63118c8992c5"/>
    <xsd:import namespace="f8a211fb-6960-4579-addf-bdbe8bcfb7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a91e2e-05ed-4b3d-b208-63118c8992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Kuvien tunnisteet" ma:readOnly="false" ma:fieldId="{5cf76f15-5ced-4ddc-b409-7134ff3c332f}" ma:taxonomyMulti="true" ma:sspId="4453bc8f-1269-434e-ac00-62be6809021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211fb-6960-4579-addf-bdbe8bcfb75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a487549-38e8-4c9b-b1c3-983ffd237b8f}" ma:internalName="TaxCatchAll" ma:showField="CatchAllData" ma:web="f8a211fb-6960-4579-addf-bdbe8bcfb7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5FCBE0-C23C-4AA8-9A48-229150990EDD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f8a211fb-6960-4579-addf-bdbe8bcfb75c"/>
    <ds:schemaRef ds:uri="72a91e2e-05ed-4b3d-b208-63118c8992c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1709111-97F4-4C4D-ABAB-314609C4B9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9FBBD9-B439-43BC-A7C5-FA092ECC0D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a91e2e-05ed-4b3d-b208-63118c8992c5"/>
    <ds:schemaRef ds:uri="f8a211fb-6960-4579-addf-bdbe8bcfb7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7620</TotalTime>
  <Words>61</Words>
  <Application>Microsoft Office PowerPoint</Application>
  <PresentationFormat>Widescreen</PresentationFormat>
  <Paragraphs>28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LapinAMK-teema</vt:lpstr>
      <vt:lpstr>Yrityksesi/työpaikkasi nimi</vt:lpstr>
      <vt:lpstr>PowerPoint Presentation</vt:lpstr>
    </vt:vector>
  </TitlesOfParts>
  <Company>Lapin AMK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Lapin AMK ppt pohja leveä 2020</dc:title>
  <dc:creator>Lapin ammattikorkeakoulu</dc:creator>
  <cp:keywords>esittely</cp:keywords>
  <cp:lastModifiedBy>Keränen Pia</cp:lastModifiedBy>
  <cp:revision>681</cp:revision>
  <dcterms:created xsi:type="dcterms:W3CDTF">2013-08-28T08:45:51Z</dcterms:created>
  <dcterms:modified xsi:type="dcterms:W3CDTF">2023-09-18T18:51:59Z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>481;#esittely|8f8d989f-a4ee-4d44-a42e-e0baaa48b1a0</vt:lpwstr>
  </property>
  <property fmtid="{D5CDD505-2E9C-101B-9397-08002B2CF9AE}" pid="3" name="Tulosyksikkö">
    <vt:lpwstr>77;#Yhteiset toiminnot|8d1938d4-47f5-4b53-a71d-1763f6da2260</vt:lpwstr>
  </property>
  <property fmtid="{D5CDD505-2E9C-101B-9397-08002B2CF9AE}" pid="4" name="Asiakirjan tyyppi">
    <vt:lpwstr>35;#Lomake|efa80dde-244a-4d41-8d30-fb2a8f0a66d8</vt:lpwstr>
  </property>
  <property fmtid="{D5CDD505-2E9C-101B-9397-08002B2CF9AE}" pid="5" name="ContentTypeId">
    <vt:lpwstr>0x010100B4F36D10D8F0F74697B1C2691B0B441B</vt:lpwstr>
  </property>
  <property fmtid="{D5CDD505-2E9C-101B-9397-08002B2CF9AE}" pid="6" name="Julkisuus">
    <vt:lpwstr>31;#Julkinen|fa58a4b2-13fb-44dc-8562-e03a8bb010de</vt:lpwstr>
  </property>
  <property fmtid="{D5CDD505-2E9C-101B-9397-08002B2CF9AE}" pid="7" name="Työyksikkö">
    <vt:lpwstr>26;#Suunnittelupalvelut|0a2ba821-3617-46fb-9daf-e2af9565001e</vt:lpwstr>
  </property>
  <property fmtid="{D5CDD505-2E9C-101B-9397-08002B2CF9AE}" pid="8" name="Order">
    <vt:r8>34500</vt:r8>
  </property>
  <property fmtid="{D5CDD505-2E9C-101B-9397-08002B2CF9AE}" pid="9" name="Henkilötiedon luonne">
    <vt:lpwstr>5205;#Ei sisällä henkilötietoja|1b199677-7d79-470a-9a5e-dbcb6576b011</vt:lpwstr>
  </property>
  <property fmtid="{D5CDD505-2E9C-101B-9397-08002B2CF9AE}" pid="10" name="Osasto">
    <vt:lpwstr>5599;#Yhteiset toiminnot|22d7bd13-2801-4cf0-b479-aff80edecd8a</vt:lpwstr>
  </property>
  <property fmtid="{D5CDD505-2E9C-101B-9397-08002B2CF9AE}" pid="11" name="Ryhmä">
    <vt:lpwstr/>
  </property>
  <property fmtid="{D5CDD505-2E9C-101B-9397-08002B2CF9AE}" pid="12" name="MediaServiceImageTags">
    <vt:lpwstr/>
  </property>
  <property fmtid="{D5CDD505-2E9C-101B-9397-08002B2CF9AE}" pid="13" name="IntranetKeywords">
    <vt:lpwstr/>
  </property>
</Properties>
</file>