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9"/>
  </p:notesMasterIdLst>
  <p:sldIdLst>
    <p:sldId id="268" r:id="rId6"/>
    <p:sldId id="267" r:id="rId7"/>
    <p:sldId id="257" r:id="rId8"/>
  </p:sldIdLst>
  <p:sldSz cx="12192000" cy="6858000"/>
  <p:notesSz cx="6797675" cy="99282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ähkönen Outi" initials="KO" lastIdx="1" clrIdx="0">
    <p:extLst>
      <p:ext uri="{19B8F6BF-5375-455C-9EA6-DF929625EA0E}">
        <p15:presenceInfo xmlns:p15="http://schemas.microsoft.com/office/powerpoint/2012/main" userId="S-1-5-21-2194496264-130578476-1156749656-15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3750" autoAdjust="0"/>
  </p:normalViewPr>
  <p:slideViewPr>
    <p:cSldViewPr snapToGrid="0">
      <p:cViewPr varScale="1">
        <p:scale>
          <a:sx n="68" d="100"/>
          <a:sy n="68" d="100"/>
        </p:scale>
        <p:origin x="50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E2C71D80-89CB-4B0A-AF4E-620F740F33B0}" type="datetimeFigureOut">
              <a:rPr lang="en-GB" smtClean="0"/>
              <a:t>14/04/2022</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E982441E-C7A0-4238-B6DF-563A224D396B}" type="slidenum">
              <a:rPr lang="en-GB" smtClean="0"/>
              <a:t>‹#›</a:t>
            </a:fld>
            <a:endParaRPr lang="en-GB" dirty="0"/>
          </a:p>
        </p:txBody>
      </p:sp>
    </p:spTree>
    <p:extLst>
      <p:ext uri="{BB962C8B-B14F-4D97-AF65-F5344CB8AC3E}">
        <p14:creationId xmlns:p14="http://schemas.microsoft.com/office/powerpoint/2010/main" val="4195208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82441E-C7A0-4238-B6DF-563A224D396B}" type="slidenum">
              <a:rPr lang="en-GB" smtClean="0"/>
              <a:t>3</a:t>
            </a:fld>
            <a:endParaRPr lang="en-GB" dirty="0"/>
          </a:p>
        </p:txBody>
      </p:sp>
    </p:spTree>
    <p:extLst>
      <p:ext uri="{BB962C8B-B14F-4D97-AF65-F5344CB8AC3E}">
        <p14:creationId xmlns:p14="http://schemas.microsoft.com/office/powerpoint/2010/main" val="1711114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227945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263731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3772125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0" name="Suorakulmio 9">
            <a:extLst>
              <a:ext uri="{FF2B5EF4-FFF2-40B4-BE49-F238E27FC236}">
                <a16:creationId xmlns:a16="http://schemas.microsoft.com/office/drawing/2014/main" id="{12AA3E6F-DF5B-4C7E-9EDC-0B0A751E19A7}"/>
              </a:ext>
            </a:extLst>
          </p:cNvPr>
          <p:cNvSpPr/>
          <p:nvPr userDrawn="1"/>
        </p:nvSpPr>
        <p:spPr>
          <a:xfrm>
            <a:off x="0" y="0"/>
            <a:ext cx="12192000" cy="6858000"/>
          </a:xfrm>
          <a:prstGeom prst="rect">
            <a:avLst/>
          </a:prstGeom>
          <a:solidFill>
            <a:srgbClr val="009F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2" name="Kuva 11">
            <a:extLst>
              <a:ext uri="{FF2B5EF4-FFF2-40B4-BE49-F238E27FC236}">
                <a16:creationId xmlns:a16="http://schemas.microsoft.com/office/drawing/2014/main" id="{B5855223-6321-4672-9264-0B2BB5A579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7178" y="5428211"/>
            <a:ext cx="2404821" cy="1429789"/>
          </a:xfrm>
          <a:prstGeom prst="rect">
            <a:avLst/>
          </a:prstGeom>
        </p:spPr>
      </p:pic>
      <p:sp>
        <p:nvSpPr>
          <p:cNvPr id="13" name="Otsikko 1">
            <a:extLst>
              <a:ext uri="{FF2B5EF4-FFF2-40B4-BE49-F238E27FC236}">
                <a16:creationId xmlns:a16="http://schemas.microsoft.com/office/drawing/2014/main" id="{A9941EFD-94EC-4514-BA08-61D6BCE4A262}"/>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fi-FI" dirty="0"/>
          </a:p>
        </p:txBody>
      </p:sp>
      <p:sp>
        <p:nvSpPr>
          <p:cNvPr id="14" name="Alaotsikko 2">
            <a:extLst>
              <a:ext uri="{FF2B5EF4-FFF2-40B4-BE49-F238E27FC236}">
                <a16:creationId xmlns:a16="http://schemas.microsoft.com/office/drawing/2014/main" id="{430E0AC0-B89E-40E2-94BE-1120FE20B144}"/>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Tree>
    <p:extLst>
      <p:ext uri="{BB962C8B-B14F-4D97-AF65-F5344CB8AC3E}">
        <p14:creationId xmlns:p14="http://schemas.microsoft.com/office/powerpoint/2010/main" val="1604926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9ACE2804-FA90-410F-95C0-22BE8C652E90}"/>
              </a:ext>
            </a:extLst>
          </p:cNvPr>
          <p:cNvSpPr/>
          <p:nvPr userDrawn="1"/>
        </p:nvSpPr>
        <p:spPr>
          <a:xfrm>
            <a:off x="0" y="0"/>
            <a:ext cx="12192000" cy="6858000"/>
          </a:xfrm>
          <a:prstGeom prst="rect">
            <a:avLst/>
          </a:prstGeom>
          <a:solidFill>
            <a:srgbClr val="302B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7" name="Kuva 6">
            <a:extLst>
              <a:ext uri="{FF2B5EF4-FFF2-40B4-BE49-F238E27FC236}">
                <a16:creationId xmlns:a16="http://schemas.microsoft.com/office/drawing/2014/main" id="{00849ECA-08BF-405E-B306-E3D02AD00D1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7178" y="5428211"/>
            <a:ext cx="2404821" cy="1429789"/>
          </a:xfrm>
          <a:prstGeom prst="rect">
            <a:avLst/>
          </a:prstGeom>
        </p:spPr>
      </p:pic>
      <p:sp>
        <p:nvSpPr>
          <p:cNvPr id="8" name="Otsikko 1">
            <a:extLst>
              <a:ext uri="{FF2B5EF4-FFF2-40B4-BE49-F238E27FC236}">
                <a16:creationId xmlns:a16="http://schemas.microsoft.com/office/drawing/2014/main" id="{4E4A4EFA-9BC7-4923-A544-14C1BEAF0982}"/>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i-FI"/>
              <a:t>Muokkaa ots. perustyyl. napsautt.</a:t>
            </a:r>
            <a:endParaRPr lang="fi-FI" dirty="0"/>
          </a:p>
        </p:txBody>
      </p:sp>
      <p:sp>
        <p:nvSpPr>
          <p:cNvPr id="9" name="Alaotsikko 2">
            <a:extLst>
              <a:ext uri="{FF2B5EF4-FFF2-40B4-BE49-F238E27FC236}">
                <a16:creationId xmlns:a16="http://schemas.microsoft.com/office/drawing/2014/main" id="{69E04380-A003-4967-B048-341754DFB4B2}"/>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Tree>
    <p:extLst>
      <p:ext uri="{BB962C8B-B14F-4D97-AF65-F5344CB8AC3E}">
        <p14:creationId xmlns:p14="http://schemas.microsoft.com/office/powerpoint/2010/main" val="2342849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50745D93-AF4B-48A4-A50F-27D520F1112A}"/>
              </a:ext>
            </a:extLst>
          </p:cNvPr>
          <p:cNvSpPr/>
          <p:nvPr userDrawn="1"/>
        </p:nvSpPr>
        <p:spPr>
          <a:xfrm>
            <a:off x="0" y="0"/>
            <a:ext cx="12192000" cy="6858000"/>
          </a:xfrm>
          <a:prstGeom prst="rect">
            <a:avLst/>
          </a:prstGeom>
          <a:solidFill>
            <a:srgbClr val="F7E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a:extLst>
              <a:ext uri="{FF2B5EF4-FFF2-40B4-BE49-F238E27FC236}">
                <a16:creationId xmlns:a16="http://schemas.microsoft.com/office/drawing/2014/main" id="{4E0C613A-446F-4274-8AF8-FCC7652123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7178" y="5428211"/>
            <a:ext cx="2404821" cy="1429789"/>
          </a:xfrm>
          <a:prstGeom prst="rect">
            <a:avLst/>
          </a:prstGeom>
        </p:spPr>
      </p:pic>
      <p:sp>
        <p:nvSpPr>
          <p:cNvPr id="7" name="Otsikko 1">
            <a:extLst>
              <a:ext uri="{FF2B5EF4-FFF2-40B4-BE49-F238E27FC236}">
                <a16:creationId xmlns:a16="http://schemas.microsoft.com/office/drawing/2014/main" id="{D23CFA37-7A58-48B9-A501-4288F8D87BB6}"/>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fi-FI"/>
              <a:t>Muokkaa ots. perustyyl. napsautt.</a:t>
            </a:r>
            <a:endParaRPr lang="fi-FI" dirty="0"/>
          </a:p>
        </p:txBody>
      </p:sp>
      <p:sp>
        <p:nvSpPr>
          <p:cNvPr id="8" name="Alaotsikko 2">
            <a:extLst>
              <a:ext uri="{FF2B5EF4-FFF2-40B4-BE49-F238E27FC236}">
                <a16:creationId xmlns:a16="http://schemas.microsoft.com/office/drawing/2014/main" id="{9393841D-D043-41C0-8252-F8B7A04DE4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Tree>
    <p:extLst>
      <p:ext uri="{BB962C8B-B14F-4D97-AF65-F5344CB8AC3E}">
        <p14:creationId xmlns:p14="http://schemas.microsoft.com/office/powerpoint/2010/main" val="3109434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6C1543-9488-4085-9AE4-76E11399EBE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E50FB27D-CB09-4DE8-BBB9-8261EBE5BB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629EF377-7BAF-4FF4-9353-ADF31C696843}"/>
              </a:ext>
            </a:extLst>
          </p:cNvPr>
          <p:cNvSpPr>
            <a:spLocks noGrp="1"/>
          </p:cNvSpPr>
          <p:nvPr>
            <p:ph type="dt" sz="half" idx="10"/>
          </p:nvPr>
        </p:nvSpPr>
        <p:spPr>
          <a:xfrm>
            <a:off x="838200" y="6356350"/>
            <a:ext cx="2743200" cy="365125"/>
          </a:xfrm>
          <a:prstGeom prst="rect">
            <a:avLst/>
          </a:prstGeom>
        </p:spPr>
        <p:txBody>
          <a:bodyPr/>
          <a:lstStyle/>
          <a:p>
            <a:fld id="{04409979-3767-4196-8DFD-AF8A8A18C677}" type="datetimeFigureOut">
              <a:rPr lang="fi-FI" smtClean="0"/>
              <a:t>14.4.2022</a:t>
            </a:fld>
            <a:endParaRPr lang="fi-FI" dirty="0"/>
          </a:p>
        </p:txBody>
      </p:sp>
      <p:sp>
        <p:nvSpPr>
          <p:cNvPr id="5" name="Alatunnisteen paikkamerkki 4">
            <a:extLst>
              <a:ext uri="{FF2B5EF4-FFF2-40B4-BE49-F238E27FC236}">
                <a16:creationId xmlns:a16="http://schemas.microsoft.com/office/drawing/2014/main" id="{3DD5AB90-455A-4670-9184-0F7BA0273D2F}"/>
              </a:ext>
            </a:extLst>
          </p:cNvPr>
          <p:cNvSpPr>
            <a:spLocks noGrp="1"/>
          </p:cNvSpPr>
          <p:nvPr>
            <p:ph type="ftr" sz="quarter" idx="11"/>
          </p:nvPr>
        </p:nvSpPr>
        <p:spPr>
          <a:xfrm>
            <a:off x="4038600" y="6356350"/>
            <a:ext cx="4114800" cy="365125"/>
          </a:xfrm>
          <a:prstGeom prst="rect">
            <a:avLst/>
          </a:prstGeom>
        </p:spPr>
        <p:txBody>
          <a:bodyPr/>
          <a:lstStyle/>
          <a:p>
            <a:endParaRPr lang="fi-FI" dirty="0"/>
          </a:p>
        </p:txBody>
      </p:sp>
      <p:sp>
        <p:nvSpPr>
          <p:cNvPr id="6" name="Dian numeron paikkamerkki 5">
            <a:extLst>
              <a:ext uri="{FF2B5EF4-FFF2-40B4-BE49-F238E27FC236}">
                <a16:creationId xmlns:a16="http://schemas.microsoft.com/office/drawing/2014/main" id="{2CC7109F-8F54-4740-B62E-CC4869183048}"/>
              </a:ext>
            </a:extLst>
          </p:cNvPr>
          <p:cNvSpPr>
            <a:spLocks noGrp="1"/>
          </p:cNvSpPr>
          <p:nvPr>
            <p:ph type="sldNum" sz="quarter" idx="12"/>
          </p:nvPr>
        </p:nvSpPr>
        <p:spPr>
          <a:xfrm>
            <a:off x="8610600" y="6356350"/>
            <a:ext cx="2743200" cy="365125"/>
          </a:xfrm>
          <a:prstGeom prst="rect">
            <a:avLst/>
          </a:prstGeom>
        </p:spPr>
        <p:txBody>
          <a:bodyPr/>
          <a:lstStyle/>
          <a:p>
            <a:fld id="{9DC1EFDA-C6C8-478C-9EDD-EF59C2C091BC}" type="slidenum">
              <a:rPr lang="fi-FI" smtClean="0"/>
              <a:t>‹#›</a:t>
            </a:fld>
            <a:endParaRPr lang="fi-FI" dirty="0"/>
          </a:p>
        </p:txBody>
      </p:sp>
      <p:pic>
        <p:nvPicPr>
          <p:cNvPr id="7" name="Picture 6">
            <a:extLst>
              <a:ext uri="{FF2B5EF4-FFF2-40B4-BE49-F238E27FC236}">
                <a16:creationId xmlns:a16="http://schemas.microsoft.com/office/drawing/2014/main" id="{48FBEA80-5FFA-46FB-874B-B625B5693A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34951" y="6176963"/>
            <a:ext cx="2131087" cy="447306"/>
          </a:xfrm>
          <a:prstGeom prst="rect">
            <a:avLst/>
          </a:prstGeom>
        </p:spPr>
      </p:pic>
    </p:spTree>
    <p:extLst>
      <p:ext uri="{BB962C8B-B14F-4D97-AF65-F5344CB8AC3E}">
        <p14:creationId xmlns:p14="http://schemas.microsoft.com/office/powerpoint/2010/main" val="3755000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B86DDF-B9FB-484B-9BB5-0AC5E3F7DCE6}"/>
              </a:ext>
            </a:extLst>
          </p:cNvPr>
          <p:cNvSpPr>
            <a:spLocks noGrp="1"/>
          </p:cNvSpPr>
          <p:nvPr>
            <p:ph type="title"/>
          </p:nvPr>
        </p:nvSpPr>
        <p:spPr/>
        <p:txBody>
          <a:bodyPr/>
          <a:lstStyle>
            <a:lvl1pPr>
              <a:defRPr>
                <a:solidFill>
                  <a:schemeClr val="tx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ED84F49-200E-4708-A60D-D4B74ECC35C3}"/>
              </a:ext>
            </a:extLst>
          </p:cNvPr>
          <p:cNvSpPr>
            <a:spLocks noGrp="1"/>
          </p:cNvSpPr>
          <p:nvPr>
            <p:ph idx="1"/>
          </p:nvPr>
        </p:nvSpPr>
        <p:spPr>
          <a:xfrm>
            <a:off x="838200" y="1825625"/>
            <a:ext cx="10515600" cy="4351338"/>
          </a:xfrm>
        </p:spPr>
        <p:txBody>
          <a:bodyPr/>
          <a:lstStyle>
            <a:lvl1pPr>
              <a:defRPr>
                <a:solidFill>
                  <a:srgbClr val="009FAE"/>
                </a:solidFill>
              </a:defRPr>
            </a:lvl1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8" name="Picture 7">
            <a:extLst>
              <a:ext uri="{FF2B5EF4-FFF2-40B4-BE49-F238E27FC236}">
                <a16:creationId xmlns:a16="http://schemas.microsoft.com/office/drawing/2014/main" id="{C6D5197C-F9F5-4023-B212-668F0AB42C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34951" y="6176963"/>
            <a:ext cx="2131087" cy="447306"/>
          </a:xfrm>
          <a:prstGeom prst="rect">
            <a:avLst/>
          </a:prstGeom>
        </p:spPr>
      </p:pic>
    </p:spTree>
    <p:extLst>
      <p:ext uri="{BB962C8B-B14F-4D97-AF65-F5344CB8AC3E}">
        <p14:creationId xmlns:p14="http://schemas.microsoft.com/office/powerpoint/2010/main" val="3891322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1DBE59-1180-43CA-A40F-05F6514E575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BC1C4A9-5218-4667-B6A8-71C945DAFFD2}"/>
              </a:ext>
            </a:extLst>
          </p:cNvPr>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EC72978-5112-483A-969E-D681DF196292}"/>
              </a:ext>
            </a:extLst>
          </p:cNvPr>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0C7E1B3-72C6-467E-89CF-82806FCFBA67}"/>
              </a:ext>
            </a:extLst>
          </p:cNvPr>
          <p:cNvSpPr>
            <a:spLocks noGrp="1"/>
          </p:cNvSpPr>
          <p:nvPr>
            <p:ph type="dt" sz="half" idx="10"/>
          </p:nvPr>
        </p:nvSpPr>
        <p:spPr>
          <a:xfrm>
            <a:off x="838200" y="6356350"/>
            <a:ext cx="2743200" cy="365125"/>
          </a:xfrm>
          <a:prstGeom prst="rect">
            <a:avLst/>
          </a:prstGeom>
        </p:spPr>
        <p:txBody>
          <a:bodyPr/>
          <a:lstStyle/>
          <a:p>
            <a:fld id="{04409979-3767-4196-8DFD-AF8A8A18C677}" type="datetimeFigureOut">
              <a:rPr lang="fi-FI" smtClean="0"/>
              <a:t>14.4.2022</a:t>
            </a:fld>
            <a:endParaRPr lang="fi-FI" dirty="0"/>
          </a:p>
        </p:txBody>
      </p:sp>
      <p:sp>
        <p:nvSpPr>
          <p:cNvPr id="6" name="Alatunnisteen paikkamerkki 5">
            <a:extLst>
              <a:ext uri="{FF2B5EF4-FFF2-40B4-BE49-F238E27FC236}">
                <a16:creationId xmlns:a16="http://schemas.microsoft.com/office/drawing/2014/main" id="{6560997C-55E5-4FC0-85AD-0417D6A2D16A}"/>
              </a:ext>
            </a:extLst>
          </p:cNvPr>
          <p:cNvSpPr>
            <a:spLocks noGrp="1"/>
          </p:cNvSpPr>
          <p:nvPr>
            <p:ph type="ftr" sz="quarter" idx="11"/>
          </p:nvPr>
        </p:nvSpPr>
        <p:spPr>
          <a:xfrm>
            <a:off x="4038600" y="6356350"/>
            <a:ext cx="4114800" cy="365125"/>
          </a:xfrm>
          <a:prstGeom prst="rect">
            <a:avLst/>
          </a:prstGeom>
        </p:spPr>
        <p:txBody>
          <a:bodyPr/>
          <a:lstStyle/>
          <a:p>
            <a:endParaRPr lang="fi-FI" dirty="0"/>
          </a:p>
        </p:txBody>
      </p:sp>
      <p:sp>
        <p:nvSpPr>
          <p:cNvPr id="7" name="Dian numeron paikkamerkki 6">
            <a:extLst>
              <a:ext uri="{FF2B5EF4-FFF2-40B4-BE49-F238E27FC236}">
                <a16:creationId xmlns:a16="http://schemas.microsoft.com/office/drawing/2014/main" id="{29931FEC-73D9-4BE5-BD1E-CB520AD117DB}"/>
              </a:ext>
            </a:extLst>
          </p:cNvPr>
          <p:cNvSpPr>
            <a:spLocks noGrp="1"/>
          </p:cNvSpPr>
          <p:nvPr>
            <p:ph type="sldNum" sz="quarter" idx="12"/>
          </p:nvPr>
        </p:nvSpPr>
        <p:spPr>
          <a:xfrm>
            <a:off x="8610600" y="6356350"/>
            <a:ext cx="2743200" cy="365125"/>
          </a:xfrm>
          <a:prstGeom prst="rect">
            <a:avLst/>
          </a:prstGeom>
        </p:spPr>
        <p:txBody>
          <a:bodyPr/>
          <a:lstStyle/>
          <a:p>
            <a:fld id="{9DC1EFDA-C6C8-478C-9EDD-EF59C2C091BC}" type="slidenum">
              <a:rPr lang="fi-FI" smtClean="0"/>
              <a:t>‹#›</a:t>
            </a:fld>
            <a:endParaRPr lang="fi-FI" dirty="0"/>
          </a:p>
        </p:txBody>
      </p:sp>
      <p:pic>
        <p:nvPicPr>
          <p:cNvPr id="8" name="Picture 7">
            <a:extLst>
              <a:ext uri="{FF2B5EF4-FFF2-40B4-BE49-F238E27FC236}">
                <a16:creationId xmlns:a16="http://schemas.microsoft.com/office/drawing/2014/main" id="{69058E81-4FA4-496B-B755-A8EBA70290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34951" y="6176963"/>
            <a:ext cx="2131087" cy="447306"/>
          </a:xfrm>
          <a:prstGeom prst="rect">
            <a:avLst/>
          </a:prstGeom>
        </p:spPr>
      </p:pic>
    </p:spTree>
    <p:extLst>
      <p:ext uri="{BB962C8B-B14F-4D97-AF65-F5344CB8AC3E}">
        <p14:creationId xmlns:p14="http://schemas.microsoft.com/office/powerpoint/2010/main" val="2609148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_Kuvatekstillinen kuva">
    <p:spTree>
      <p:nvGrpSpPr>
        <p:cNvPr id="1" name=""/>
        <p:cNvGrpSpPr/>
        <p:nvPr/>
      </p:nvGrpSpPr>
      <p:grpSpPr>
        <a:xfrm>
          <a:off x="0" y="0"/>
          <a:ext cx="0" cy="0"/>
          <a:chOff x="0" y="0"/>
          <a:chExt cx="0" cy="0"/>
        </a:xfrm>
      </p:grpSpPr>
      <p:sp>
        <p:nvSpPr>
          <p:cNvPr id="3" name="Kuvan paikkamerkki 2">
            <a:extLst>
              <a:ext uri="{FF2B5EF4-FFF2-40B4-BE49-F238E27FC236}">
                <a16:creationId xmlns:a16="http://schemas.microsoft.com/office/drawing/2014/main" id="{3CB54F0B-4022-46CD-BF7A-2018A162CAE4}"/>
              </a:ext>
            </a:extLst>
          </p:cNvPr>
          <p:cNvSpPr>
            <a:spLocks noGrp="1"/>
          </p:cNvSpPr>
          <p:nvPr>
            <p:ph type="pic" idx="1"/>
          </p:nvPr>
        </p:nvSpPr>
        <p:spPr>
          <a:xfrm>
            <a:off x="0" y="1"/>
            <a:ext cx="7245927"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a:t>Lisää kuva napsauttamalla kuvaketta</a:t>
            </a:r>
          </a:p>
        </p:txBody>
      </p:sp>
      <p:sp>
        <p:nvSpPr>
          <p:cNvPr id="2" name="Otsikko 1">
            <a:extLst>
              <a:ext uri="{FF2B5EF4-FFF2-40B4-BE49-F238E27FC236}">
                <a16:creationId xmlns:a16="http://schemas.microsoft.com/office/drawing/2014/main" id="{08C4836D-7D28-472E-ABEC-450469681CA9}"/>
              </a:ext>
            </a:extLst>
          </p:cNvPr>
          <p:cNvSpPr>
            <a:spLocks noGrp="1"/>
          </p:cNvSpPr>
          <p:nvPr>
            <p:ph type="title"/>
          </p:nvPr>
        </p:nvSpPr>
        <p:spPr>
          <a:xfrm>
            <a:off x="7664538" y="457200"/>
            <a:ext cx="3932237" cy="1600200"/>
          </a:xfrm>
        </p:spPr>
        <p:txBody>
          <a:bodyPr anchor="b"/>
          <a:lstStyle>
            <a:lvl1pPr>
              <a:defRPr sz="3200"/>
            </a:lvl1pPr>
          </a:lstStyle>
          <a:p>
            <a:r>
              <a:rPr lang="fi-FI"/>
              <a:t>Muokkaa ots. perustyyl. napsautt.</a:t>
            </a:r>
            <a:endParaRPr lang="fi-FI" dirty="0"/>
          </a:p>
        </p:txBody>
      </p:sp>
      <p:sp>
        <p:nvSpPr>
          <p:cNvPr id="4" name="Tekstin paikkamerkki 3">
            <a:extLst>
              <a:ext uri="{FF2B5EF4-FFF2-40B4-BE49-F238E27FC236}">
                <a16:creationId xmlns:a16="http://schemas.microsoft.com/office/drawing/2014/main" id="{4877C139-B7A6-46C7-A198-F8FD321795CC}"/>
              </a:ext>
            </a:extLst>
          </p:cNvPr>
          <p:cNvSpPr>
            <a:spLocks noGrp="1"/>
          </p:cNvSpPr>
          <p:nvPr>
            <p:ph type="body" sz="half" idx="2"/>
          </p:nvPr>
        </p:nvSpPr>
        <p:spPr>
          <a:xfrm>
            <a:off x="7664538" y="2057400"/>
            <a:ext cx="3932237" cy="34456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pic>
        <p:nvPicPr>
          <p:cNvPr id="5" name="Picture 4">
            <a:extLst>
              <a:ext uri="{FF2B5EF4-FFF2-40B4-BE49-F238E27FC236}">
                <a16:creationId xmlns:a16="http://schemas.microsoft.com/office/drawing/2014/main" id="{78929C2B-58FD-4AE8-9AC5-F33BEC4E5A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34951" y="6176963"/>
            <a:ext cx="2131087" cy="447306"/>
          </a:xfrm>
          <a:prstGeom prst="rect">
            <a:avLst/>
          </a:prstGeom>
        </p:spPr>
      </p:pic>
    </p:spTree>
    <p:extLst>
      <p:ext uri="{BB962C8B-B14F-4D97-AF65-F5344CB8AC3E}">
        <p14:creationId xmlns:p14="http://schemas.microsoft.com/office/powerpoint/2010/main" val="2822743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C4836D-7D28-472E-ABEC-450469681CA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CB54F0B-4022-46CD-BF7A-2018A162CAE4}"/>
              </a:ext>
            </a:extLst>
          </p:cNvPr>
          <p:cNvSpPr>
            <a:spLocks noGrp="1"/>
          </p:cNvSpPr>
          <p:nvPr>
            <p:ph type="pic" idx="1"/>
          </p:nvPr>
        </p:nvSpPr>
        <p:spPr>
          <a:xfrm>
            <a:off x="4946073" y="1"/>
            <a:ext cx="7245927"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a:t>Lisää kuva napsauttamalla kuvaketta</a:t>
            </a:r>
          </a:p>
        </p:txBody>
      </p:sp>
      <p:sp>
        <p:nvSpPr>
          <p:cNvPr id="4" name="Tekstin paikkamerkki 3">
            <a:extLst>
              <a:ext uri="{FF2B5EF4-FFF2-40B4-BE49-F238E27FC236}">
                <a16:creationId xmlns:a16="http://schemas.microsoft.com/office/drawing/2014/main" id="{4877C139-B7A6-46C7-A198-F8FD321795CC}"/>
              </a:ext>
            </a:extLst>
          </p:cNvPr>
          <p:cNvSpPr>
            <a:spLocks noGrp="1"/>
          </p:cNvSpPr>
          <p:nvPr>
            <p:ph type="body" sz="half" idx="2"/>
          </p:nvPr>
        </p:nvSpPr>
        <p:spPr>
          <a:xfrm>
            <a:off x="839788" y="2057400"/>
            <a:ext cx="3932237" cy="34456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pic>
        <p:nvPicPr>
          <p:cNvPr id="8" name="Kuva 7">
            <a:extLst>
              <a:ext uri="{FF2B5EF4-FFF2-40B4-BE49-F238E27FC236}">
                <a16:creationId xmlns:a16="http://schemas.microsoft.com/office/drawing/2014/main" id="{84B77D32-40BD-4152-9034-D2524F3F462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994" y="5971822"/>
            <a:ext cx="1185723" cy="716844"/>
          </a:xfrm>
          <a:prstGeom prst="rect">
            <a:avLst/>
          </a:prstGeom>
        </p:spPr>
      </p:pic>
      <p:pic>
        <p:nvPicPr>
          <p:cNvPr id="9" name="Kuva 8">
            <a:extLst>
              <a:ext uri="{FF2B5EF4-FFF2-40B4-BE49-F238E27FC236}">
                <a16:creationId xmlns:a16="http://schemas.microsoft.com/office/drawing/2014/main" id="{A1520015-E2AD-49C0-9E3A-C1D3080317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25962" y="6176963"/>
            <a:ext cx="1864242" cy="531996"/>
          </a:xfrm>
          <a:prstGeom prst="rect">
            <a:avLst/>
          </a:prstGeom>
        </p:spPr>
      </p:pic>
      <p:pic>
        <p:nvPicPr>
          <p:cNvPr id="7" name="Picture 6">
            <a:extLst>
              <a:ext uri="{FF2B5EF4-FFF2-40B4-BE49-F238E27FC236}">
                <a16:creationId xmlns:a16="http://schemas.microsoft.com/office/drawing/2014/main" id="{2D2DEAF5-A3DC-43E7-9ED2-68E16B8E65A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34951" y="6176963"/>
            <a:ext cx="2131087" cy="447306"/>
          </a:xfrm>
          <a:prstGeom prst="rect">
            <a:avLst/>
          </a:prstGeom>
        </p:spPr>
      </p:pic>
      <p:pic>
        <p:nvPicPr>
          <p:cNvPr id="10" name="Picture 9">
            <a:extLst>
              <a:ext uri="{FF2B5EF4-FFF2-40B4-BE49-F238E27FC236}">
                <a16:creationId xmlns:a16="http://schemas.microsoft.com/office/drawing/2014/main" id="{8D93DEF4-049E-4E48-B460-9C3EBC088F5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69717" y="6219308"/>
            <a:ext cx="2131087" cy="447306"/>
          </a:xfrm>
          <a:prstGeom prst="rect">
            <a:avLst/>
          </a:prstGeom>
        </p:spPr>
      </p:pic>
    </p:spTree>
    <p:extLst>
      <p:ext uri="{BB962C8B-B14F-4D97-AF65-F5344CB8AC3E}">
        <p14:creationId xmlns:p14="http://schemas.microsoft.com/office/powerpoint/2010/main" val="203512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314105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335218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330725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188282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88946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351190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101261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0DD41C-C607-469F-8501-E648B150B8CC}" type="datetimeFigureOut">
              <a:rPr lang="fi-FI" smtClean="0"/>
              <a:t>14.4.2022</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F1059C0F-5096-43C9-8293-8C970018701E}" type="slidenum">
              <a:rPr lang="fi-FI" smtClean="0"/>
              <a:t>‹#›</a:t>
            </a:fld>
            <a:endParaRPr lang="fi-FI" dirty="0"/>
          </a:p>
        </p:txBody>
      </p:sp>
    </p:spTree>
    <p:extLst>
      <p:ext uri="{BB962C8B-B14F-4D97-AF65-F5344CB8AC3E}">
        <p14:creationId xmlns:p14="http://schemas.microsoft.com/office/powerpoint/2010/main" val="1852653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jpe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DD41C-C607-469F-8501-E648B150B8CC}" type="datetimeFigureOut">
              <a:rPr lang="fi-FI" smtClean="0"/>
              <a:t>14.4.2022</a:t>
            </a:fld>
            <a:endParaRPr lang="fi-FI"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59C0F-5096-43C9-8293-8C970018701E}" type="slidenum">
              <a:rPr lang="fi-FI" smtClean="0"/>
              <a:t>‹#›</a:t>
            </a:fld>
            <a:endParaRPr lang="fi-FI" dirty="0"/>
          </a:p>
        </p:txBody>
      </p:sp>
    </p:spTree>
    <p:extLst>
      <p:ext uri="{BB962C8B-B14F-4D97-AF65-F5344CB8AC3E}">
        <p14:creationId xmlns:p14="http://schemas.microsoft.com/office/powerpoint/2010/main" val="3177689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B94CE2F-69B1-4B1E-BA12-F5CAE6FF68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60B4A2FB-1942-4252-8CFE-C641D518A7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pic>
        <p:nvPicPr>
          <p:cNvPr id="7" name="Kuva 6">
            <a:extLst>
              <a:ext uri="{FF2B5EF4-FFF2-40B4-BE49-F238E27FC236}">
                <a16:creationId xmlns:a16="http://schemas.microsoft.com/office/drawing/2014/main" id="{0FFECBFD-480A-4542-B36A-44D15AD109D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838331" y="5971822"/>
            <a:ext cx="1185723" cy="716844"/>
          </a:xfrm>
          <a:prstGeom prst="rect">
            <a:avLst/>
          </a:prstGeom>
        </p:spPr>
      </p:pic>
      <p:pic>
        <p:nvPicPr>
          <p:cNvPr id="8" name="Kuva 7">
            <a:extLst>
              <a:ext uri="{FF2B5EF4-FFF2-40B4-BE49-F238E27FC236}">
                <a16:creationId xmlns:a16="http://schemas.microsoft.com/office/drawing/2014/main" id="{F4A0B70C-2019-46C9-AB25-F61058E74D74}"/>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032033" y="6175332"/>
            <a:ext cx="1864242" cy="531996"/>
          </a:xfrm>
          <a:prstGeom prst="rect">
            <a:avLst/>
          </a:prstGeom>
        </p:spPr>
      </p:pic>
    </p:spTree>
    <p:extLst>
      <p:ext uri="{BB962C8B-B14F-4D97-AF65-F5344CB8AC3E}">
        <p14:creationId xmlns:p14="http://schemas.microsoft.com/office/powerpoint/2010/main" val="941984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rgbClr val="009FA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A2CA-A668-4D33-887C-7A2C70B1293B}"/>
              </a:ext>
            </a:extLst>
          </p:cNvPr>
          <p:cNvSpPr>
            <a:spLocks noGrp="1"/>
          </p:cNvSpPr>
          <p:nvPr>
            <p:ph type="title"/>
          </p:nvPr>
        </p:nvSpPr>
        <p:spPr/>
        <p:txBody>
          <a:bodyPr/>
          <a:lstStyle/>
          <a:p>
            <a:r>
              <a:rPr lang="fi-FI" dirty="0"/>
              <a:t>DESTINATION IDENTITY tool</a:t>
            </a:r>
          </a:p>
        </p:txBody>
      </p:sp>
      <p:sp>
        <p:nvSpPr>
          <p:cNvPr id="3" name="Content Placeholder 2">
            <a:extLst>
              <a:ext uri="{FF2B5EF4-FFF2-40B4-BE49-F238E27FC236}">
                <a16:creationId xmlns:a16="http://schemas.microsoft.com/office/drawing/2014/main" id="{D2B658F9-49A5-4D11-BE0D-E0E4FFDB2858}"/>
              </a:ext>
            </a:extLst>
          </p:cNvPr>
          <p:cNvSpPr>
            <a:spLocks noGrp="1"/>
          </p:cNvSpPr>
          <p:nvPr>
            <p:ph idx="1"/>
          </p:nvPr>
        </p:nvSpPr>
        <p:spPr/>
        <p:txBody>
          <a:bodyPr/>
          <a:lstStyle/>
          <a:p>
            <a:r>
              <a:rPr lang="fi-FI" dirty="0"/>
              <a:t>Download the PowerPoint slide for yourself.</a:t>
            </a:r>
          </a:p>
          <a:p>
            <a:r>
              <a:rPr lang="fi-FI" dirty="0"/>
              <a:t>Change the background photo to suit your destination	</a:t>
            </a:r>
          </a:p>
          <a:p>
            <a:pPr lvl="1"/>
            <a:r>
              <a:rPr lang="fi-FI" dirty="0"/>
              <a:t>Design tab – Format background -  Picture fill</a:t>
            </a:r>
          </a:p>
          <a:p>
            <a:r>
              <a:rPr lang="fi-FI" dirty="0"/>
              <a:t>Fill in the destination name in the middle and then the 6 fields.</a:t>
            </a:r>
          </a:p>
          <a:p>
            <a:r>
              <a:rPr lang="fi-FI" dirty="0"/>
              <a:t>The end result is best when the destination identity tool is used together by the destination network of stakeholders.</a:t>
            </a:r>
          </a:p>
        </p:txBody>
      </p:sp>
    </p:spTree>
    <p:extLst>
      <p:ext uri="{BB962C8B-B14F-4D97-AF65-F5344CB8AC3E}">
        <p14:creationId xmlns:p14="http://schemas.microsoft.com/office/powerpoint/2010/main" val="171535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D79D1B-91BC-43EC-ACC6-3360E21954CC}"/>
              </a:ext>
            </a:extLst>
          </p:cNvPr>
          <p:cNvSpPr txBox="1"/>
          <p:nvPr/>
        </p:nvSpPr>
        <p:spPr>
          <a:xfrm>
            <a:off x="3676850" y="240631"/>
            <a:ext cx="5188017" cy="707886"/>
          </a:xfrm>
          <a:prstGeom prst="rect">
            <a:avLst/>
          </a:prstGeom>
          <a:noFill/>
        </p:spPr>
        <p:txBody>
          <a:bodyPr wrap="square" rtlCol="0">
            <a:spAutoFit/>
          </a:bodyPr>
          <a:lstStyle/>
          <a:p>
            <a:pPr algn="ctr"/>
            <a:r>
              <a:rPr lang="fi-FI" sz="4000" dirty="0">
                <a:solidFill>
                  <a:prstClr val="black"/>
                </a:solidFill>
              </a:rPr>
              <a:t>IDENTITY</a:t>
            </a:r>
            <a:r>
              <a:rPr lang="fi-FI" sz="4000" dirty="0">
                <a:solidFill>
                  <a:prstClr val="black"/>
                </a:solidFill>
                <a:latin typeface="Calibri" panose="020F0502020204030204"/>
              </a:rPr>
              <a:t> </a:t>
            </a:r>
            <a:r>
              <a:rPr lang="fi-FI" sz="4000" dirty="0">
                <a:solidFill>
                  <a:prstClr val="black"/>
                </a:solidFill>
              </a:rPr>
              <a:t>PRISM</a:t>
            </a:r>
          </a:p>
        </p:txBody>
      </p:sp>
      <p:sp>
        <p:nvSpPr>
          <p:cNvPr id="5" name="TextBox 4">
            <a:extLst>
              <a:ext uri="{FF2B5EF4-FFF2-40B4-BE49-F238E27FC236}">
                <a16:creationId xmlns:a16="http://schemas.microsoft.com/office/drawing/2014/main" id="{8A97011D-F6A0-42CE-8E28-A49FC256115D}"/>
              </a:ext>
            </a:extLst>
          </p:cNvPr>
          <p:cNvSpPr txBox="1"/>
          <p:nvPr/>
        </p:nvSpPr>
        <p:spPr>
          <a:xfrm>
            <a:off x="792481" y="1117600"/>
            <a:ext cx="10248052" cy="5357364"/>
          </a:xfrm>
          <a:prstGeom prst="rect">
            <a:avLst/>
          </a:prstGeom>
          <a:solidFill>
            <a:schemeClr val="bg1">
              <a:alpha val="50000"/>
            </a:schemeClr>
          </a:solidFill>
        </p:spPr>
        <p:txBody>
          <a:bodyPr wrap="square" rtlCol="0" anchor="t">
            <a:spAutoFit/>
          </a:bodyPr>
          <a:lstStyle/>
          <a:p>
            <a:pPr lvl="0" algn="just" defTabSz="685800">
              <a:lnSpc>
                <a:spcPct val="90000"/>
              </a:lnSpc>
              <a:spcBef>
                <a:spcPts val="750"/>
              </a:spcBef>
            </a:pPr>
            <a:r>
              <a:rPr lang="en-GB" sz="2400" b="1" dirty="0">
                <a:solidFill>
                  <a:prstClr val="black"/>
                </a:solidFill>
              </a:rPr>
              <a:t>Company identity </a:t>
            </a:r>
            <a:r>
              <a:rPr lang="en-GB" sz="2400" dirty="0">
                <a:solidFill>
                  <a:prstClr val="black"/>
                </a:solidFill>
              </a:rPr>
              <a:t>means the company’s image of itself: company’s basic values, basic assumptions, the company’s position with respect to the environment, business ideas, visions, strategies as well as attitudes towards marketing and competition. It also includes stories and myths connected with the company. The company’s visual identity forms the visible part of the identity.</a:t>
            </a:r>
          </a:p>
          <a:p>
            <a:pPr lvl="0" algn="just" defTabSz="685800">
              <a:lnSpc>
                <a:spcPct val="90000"/>
              </a:lnSpc>
              <a:spcBef>
                <a:spcPts val="750"/>
              </a:spcBef>
            </a:pPr>
            <a:r>
              <a:rPr lang="en-GB" sz="2400" b="1" dirty="0">
                <a:solidFill>
                  <a:prstClr val="black"/>
                </a:solidFill>
              </a:rPr>
              <a:t>Destination identity </a:t>
            </a:r>
            <a:r>
              <a:rPr lang="en-GB" sz="2400" dirty="0">
                <a:solidFill>
                  <a:prstClr val="black"/>
                </a:solidFill>
              </a:rPr>
              <a:t>means the emotional attachment to a region. It includes all the generally recognizable nature’s and society’s features  which make the destination distinctive from others as well as geographical worldview. In business, when defining the destination image it should be considered what are the elements of business identity and what they mean for the destination. The better the destination identity has been considered in service planning, the more strongly it comes across in the customer’s destination experience.</a:t>
            </a:r>
          </a:p>
          <a:p>
            <a:pPr lvl="0" algn="just" defTabSz="685800">
              <a:spcBef>
                <a:spcPts val="750"/>
              </a:spcBef>
            </a:pPr>
            <a:r>
              <a:rPr lang="en-GB" sz="2400" dirty="0"/>
              <a:t>The identity is never finished; it is always incomplete and target of continuous work.</a:t>
            </a:r>
          </a:p>
        </p:txBody>
      </p:sp>
    </p:spTree>
    <p:extLst>
      <p:ext uri="{BB962C8B-B14F-4D97-AF65-F5344CB8AC3E}">
        <p14:creationId xmlns:p14="http://schemas.microsoft.com/office/powerpoint/2010/main" val="107730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3" name="Hexagon 2"/>
          <p:cNvSpPr/>
          <p:nvPr/>
        </p:nvSpPr>
        <p:spPr>
          <a:xfrm>
            <a:off x="5271887" y="3342807"/>
            <a:ext cx="1648225" cy="1479552"/>
          </a:xfrm>
          <a:prstGeom prst="hexagon">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185850" y="226719"/>
            <a:ext cx="3822337" cy="3600986"/>
          </a:xfrm>
          <a:prstGeom prst="rect">
            <a:avLst/>
          </a:prstGeom>
          <a:solidFill>
            <a:schemeClr val="bg1">
              <a:alpha val="65000"/>
            </a:schemeClr>
          </a:solidFill>
          <a:ln w="19050">
            <a:solidFill>
              <a:schemeClr val="accent2"/>
            </a:solidFill>
          </a:ln>
        </p:spPr>
        <p:txBody>
          <a:bodyPr wrap="square" rtlCol="0">
            <a:spAutoFit/>
          </a:bodyPr>
          <a:lstStyle/>
          <a:p>
            <a:pPr marL="228600" indent="-228600">
              <a:buAutoNum type="arabicPeriod"/>
            </a:pPr>
            <a:r>
              <a:rPr lang="en-GB" sz="1200" b="1" dirty="0">
                <a:latin typeface="Calibri" panose="020F0502020204030204" pitchFamily="34" charset="0"/>
                <a:cs typeface="Calibri" panose="020F0502020204030204" pitchFamily="34" charset="0"/>
              </a:rPr>
              <a:t>Personality</a:t>
            </a: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a:p>
            <a:endParaRPr lang="en-GB" sz="1200" dirty="0">
              <a:latin typeface="Calibri" panose="020F0502020204030204" pitchFamily="34" charset="0"/>
              <a:cs typeface="Calibri" panose="020F0502020204030204" pitchFamily="34" charset="0"/>
            </a:endParaRPr>
          </a:p>
        </p:txBody>
      </p:sp>
      <p:sp>
        <p:nvSpPr>
          <p:cNvPr id="7" name="TextBox 6"/>
          <p:cNvSpPr txBox="1"/>
          <p:nvPr/>
        </p:nvSpPr>
        <p:spPr>
          <a:xfrm>
            <a:off x="4143990" y="226719"/>
            <a:ext cx="3939765" cy="3046988"/>
          </a:xfrm>
          <a:prstGeom prst="rect">
            <a:avLst/>
          </a:prstGeom>
          <a:solidFill>
            <a:schemeClr val="bg1">
              <a:alpha val="65000"/>
            </a:schemeClr>
          </a:solidFill>
          <a:ln w="19050">
            <a:solidFill>
              <a:schemeClr val="accent2"/>
            </a:solidFill>
          </a:ln>
        </p:spPr>
        <p:txBody>
          <a:bodyPr wrap="square" rtlCol="0">
            <a:spAutoFit/>
          </a:bodyPr>
          <a:lstStyle/>
          <a:p>
            <a:r>
              <a:rPr lang="en-GB" sz="1200" b="1" dirty="0"/>
              <a:t>2. Physical features</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p:txBody>
      </p:sp>
      <p:sp>
        <p:nvSpPr>
          <p:cNvPr id="8" name="TextBox 7"/>
          <p:cNvSpPr txBox="1"/>
          <p:nvPr/>
        </p:nvSpPr>
        <p:spPr>
          <a:xfrm>
            <a:off x="8219557" y="226719"/>
            <a:ext cx="3755851" cy="3600986"/>
          </a:xfrm>
          <a:prstGeom prst="rect">
            <a:avLst/>
          </a:prstGeom>
          <a:solidFill>
            <a:schemeClr val="bg1">
              <a:alpha val="65000"/>
            </a:schemeClr>
          </a:solidFill>
          <a:ln w="19050">
            <a:solidFill>
              <a:schemeClr val="accent2"/>
            </a:solidFill>
          </a:ln>
        </p:spPr>
        <p:txBody>
          <a:bodyPr wrap="square" rtlCol="0">
            <a:spAutoFit/>
          </a:bodyPr>
          <a:lstStyle/>
          <a:p>
            <a:r>
              <a:rPr lang="en-GB" sz="1200" b="1" dirty="0"/>
              <a:t>3. Culture of action</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p:cNvSpPr txBox="1"/>
          <p:nvPr/>
        </p:nvSpPr>
        <p:spPr>
          <a:xfrm>
            <a:off x="8822724" y="4497821"/>
            <a:ext cx="3152685" cy="2123658"/>
          </a:xfrm>
          <a:prstGeom prst="rect">
            <a:avLst/>
          </a:prstGeom>
          <a:solidFill>
            <a:schemeClr val="bg1">
              <a:alpha val="65000"/>
            </a:schemeClr>
          </a:solidFill>
          <a:ln w="19050">
            <a:solidFill>
              <a:schemeClr val="accent2"/>
            </a:solidFill>
          </a:ln>
        </p:spPr>
        <p:txBody>
          <a:bodyPr wrap="square" rtlCol="0">
            <a:spAutoFit/>
          </a:bodyPr>
          <a:lstStyle/>
          <a:p>
            <a:r>
              <a:rPr lang="en-GB" sz="1200" b="1" dirty="0"/>
              <a:t>4. Customer’s self-concept</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3672532" y="4860314"/>
            <a:ext cx="5008606" cy="1800493"/>
          </a:xfrm>
          <a:prstGeom prst="rect">
            <a:avLst/>
          </a:prstGeom>
          <a:solidFill>
            <a:schemeClr val="bg1">
              <a:alpha val="65000"/>
            </a:schemeClr>
          </a:solidFill>
          <a:ln w="19050">
            <a:solidFill>
              <a:schemeClr val="accent2"/>
            </a:solidFill>
          </a:ln>
        </p:spPr>
        <p:txBody>
          <a:bodyPr wrap="square" rtlCol="0">
            <a:spAutoFit/>
          </a:bodyPr>
          <a:lstStyle/>
          <a:p>
            <a:r>
              <a:rPr lang="en-GB" sz="1200" b="1" dirty="0"/>
              <a:t>5. Customer’s image of service and its users</a:t>
            </a: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100" dirty="0">
              <a:latin typeface="Calibri" panose="020F0502020204030204" pitchFamily="34" charset="0"/>
              <a:ea typeface="Calibri" panose="020F0502020204030204" pitchFamily="34" charset="0"/>
              <a:cs typeface="Times New Roman" panose="02020603050405020304" pitchFamily="18" charset="0"/>
            </a:endParaRP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100" dirty="0">
              <a:latin typeface="Calibri" panose="020F0502020204030204" pitchFamily="34" charset="0"/>
              <a:ea typeface="Calibri" panose="020F0502020204030204" pitchFamily="34" charset="0"/>
              <a:cs typeface="Times New Roman" panose="02020603050405020304" pitchFamily="18" charset="0"/>
            </a:endParaRP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100" dirty="0">
              <a:latin typeface="Calibri" panose="020F0502020204030204" pitchFamily="34" charset="0"/>
              <a:ea typeface="Calibri" panose="020F0502020204030204" pitchFamily="34" charset="0"/>
              <a:cs typeface="Times New Roman" panose="02020603050405020304" pitchFamily="18" charset="0"/>
            </a:endParaRP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100" dirty="0">
              <a:latin typeface="Calibri" panose="020F0502020204030204" pitchFamily="34" charset="0"/>
              <a:ea typeface="Calibri" panose="020F0502020204030204" pitchFamily="34" charset="0"/>
              <a:cs typeface="Times New Roman" panose="02020603050405020304" pitchFamily="18" charset="0"/>
            </a:endParaRP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p:cNvSpPr txBox="1"/>
          <p:nvPr/>
        </p:nvSpPr>
        <p:spPr>
          <a:xfrm>
            <a:off x="185850" y="4497821"/>
            <a:ext cx="3345097" cy="2123658"/>
          </a:xfrm>
          <a:prstGeom prst="rect">
            <a:avLst/>
          </a:prstGeom>
          <a:solidFill>
            <a:schemeClr val="bg1">
              <a:alpha val="65000"/>
            </a:schemeClr>
          </a:solidFill>
          <a:ln w="19050">
            <a:solidFill>
              <a:schemeClr val="accent2"/>
            </a:solidFill>
          </a:ln>
        </p:spPr>
        <p:txBody>
          <a:bodyPr wrap="square" rtlCol="0">
            <a:spAutoFit/>
          </a:bodyPr>
          <a:lstStyle/>
          <a:p>
            <a:r>
              <a:rPr lang="en-GB" sz="1200" b="1" dirty="0"/>
              <a:t>6. Customer relationship</a:t>
            </a:r>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Straight Connector 12"/>
          <p:cNvCxnSpPr>
            <a:stCxn id="3" idx="3"/>
          </p:cNvCxnSpPr>
          <p:nvPr/>
        </p:nvCxnSpPr>
        <p:spPr>
          <a:xfrm flipH="1" flipV="1">
            <a:off x="185850" y="4065438"/>
            <a:ext cx="5086037" cy="17145"/>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0"/>
          </p:cNvCxnSpPr>
          <p:nvPr/>
        </p:nvCxnSpPr>
        <p:spPr>
          <a:xfrm flipV="1">
            <a:off x="6920112" y="4053541"/>
            <a:ext cx="5183000" cy="2904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43990" y="3757661"/>
            <a:ext cx="1285073" cy="307777"/>
          </a:xfrm>
          <a:prstGeom prst="rect">
            <a:avLst/>
          </a:prstGeom>
          <a:noFill/>
        </p:spPr>
        <p:txBody>
          <a:bodyPr wrap="square" rtlCol="0">
            <a:spAutoFit/>
          </a:bodyPr>
          <a:lstStyle/>
          <a:p>
            <a:r>
              <a:rPr lang="en-GB" sz="1400" b="1" dirty="0"/>
              <a:t>SELF CONCEPT</a:t>
            </a:r>
          </a:p>
        </p:txBody>
      </p:sp>
      <p:sp>
        <p:nvSpPr>
          <p:cNvPr id="17" name="TextBox 16"/>
          <p:cNvSpPr txBox="1"/>
          <p:nvPr/>
        </p:nvSpPr>
        <p:spPr>
          <a:xfrm>
            <a:off x="6920112" y="4123167"/>
            <a:ext cx="3245708" cy="307777"/>
          </a:xfrm>
          <a:prstGeom prst="rect">
            <a:avLst/>
          </a:prstGeom>
          <a:noFill/>
        </p:spPr>
        <p:txBody>
          <a:bodyPr wrap="square" rtlCol="0">
            <a:spAutoFit/>
          </a:bodyPr>
          <a:lstStyle/>
          <a:p>
            <a:r>
              <a:rPr lang="en-GB" sz="1400" b="1" dirty="0"/>
              <a:t>DESIRABLE CUSTOMER IMAGE</a:t>
            </a:r>
          </a:p>
        </p:txBody>
      </p:sp>
      <p:sp>
        <p:nvSpPr>
          <p:cNvPr id="2" name="TextBox 1">
            <a:extLst>
              <a:ext uri="{FF2B5EF4-FFF2-40B4-BE49-F238E27FC236}">
                <a16:creationId xmlns:a16="http://schemas.microsoft.com/office/drawing/2014/main" id="{86AA9D5E-FDCB-4BF7-A8A7-07008CE60ABD}"/>
              </a:ext>
            </a:extLst>
          </p:cNvPr>
          <p:cNvSpPr txBox="1"/>
          <p:nvPr/>
        </p:nvSpPr>
        <p:spPr>
          <a:xfrm>
            <a:off x="5455510" y="3429000"/>
            <a:ext cx="1333873" cy="1200329"/>
          </a:xfrm>
          <a:prstGeom prst="rect">
            <a:avLst/>
          </a:prstGeom>
          <a:solidFill>
            <a:schemeClr val="bg1">
              <a:alpha val="65000"/>
            </a:schemeClr>
          </a:solidFill>
        </p:spPr>
        <p:txBody>
          <a:bodyPr wrap="square" rtlCol="0">
            <a:spAutoFit/>
          </a:bodyPr>
          <a:lstStyle/>
          <a:p>
            <a:r>
              <a:rPr lang="fi-FI" dirty="0"/>
              <a:t>Destination</a:t>
            </a:r>
          </a:p>
          <a:p>
            <a:endParaRPr lang="fi-FI" dirty="0"/>
          </a:p>
          <a:p>
            <a:endParaRPr lang="fi-FI" dirty="0"/>
          </a:p>
          <a:p>
            <a:endParaRPr lang="fi-FI" dirty="0"/>
          </a:p>
        </p:txBody>
      </p:sp>
    </p:spTree>
    <p:extLst>
      <p:ext uri="{BB962C8B-B14F-4D97-AF65-F5344CB8AC3E}">
        <p14:creationId xmlns:p14="http://schemas.microsoft.com/office/powerpoint/2010/main" val="3069006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binar programme powerpoint" id="{55EE1493-E6B7-4AFE-B4A6-A6CE64404E31}" vid="{A43707A0-8A38-44C4-BF17-AB8AE2B6CFC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c0b718d-2486-419e-9fc2-2ab160e1559c">
      <UserInfo>
        <DisplayName>Hanni-Vaara Päivi</DisplayName>
        <AccountId>15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267A350FAFFCC448592756A30BCB192" ma:contentTypeVersion="12" ma:contentTypeDescription="Create a new document." ma:contentTypeScope="" ma:versionID="13a7f558c3fddf4d1cf38b7e3fa9caaa">
  <xsd:schema xmlns:xsd="http://www.w3.org/2001/XMLSchema" xmlns:xs="http://www.w3.org/2001/XMLSchema" xmlns:p="http://schemas.microsoft.com/office/2006/metadata/properties" xmlns:ns2="a6a1437a-d629-4f87-a8a6-9b504f2b9acc" xmlns:ns3="2c0b718d-2486-419e-9fc2-2ab160e1559c" targetNamespace="http://schemas.microsoft.com/office/2006/metadata/properties" ma:root="true" ma:fieldsID="52a68956f7c07b3f2d1a83f8accfabeb" ns2:_="" ns3:_="">
    <xsd:import namespace="a6a1437a-d629-4f87-a8a6-9b504f2b9acc"/>
    <xsd:import namespace="2c0b718d-2486-419e-9fc2-2ab160e1559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a1437a-d629-4f87-a8a6-9b504f2b9a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0b718d-2486-419e-9fc2-2ab160e1559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B9691C-A63C-46CE-AF38-3D72C98FDB72}">
  <ds:schemaRefs>
    <ds:schemaRef ds:uri="http://schemas.microsoft.com/sharepoint/v3/contenttype/forms"/>
  </ds:schemaRefs>
</ds:datastoreItem>
</file>

<file path=customXml/itemProps2.xml><?xml version="1.0" encoding="utf-8"?>
<ds:datastoreItem xmlns:ds="http://schemas.openxmlformats.org/officeDocument/2006/customXml" ds:itemID="{0619C3EB-A8C9-4A17-BC7D-13F7E30044F3}">
  <ds:schemaRefs>
    <ds:schemaRef ds:uri="http://purl.org/dc/dcmitype/"/>
    <ds:schemaRef ds:uri="http://schemas.microsoft.com/office/2006/metadata/properties"/>
    <ds:schemaRef ds:uri="http://schemas.microsoft.com/office/infopath/2007/PartnerControls"/>
    <ds:schemaRef ds:uri="http://schemas.microsoft.com/office/2006/documentManagement/types"/>
    <ds:schemaRef ds:uri="http://purl.org/dc/terms/"/>
    <ds:schemaRef ds:uri="http://purl.org/dc/elements/1.1/"/>
    <ds:schemaRef ds:uri="http://schemas.openxmlformats.org/package/2006/metadata/core-properties"/>
    <ds:schemaRef ds:uri="2c0b718d-2486-419e-9fc2-2ab160e1559c"/>
    <ds:schemaRef ds:uri="a6a1437a-d629-4f87-a8a6-9b504f2b9acc"/>
    <ds:schemaRef ds:uri="http://www.w3.org/XML/1998/namespace"/>
  </ds:schemaRefs>
</ds:datastoreItem>
</file>

<file path=customXml/itemProps3.xml><?xml version="1.0" encoding="utf-8"?>
<ds:datastoreItem xmlns:ds="http://schemas.openxmlformats.org/officeDocument/2006/customXml" ds:itemID="{EEA6049D-2C78-4091-8820-9330F9CC6D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a1437a-d629-4f87-a8a6-9b504f2b9acc"/>
    <ds:schemaRef ds:uri="2c0b718d-2486-419e-9fc2-2ab160e155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1666</TotalTime>
  <Words>260</Words>
  <Application>Microsoft Office PowerPoint</Application>
  <PresentationFormat>Widescreen</PresentationFormat>
  <Paragraphs>89</Paragraphs>
  <Slides>3</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Arial</vt:lpstr>
      <vt:lpstr>Calibri</vt:lpstr>
      <vt:lpstr>Calibri Light</vt:lpstr>
      <vt:lpstr>Franklin Gothic Book</vt:lpstr>
      <vt:lpstr>Franklin Gothic Medium</vt:lpstr>
      <vt:lpstr>Times New Roman</vt:lpstr>
      <vt:lpstr>Office Theme</vt:lpstr>
      <vt:lpstr>Office-teema</vt:lpstr>
      <vt:lpstr>DESTINATION IDENTITY tool</vt:lpstr>
      <vt:lpstr>PowerPoint Presentation</vt:lpstr>
      <vt:lpstr>PowerPoint Presentation</vt:lpstr>
    </vt:vector>
  </TitlesOfParts>
  <Company>EDU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prism tool</dc:title>
  <dc:creator>Phenomena of Arctic Nature</dc:creator>
  <cp:keywords>Destination identity</cp:keywords>
  <cp:lastModifiedBy>Kähkönen Outi</cp:lastModifiedBy>
  <cp:revision>145</cp:revision>
  <cp:lastPrinted>2018-05-28T07:01:45Z</cp:lastPrinted>
  <dcterms:created xsi:type="dcterms:W3CDTF">2018-05-23T06:54:23Z</dcterms:created>
  <dcterms:modified xsi:type="dcterms:W3CDTF">2022-04-14T08:43:58Z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0x010100A267A350FAFFCC448592756A30BCB192</vt:lpwstr>
  </property>
</Properties>
</file>