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58" r:id="rId2"/>
    <p:sldId id="260" r:id="rId3"/>
    <p:sldId id="261" r:id="rId4"/>
    <p:sldId id="262" r:id="rId5"/>
    <p:sldId id="264" r:id="rId6"/>
    <p:sldId id="265" r:id="rId7"/>
    <p:sldId id="263" r:id="rId8"/>
    <p:sldId id="266" r:id="rId9"/>
    <p:sldId id="268" r:id="rId10"/>
    <p:sldId id="269" r:id="rId11"/>
    <p:sldId id="267" r:id="rId12"/>
    <p:sldId id="270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2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184B9F71-232E-490E-821D-A7C801F1D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xmlns="" id="{B2C340BF-7C88-4316-98C6-4D3238F0C4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5AD12F86-F2FD-49A7-873A-0C284D38C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39B17-99DD-41D1-8FA0-2576308DE5FF}" type="datetimeFigureOut">
              <a:rPr lang="fi-FI" smtClean="0"/>
              <a:t>20.1.2020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920DE6B9-D3F0-4A1A-8CFB-82E283C41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BCE9F06F-A477-4B3A-9788-4EDDDBEF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A3F5E-152D-4701-B5DD-B8F5402099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5401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933BC33D-2B10-4D7A-B090-E6B33940C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xmlns="" id="{D15FCDAE-7E31-4F9E-ABD6-2CDEC1098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8AAA3593-8C2C-4AA6-9299-F89AACFF0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39B17-99DD-41D1-8FA0-2576308DE5FF}" type="datetimeFigureOut">
              <a:rPr lang="fi-FI" smtClean="0"/>
              <a:t>20.1.2020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7FCCE11D-B993-4FD7-8903-46CC5F8FA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E716FC01-9859-4C9D-B3B9-18427541E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A3F5E-152D-4701-B5DD-B8F5402099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0400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xmlns="" id="{BBC83C6B-1BFB-4805-86DE-C50D09CFE9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xmlns="" id="{748BA145-59C1-4728-A09E-1AEECE344D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E3F9A0C2-C608-4AC2-B2A9-39A90E8B0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39B17-99DD-41D1-8FA0-2576308DE5FF}" type="datetimeFigureOut">
              <a:rPr lang="fi-FI" smtClean="0"/>
              <a:t>20.1.2020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87563F7A-E53A-41BE-B9FE-ABEDA793B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339BAAEE-7394-4AF2-8ABE-AB0BBFDC3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A3F5E-152D-4701-B5DD-B8F5402099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1451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A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TEM_RR_PPT-taustat_RGB_kans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14400" y="1441652"/>
            <a:ext cx="10363200" cy="1470025"/>
          </a:xfrm>
        </p:spPr>
        <p:txBody>
          <a:bodyPr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769205" y="3060000"/>
            <a:ext cx="8640000" cy="9000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5136000" y="4426838"/>
            <a:ext cx="1920000" cy="25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9F3CA18B-9E35-4533-979C-C6E5EEC99A99}" type="datetime1">
              <a:rPr lang="fi-FI" smtClean="0"/>
              <a:pPr/>
              <a:t>20.1.2020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696000" y="4138846"/>
            <a:ext cx="4800000" cy="252000"/>
          </a:xfrm>
        </p:spPr>
        <p:txBody>
          <a:bodyPr l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10" name="Kuvan paikkamerkki 18"/>
          <p:cNvSpPr>
            <a:spLocks noGrp="1"/>
          </p:cNvSpPr>
          <p:nvPr>
            <p:ph type="pic" sz="quarter" idx="12" hasCustomPrompt="1"/>
          </p:nvPr>
        </p:nvSpPr>
        <p:spPr>
          <a:xfrm>
            <a:off x="480000" y="5796001"/>
            <a:ext cx="192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sp>
        <p:nvSpPr>
          <p:cNvPr id="12" name="Kuvan paikkamerkki 18"/>
          <p:cNvSpPr>
            <a:spLocks noGrp="1"/>
          </p:cNvSpPr>
          <p:nvPr>
            <p:ph type="pic" sz="quarter" idx="13" hasCustomPrompt="1"/>
          </p:nvPr>
        </p:nvSpPr>
        <p:spPr>
          <a:xfrm>
            <a:off x="2708443" y="5794991"/>
            <a:ext cx="192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sp>
        <p:nvSpPr>
          <p:cNvPr id="13" name="Kuvan paikkamerkki 18"/>
          <p:cNvSpPr>
            <a:spLocks noGrp="1"/>
          </p:cNvSpPr>
          <p:nvPr>
            <p:ph type="pic" sz="quarter" idx="14" hasCustomPrompt="1"/>
          </p:nvPr>
        </p:nvSpPr>
        <p:spPr>
          <a:xfrm>
            <a:off x="4930507" y="5794991"/>
            <a:ext cx="192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pic>
        <p:nvPicPr>
          <p:cNvPr id="14" name="Kuva 8" descr="VipuvoimaaEU_2014_2020_rgb-0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630400" y="5842801"/>
            <a:ext cx="1627587" cy="864095"/>
          </a:xfrm>
          <a:prstGeom prst="rect">
            <a:avLst/>
          </a:prstGeom>
        </p:spPr>
      </p:pic>
      <p:pic>
        <p:nvPicPr>
          <p:cNvPr id="15" name="Picture 14" descr="EU_EAKR_ESR_FI_vertical_20mm_rgb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0407221" y="5580000"/>
            <a:ext cx="1435215" cy="11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229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CEFB16F0-0444-46E8-BE1B-6536E4CD4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03136129-4BA6-458C-BB65-B86E9BA3B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5677C824-3779-48A6-A06E-01679FC32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39B17-99DD-41D1-8FA0-2576308DE5FF}" type="datetimeFigureOut">
              <a:rPr lang="fi-FI" smtClean="0"/>
              <a:t>20.1.2020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47B0AA60-B7AA-4B29-947E-E3F74AD4B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E66F9976-71EC-4302-B51B-3312A27F8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A3F5E-152D-4701-B5DD-B8F5402099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9698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433C165F-4D00-4231-8524-85ED96768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xmlns="" id="{8416EF46-E5F7-4002-95F4-15CF1AB1C5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53A3F374-483F-4A4D-88EF-FF1826470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39B17-99DD-41D1-8FA0-2576308DE5FF}" type="datetimeFigureOut">
              <a:rPr lang="fi-FI" smtClean="0"/>
              <a:t>20.1.2020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301AE913-751A-4EE7-9A0F-0C4F150A6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DF502EE4-F0F3-4273-B43D-02A9E47AE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A3F5E-152D-4701-B5DD-B8F5402099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3394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6FE856EB-D16F-4D7A-9F13-B287141E5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51BD9306-92DE-4C34-B611-7C5B983BA9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xmlns="" id="{1BCED001-98D2-4F53-A762-9A3B52A911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xmlns="" id="{51436D2F-59EE-410A-9C96-B68EF87FB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39B17-99DD-41D1-8FA0-2576308DE5FF}" type="datetimeFigureOut">
              <a:rPr lang="fi-FI" smtClean="0"/>
              <a:t>20.1.2020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xmlns="" id="{1AA471D7-BAD1-4623-8C6C-31A86DD3D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xmlns="" id="{0CA591A4-B533-454E-90A5-63D86B35E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A3F5E-152D-4701-B5DD-B8F5402099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86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2EFA59E4-47D0-467E-A4BD-BA0726975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xmlns="" id="{860363B2-2F6C-4B4B-8757-34D12AABE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xmlns="" id="{B5C91332-A893-4653-9F46-B37BAE3A85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xmlns="" id="{344D2FAF-F180-4BBE-85AB-0BB3C18E26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xmlns="" id="{979B04E5-67C6-48D9-A001-EBA48ADB7C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xmlns="" id="{D430FF06-8FC9-4E28-96A7-468F29FC8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39B17-99DD-41D1-8FA0-2576308DE5FF}" type="datetimeFigureOut">
              <a:rPr lang="fi-FI" smtClean="0"/>
              <a:t>20.1.2020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xmlns="" id="{685DDD6B-DD6F-4371-93EA-54F85AFFE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xmlns="" id="{162220FA-EF8A-451E-B85B-5B271ED96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A3F5E-152D-4701-B5DD-B8F5402099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170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F8E18323-BF16-423C-91B0-E3AF4457D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xmlns="" id="{90FE093A-CF08-4A59-9BAD-E42906357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39B17-99DD-41D1-8FA0-2576308DE5FF}" type="datetimeFigureOut">
              <a:rPr lang="fi-FI" smtClean="0"/>
              <a:t>20.1.2020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xmlns="" id="{87EEB119-F1A0-4819-A895-7813F5DFC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xmlns="" id="{7417FCB1-5B1C-4558-94AC-248B52477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A3F5E-152D-4701-B5DD-B8F5402099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8662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xmlns="" id="{24B513CE-8BC8-46C9-96F6-66A4FBF7F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39B17-99DD-41D1-8FA0-2576308DE5FF}" type="datetimeFigureOut">
              <a:rPr lang="fi-FI" smtClean="0"/>
              <a:t>20.1.2020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xmlns="" id="{44FF0B6C-1B8A-4C99-BF23-0DB9DC574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xmlns="" id="{B89780A4-CE37-487A-BC75-286295294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A3F5E-152D-4701-B5DD-B8F5402099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5790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DF6B5454-916A-43BA-8709-2E42DE658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FBFF5DBB-5042-4CBD-8B69-DD26489AA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xmlns="" id="{DFBEFDD8-F319-4D98-8686-6CD864B1C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xmlns="" id="{53B362E3-3724-4FE8-A31C-88EDBC912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39B17-99DD-41D1-8FA0-2576308DE5FF}" type="datetimeFigureOut">
              <a:rPr lang="fi-FI" smtClean="0"/>
              <a:t>20.1.2020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xmlns="" id="{C96F204F-E7CF-4F18-A720-013EDF843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xmlns="" id="{27B94FC6-5276-464A-872E-3639DB25F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A3F5E-152D-4701-B5DD-B8F5402099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5526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C5B2C48C-80BE-4F6A-8066-FE6C6397D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xmlns="" id="{38CCEB0F-E077-4E23-90AB-BCE76BA1C9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xmlns="" id="{EAD34EEB-1B67-4717-A028-25B2E9A703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xmlns="" id="{7598FC9E-D269-4F91-A719-A490504B7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39B17-99DD-41D1-8FA0-2576308DE5FF}" type="datetimeFigureOut">
              <a:rPr lang="fi-FI" smtClean="0"/>
              <a:t>20.1.2020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xmlns="" id="{47D03A52-AC68-4E08-B35D-82610ACB7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xmlns="" id="{3DE079BE-33FF-4222-914F-5212F16E0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A3F5E-152D-4701-B5DD-B8F5402099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6635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xmlns="" id="{91E1AD0D-DE25-4516-A7A4-6F086A467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xmlns="" id="{036D375B-00F8-4F81-A406-69302D8A3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CFBAFC70-CE5D-4FD9-A801-E67CA618F0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39B17-99DD-41D1-8FA0-2576308DE5FF}" type="datetimeFigureOut">
              <a:rPr lang="fi-FI" smtClean="0"/>
              <a:t>20.1.2020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8B552ADD-93A4-4010-A7B7-39EC2BF679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94DACB72-2F31-4D95-A047-32DF8D949E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A3F5E-152D-4701-B5DD-B8F5402099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6794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TULUKSIEN ETSINTÄÄ JA TULENTEKOA</a:t>
            </a:r>
          </a:p>
        </p:txBody>
      </p:sp>
      <p:sp>
        <p:nvSpPr>
          <p:cNvPr id="8" name="Alaotsikko 7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sz="2800" dirty="0"/>
              <a:t>Havaintoja ja tuloksia </a:t>
            </a:r>
            <a:r>
              <a:rPr lang="fi-FI" sz="2800" dirty="0" err="1"/>
              <a:t>SOKU:n</a:t>
            </a:r>
            <a:r>
              <a:rPr lang="fi-FI" sz="2800" dirty="0"/>
              <a:t> TUPA -toiminnasta</a:t>
            </a:r>
          </a:p>
          <a:p>
            <a:r>
              <a:rPr lang="fi-FI" sz="2800" dirty="0"/>
              <a:t>Rauno Pietiläinen, FT, </a:t>
            </a:r>
            <a:r>
              <a:rPr lang="fi-FI" sz="2800" dirty="0" err="1"/>
              <a:t>PsL</a:t>
            </a:r>
            <a:endParaRPr lang="fi-FI" sz="2800" dirty="0"/>
          </a:p>
          <a:p>
            <a:endParaRPr lang="fi-FI" sz="2800" dirty="0"/>
          </a:p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336800" y="4516348"/>
            <a:ext cx="7091680" cy="900000"/>
          </a:xfrm>
        </p:spPr>
        <p:txBody>
          <a:bodyPr/>
          <a:lstStyle/>
          <a:p>
            <a:endParaRPr lang="fi-FI" dirty="0"/>
          </a:p>
          <a:p>
            <a:endParaRPr lang="fi-FI" dirty="0"/>
          </a:p>
          <a:p>
            <a:r>
              <a:rPr lang="fi-FI" sz="1400" b="1" dirty="0"/>
              <a:t>S21260 SOKU2- Sosiaalinen kuntoutus osaksi palvelujärjestelmää (2018-2020) ESR</a:t>
            </a:r>
          </a:p>
        </p:txBody>
      </p:sp>
      <p:pic>
        <p:nvPicPr>
          <p:cNvPr id="14" name="Kuva 13" descr="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749722" y="5934732"/>
            <a:ext cx="1281428" cy="493538"/>
          </a:xfrm>
          <a:prstGeom prst="rect">
            <a:avLst/>
          </a:prstGeom>
        </p:spPr>
      </p:pic>
      <p:pic>
        <p:nvPicPr>
          <p:cNvPr id="15" name="Kuva 14" descr="säätiömainos.jpeg"/>
          <p:cNvPicPr/>
          <p:nvPr/>
        </p:nvPicPr>
        <p:blipFill>
          <a:blip r:embed="rId3"/>
          <a:stretch>
            <a:fillRect/>
          </a:stretch>
        </p:blipFill>
        <p:spPr>
          <a:xfrm>
            <a:off x="5015881" y="5915284"/>
            <a:ext cx="651977" cy="493538"/>
          </a:xfrm>
          <a:prstGeom prst="rect">
            <a:avLst/>
          </a:prstGeom>
        </p:spPr>
      </p:pic>
      <p:pic>
        <p:nvPicPr>
          <p:cNvPr id="16" name="Kuva 15" descr="Lapin_yliopiston_logo.svg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3795849" y="5934732"/>
            <a:ext cx="1007912" cy="479351"/>
          </a:xfrm>
          <a:prstGeom prst="rect">
            <a:avLst/>
          </a:prstGeom>
        </p:spPr>
      </p:pic>
      <p:pic>
        <p:nvPicPr>
          <p:cNvPr id="17" name="Kuva 16" descr="pto-logotxt2.jpg"/>
          <p:cNvPicPr/>
          <p:nvPr/>
        </p:nvPicPr>
        <p:blipFill>
          <a:blip r:embed="rId5"/>
          <a:stretch>
            <a:fillRect/>
          </a:stretch>
        </p:blipFill>
        <p:spPr>
          <a:xfrm>
            <a:off x="5879977" y="5934732"/>
            <a:ext cx="967551" cy="474091"/>
          </a:xfrm>
          <a:prstGeom prst="rect">
            <a:avLst/>
          </a:prstGeom>
        </p:spPr>
      </p:pic>
      <p:pic>
        <p:nvPicPr>
          <p:cNvPr id="19" name="Kuva 18" descr="ely_logo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960096" y="5927899"/>
            <a:ext cx="998750" cy="590550"/>
          </a:xfrm>
          <a:prstGeom prst="rect">
            <a:avLst/>
          </a:prstGeom>
        </p:spPr>
      </p:pic>
      <p:pic>
        <p:nvPicPr>
          <p:cNvPr id="20" name="Kuva 19" descr="lapinamk uutinen.jpg"/>
          <p:cNvPicPr/>
          <p:nvPr/>
        </p:nvPicPr>
        <p:blipFill>
          <a:blip r:embed="rId7"/>
          <a:stretch>
            <a:fillRect/>
          </a:stretch>
        </p:blipFill>
        <p:spPr>
          <a:xfrm>
            <a:off x="667860" y="5934732"/>
            <a:ext cx="762338" cy="49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295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ctrTitle"/>
          </p:nvPr>
        </p:nvSpPr>
        <p:spPr>
          <a:xfrm>
            <a:off x="1012054" y="465166"/>
            <a:ext cx="10363200" cy="697810"/>
          </a:xfrm>
        </p:spPr>
        <p:txBody>
          <a:bodyPr>
            <a:normAutofit/>
          </a:bodyPr>
          <a:lstStyle/>
          <a:p>
            <a:r>
              <a:rPr lang="fi-FI" sz="2400" dirty="0"/>
              <a:t>SUKUPUOLIEROJA AMMATTIKOULUN KESKEYTTÄNEISTÄ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336800" y="4516348"/>
            <a:ext cx="7091680" cy="900000"/>
          </a:xfrm>
        </p:spPr>
        <p:txBody>
          <a:bodyPr/>
          <a:lstStyle/>
          <a:p>
            <a:endParaRPr lang="fi-FI" dirty="0"/>
          </a:p>
          <a:p>
            <a:r>
              <a:rPr lang="fi-FI" sz="1600" dirty="0" err="1"/>
              <a:t>Khin</a:t>
            </a:r>
            <a:r>
              <a:rPr lang="fi-FI" sz="1600" dirty="0"/>
              <a:t> neliö: merkitsevyys= .022 *    5 %:n merkitsevyy</a:t>
            </a:r>
            <a:r>
              <a:rPr lang="fi-FI" dirty="0"/>
              <a:t>staso</a:t>
            </a:r>
          </a:p>
        </p:txBody>
      </p:sp>
      <p:pic>
        <p:nvPicPr>
          <p:cNvPr id="14" name="Kuva 13" descr="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749722" y="5934732"/>
            <a:ext cx="1281428" cy="493538"/>
          </a:xfrm>
          <a:prstGeom prst="rect">
            <a:avLst/>
          </a:prstGeom>
        </p:spPr>
      </p:pic>
      <p:pic>
        <p:nvPicPr>
          <p:cNvPr id="15" name="Kuva 14" descr="säätiömainos.jpeg"/>
          <p:cNvPicPr/>
          <p:nvPr/>
        </p:nvPicPr>
        <p:blipFill>
          <a:blip r:embed="rId3"/>
          <a:stretch>
            <a:fillRect/>
          </a:stretch>
        </p:blipFill>
        <p:spPr>
          <a:xfrm>
            <a:off x="5015881" y="5915284"/>
            <a:ext cx="651977" cy="493538"/>
          </a:xfrm>
          <a:prstGeom prst="rect">
            <a:avLst/>
          </a:prstGeom>
        </p:spPr>
      </p:pic>
      <p:pic>
        <p:nvPicPr>
          <p:cNvPr id="16" name="Kuva 15" descr="Lapin_yliopiston_logo.svg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3795849" y="5934732"/>
            <a:ext cx="1007912" cy="479351"/>
          </a:xfrm>
          <a:prstGeom prst="rect">
            <a:avLst/>
          </a:prstGeom>
        </p:spPr>
      </p:pic>
      <p:pic>
        <p:nvPicPr>
          <p:cNvPr id="17" name="Kuva 16" descr="pto-logotxt2.jpg"/>
          <p:cNvPicPr/>
          <p:nvPr/>
        </p:nvPicPr>
        <p:blipFill>
          <a:blip r:embed="rId5"/>
          <a:stretch>
            <a:fillRect/>
          </a:stretch>
        </p:blipFill>
        <p:spPr>
          <a:xfrm>
            <a:off x="5879977" y="5934732"/>
            <a:ext cx="967551" cy="474091"/>
          </a:xfrm>
          <a:prstGeom prst="rect">
            <a:avLst/>
          </a:prstGeom>
        </p:spPr>
      </p:pic>
      <p:pic>
        <p:nvPicPr>
          <p:cNvPr id="19" name="Kuva 18" descr="ely_logo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960096" y="5927899"/>
            <a:ext cx="998750" cy="590550"/>
          </a:xfrm>
          <a:prstGeom prst="rect">
            <a:avLst/>
          </a:prstGeom>
        </p:spPr>
      </p:pic>
      <p:pic>
        <p:nvPicPr>
          <p:cNvPr id="20" name="Kuva 19" descr="lapinamk uutinen.jpg"/>
          <p:cNvPicPr/>
          <p:nvPr/>
        </p:nvPicPr>
        <p:blipFill>
          <a:blip r:embed="rId7"/>
          <a:stretch>
            <a:fillRect/>
          </a:stretch>
        </p:blipFill>
        <p:spPr>
          <a:xfrm>
            <a:off x="667860" y="5934732"/>
            <a:ext cx="762338" cy="493538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384EDC93-61C6-4096-BC7B-1AAC2E8939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173708"/>
              </p:ext>
            </p:extLst>
          </p:nvPr>
        </p:nvGraphicFramePr>
        <p:xfrm>
          <a:off x="1644587" y="1648944"/>
          <a:ext cx="6975629" cy="31006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36187">
                  <a:extLst>
                    <a:ext uri="{9D8B030D-6E8A-4147-A177-3AD203B41FA5}">
                      <a16:colId xmlns:a16="http://schemas.microsoft.com/office/drawing/2014/main" xmlns="" val="4031397876"/>
                    </a:ext>
                  </a:extLst>
                </a:gridCol>
                <a:gridCol w="1619758">
                  <a:extLst>
                    <a:ext uri="{9D8B030D-6E8A-4147-A177-3AD203B41FA5}">
                      <a16:colId xmlns:a16="http://schemas.microsoft.com/office/drawing/2014/main" xmlns="" val="1365077888"/>
                    </a:ext>
                  </a:extLst>
                </a:gridCol>
                <a:gridCol w="2119684">
                  <a:extLst>
                    <a:ext uri="{9D8B030D-6E8A-4147-A177-3AD203B41FA5}">
                      <a16:colId xmlns:a16="http://schemas.microsoft.com/office/drawing/2014/main" xmlns="" val="2365555909"/>
                    </a:ext>
                  </a:extLst>
                </a:gridCol>
              </a:tblGrid>
              <a:tr h="470915">
                <a:tc>
                  <a:txBody>
                    <a:bodyPr/>
                    <a:lstStyle/>
                    <a:p>
                      <a:endParaRPr lang="fi-FI" sz="2400"/>
                    </a:p>
                  </a:txBody>
                  <a:tcPr marL="19050" marR="19050" marT="0" marB="0"/>
                </a:tc>
                <a:tc gridSpan="2">
                  <a:txBody>
                    <a:bodyPr/>
                    <a:lstStyle/>
                    <a:p>
                      <a:endParaRPr lang="fi-FI" sz="2400"/>
                    </a:p>
                  </a:txBody>
                  <a:tcPr marL="19050" marR="19050" marT="0" marB="0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7646582"/>
                  </a:ext>
                </a:extLst>
              </a:tr>
              <a:tr h="96513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i-FI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Sukupuoli</a:t>
                      </a:r>
                      <a:endParaRPr lang="fi-FI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i-FI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Ei ole keskeyttänyt</a:t>
                      </a:r>
                      <a:endParaRPr lang="fi-FI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i-FI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On keskeyttänyt</a:t>
                      </a:r>
                      <a:endParaRPr lang="fi-FI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496775628"/>
                  </a:ext>
                </a:extLst>
              </a:tr>
              <a:tr h="46592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i-FI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Nainen</a:t>
                      </a:r>
                      <a:endParaRPr lang="fi-FI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i-FI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fi-FI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i-FI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fi-FI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2034668105"/>
                  </a:ext>
                </a:extLst>
              </a:tr>
              <a:tr h="46592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i-FI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Mies</a:t>
                      </a:r>
                      <a:endParaRPr lang="fi-FI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180340" indent="-18034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fi-FI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0340" indent="-18034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fi-FI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fi-FI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i-FI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fi-FI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3218594828"/>
                  </a:ext>
                </a:extLst>
              </a:tr>
              <a:tr h="73270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i-FI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fi-FI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180340" indent="-18034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fi-FI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0340" indent="-18034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fi-FI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fi-FI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i-FI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fi-FI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690324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712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ctrTitle"/>
          </p:nvPr>
        </p:nvSpPr>
        <p:spPr>
          <a:xfrm>
            <a:off x="1012054" y="465166"/>
            <a:ext cx="10363200" cy="697810"/>
          </a:xfrm>
        </p:spPr>
        <p:txBody>
          <a:bodyPr>
            <a:normAutofit/>
          </a:bodyPr>
          <a:lstStyle/>
          <a:p>
            <a:r>
              <a:rPr lang="fi-FI" sz="2400" dirty="0"/>
              <a:t>KÄYTÄNNÖLLISTEN ALOJEN KIINNOSTUS JA AK:N KESKEYTTÄMINEN</a:t>
            </a:r>
            <a:r>
              <a:rPr lang="fi-FI" dirty="0"/>
              <a:t> </a:t>
            </a:r>
            <a:r>
              <a:rPr lang="fi-FI" sz="2400" dirty="0"/>
              <a:t>(N=35)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336800" y="4516348"/>
            <a:ext cx="7091680" cy="900000"/>
          </a:xfrm>
        </p:spPr>
        <p:txBody>
          <a:bodyPr/>
          <a:lstStyle/>
          <a:p>
            <a:endParaRPr lang="fi-FI" dirty="0"/>
          </a:p>
          <a:p>
            <a:endParaRPr lang="fi-FI" dirty="0"/>
          </a:p>
          <a:p>
            <a:r>
              <a:rPr lang="fi-FI" sz="1600" dirty="0" err="1"/>
              <a:t>Khin</a:t>
            </a:r>
            <a:r>
              <a:rPr lang="fi-FI" sz="1600" dirty="0"/>
              <a:t> -neliötestissä merkitsevyys = .016 , 5 %:n merkitsevyystaso</a:t>
            </a:r>
            <a:endParaRPr lang="fi-FI" sz="1600" b="1" dirty="0"/>
          </a:p>
        </p:txBody>
      </p:sp>
      <p:pic>
        <p:nvPicPr>
          <p:cNvPr id="14" name="Kuva 13" descr="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749722" y="5934732"/>
            <a:ext cx="1281428" cy="493538"/>
          </a:xfrm>
          <a:prstGeom prst="rect">
            <a:avLst/>
          </a:prstGeom>
        </p:spPr>
      </p:pic>
      <p:pic>
        <p:nvPicPr>
          <p:cNvPr id="15" name="Kuva 14" descr="säätiömainos.jpeg"/>
          <p:cNvPicPr/>
          <p:nvPr/>
        </p:nvPicPr>
        <p:blipFill>
          <a:blip r:embed="rId3"/>
          <a:stretch>
            <a:fillRect/>
          </a:stretch>
        </p:blipFill>
        <p:spPr>
          <a:xfrm>
            <a:off x="5015881" y="5915284"/>
            <a:ext cx="651977" cy="493538"/>
          </a:xfrm>
          <a:prstGeom prst="rect">
            <a:avLst/>
          </a:prstGeom>
        </p:spPr>
      </p:pic>
      <p:pic>
        <p:nvPicPr>
          <p:cNvPr id="16" name="Kuva 15" descr="Lapin_yliopiston_logo.svg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3795849" y="5934732"/>
            <a:ext cx="1007912" cy="479351"/>
          </a:xfrm>
          <a:prstGeom prst="rect">
            <a:avLst/>
          </a:prstGeom>
        </p:spPr>
      </p:pic>
      <p:pic>
        <p:nvPicPr>
          <p:cNvPr id="17" name="Kuva 16" descr="pto-logotxt2.jpg"/>
          <p:cNvPicPr/>
          <p:nvPr/>
        </p:nvPicPr>
        <p:blipFill>
          <a:blip r:embed="rId5"/>
          <a:stretch>
            <a:fillRect/>
          </a:stretch>
        </p:blipFill>
        <p:spPr>
          <a:xfrm>
            <a:off x="5879977" y="5934732"/>
            <a:ext cx="967551" cy="474091"/>
          </a:xfrm>
          <a:prstGeom prst="rect">
            <a:avLst/>
          </a:prstGeom>
        </p:spPr>
      </p:pic>
      <p:pic>
        <p:nvPicPr>
          <p:cNvPr id="19" name="Kuva 18" descr="ely_logo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960096" y="5927899"/>
            <a:ext cx="998750" cy="590550"/>
          </a:xfrm>
          <a:prstGeom prst="rect">
            <a:avLst/>
          </a:prstGeom>
        </p:spPr>
      </p:pic>
      <p:pic>
        <p:nvPicPr>
          <p:cNvPr id="20" name="Kuva 19" descr="lapinamk uutinen.jpg"/>
          <p:cNvPicPr/>
          <p:nvPr/>
        </p:nvPicPr>
        <p:blipFill>
          <a:blip r:embed="rId7"/>
          <a:stretch>
            <a:fillRect/>
          </a:stretch>
        </p:blipFill>
        <p:spPr>
          <a:xfrm>
            <a:off x="667860" y="5934732"/>
            <a:ext cx="762338" cy="493538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384EDC93-61C6-4096-BC7B-1AAC2E8939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321925"/>
              </p:ext>
            </p:extLst>
          </p:nvPr>
        </p:nvGraphicFramePr>
        <p:xfrm>
          <a:off x="1136342" y="2026667"/>
          <a:ext cx="9783192" cy="22304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5770">
                  <a:extLst>
                    <a:ext uri="{9D8B030D-6E8A-4147-A177-3AD203B41FA5}">
                      <a16:colId xmlns:a16="http://schemas.microsoft.com/office/drawing/2014/main" xmlns="" val="4031397876"/>
                    </a:ext>
                  </a:extLst>
                </a:gridCol>
                <a:gridCol w="2800315">
                  <a:extLst>
                    <a:ext uri="{9D8B030D-6E8A-4147-A177-3AD203B41FA5}">
                      <a16:colId xmlns:a16="http://schemas.microsoft.com/office/drawing/2014/main" xmlns="" val="3633087222"/>
                    </a:ext>
                  </a:extLst>
                </a:gridCol>
                <a:gridCol w="4101483">
                  <a:extLst>
                    <a:ext uri="{9D8B030D-6E8A-4147-A177-3AD203B41FA5}">
                      <a16:colId xmlns:a16="http://schemas.microsoft.com/office/drawing/2014/main" xmlns="" val="3037443418"/>
                    </a:ext>
                  </a:extLst>
                </a:gridCol>
                <a:gridCol w="825624">
                  <a:extLst>
                    <a:ext uri="{9D8B030D-6E8A-4147-A177-3AD203B41FA5}">
                      <a16:colId xmlns:a16="http://schemas.microsoft.com/office/drawing/2014/main" xmlns="" val="1657131916"/>
                    </a:ext>
                  </a:extLst>
                </a:gridCol>
              </a:tblGrid>
              <a:tr h="39810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i-FI" sz="18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Ammattikoulutuksen keskeyttäminen</a:t>
                      </a:r>
                      <a:endParaRPr lang="fi-FI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i-FI" sz="18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Ei ole kiinnostusta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i-FI" sz="18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käytännöllisiin aloihin</a:t>
                      </a:r>
                      <a:endParaRPr lang="fi-FI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i-FI" sz="18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On kiinnostusta käytännöllisiin aloihin</a:t>
                      </a:r>
                      <a:endParaRPr lang="fi-FI" sz="18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  <a:endParaRPr lang="fi-FI" sz="18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737646582"/>
                  </a:ext>
                </a:extLst>
              </a:tr>
              <a:tr h="76602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i-FI" sz="18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Ei</a:t>
                      </a:r>
                      <a:endParaRPr lang="fi-FI" sz="18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i-FI" sz="18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fi-FI" sz="18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i-FI" sz="18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fi-FI" sz="18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i-FI" sz="18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  <a:endParaRPr lang="fi-FI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496775628"/>
                  </a:ext>
                </a:extLst>
              </a:tr>
              <a:tr h="39810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i-FI" sz="18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Kyllä</a:t>
                      </a:r>
                      <a:endParaRPr lang="fi-FI" sz="18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180340" indent="-18034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fi-FI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fi-FI" sz="1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i-FI" sz="18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fi-FI" sz="18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i-FI" sz="18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fi-FI" sz="18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2034668105"/>
                  </a:ext>
                </a:extLst>
              </a:tr>
              <a:tr h="50420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i-FI" sz="18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fi-FI" sz="18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180340" indent="-18034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fi-FI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fi-FI" sz="1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i-FI" sz="18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fi-FI" sz="18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i-FI" sz="18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  <a:endParaRPr lang="fi-FI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3218594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0031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ctrTitle"/>
          </p:nvPr>
        </p:nvSpPr>
        <p:spPr>
          <a:xfrm>
            <a:off x="1012054" y="465166"/>
            <a:ext cx="10363200" cy="697810"/>
          </a:xfrm>
        </p:spPr>
        <p:txBody>
          <a:bodyPr>
            <a:normAutofit/>
          </a:bodyPr>
          <a:lstStyle/>
          <a:p>
            <a:r>
              <a:rPr lang="fi-FI" sz="2400" dirty="0"/>
              <a:t>MIELENTERVEYSPULMAT JA AMMATILLINEN KIINNOSTUS</a:t>
            </a:r>
            <a:r>
              <a:rPr lang="fi-FI" dirty="0"/>
              <a:t> </a:t>
            </a:r>
            <a:r>
              <a:rPr lang="fi-FI" sz="2400" dirty="0"/>
              <a:t>(N=42)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336800" y="4516348"/>
            <a:ext cx="7091680" cy="900000"/>
          </a:xfrm>
        </p:spPr>
        <p:txBody>
          <a:bodyPr/>
          <a:lstStyle/>
          <a:p>
            <a:endParaRPr lang="fi-FI" dirty="0"/>
          </a:p>
          <a:p>
            <a:endParaRPr lang="fi-FI" dirty="0"/>
          </a:p>
          <a:p>
            <a:r>
              <a:rPr lang="fi-FI" sz="1600" dirty="0" err="1"/>
              <a:t>Khin</a:t>
            </a:r>
            <a:r>
              <a:rPr lang="fi-FI" sz="1600" dirty="0"/>
              <a:t> -neliö = 0,047 * ,5 %:n merkitsevyystaso</a:t>
            </a:r>
            <a:endParaRPr lang="fi-FI" sz="1600" b="1" dirty="0"/>
          </a:p>
        </p:txBody>
      </p:sp>
      <p:pic>
        <p:nvPicPr>
          <p:cNvPr id="14" name="Kuva 13" descr="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749722" y="5934732"/>
            <a:ext cx="1281428" cy="493538"/>
          </a:xfrm>
          <a:prstGeom prst="rect">
            <a:avLst/>
          </a:prstGeom>
        </p:spPr>
      </p:pic>
      <p:pic>
        <p:nvPicPr>
          <p:cNvPr id="15" name="Kuva 14" descr="säätiömainos.jpeg"/>
          <p:cNvPicPr/>
          <p:nvPr/>
        </p:nvPicPr>
        <p:blipFill>
          <a:blip r:embed="rId3"/>
          <a:stretch>
            <a:fillRect/>
          </a:stretch>
        </p:blipFill>
        <p:spPr>
          <a:xfrm>
            <a:off x="5015881" y="5915284"/>
            <a:ext cx="651977" cy="493538"/>
          </a:xfrm>
          <a:prstGeom prst="rect">
            <a:avLst/>
          </a:prstGeom>
        </p:spPr>
      </p:pic>
      <p:pic>
        <p:nvPicPr>
          <p:cNvPr id="16" name="Kuva 15" descr="Lapin_yliopiston_logo.svg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3795849" y="5934732"/>
            <a:ext cx="1007912" cy="479351"/>
          </a:xfrm>
          <a:prstGeom prst="rect">
            <a:avLst/>
          </a:prstGeom>
        </p:spPr>
      </p:pic>
      <p:pic>
        <p:nvPicPr>
          <p:cNvPr id="17" name="Kuva 16" descr="pto-logotxt2.jpg"/>
          <p:cNvPicPr/>
          <p:nvPr/>
        </p:nvPicPr>
        <p:blipFill>
          <a:blip r:embed="rId5"/>
          <a:stretch>
            <a:fillRect/>
          </a:stretch>
        </p:blipFill>
        <p:spPr>
          <a:xfrm>
            <a:off x="5879977" y="5934732"/>
            <a:ext cx="967551" cy="474091"/>
          </a:xfrm>
          <a:prstGeom prst="rect">
            <a:avLst/>
          </a:prstGeom>
        </p:spPr>
      </p:pic>
      <p:pic>
        <p:nvPicPr>
          <p:cNvPr id="19" name="Kuva 18" descr="ely_logo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960096" y="5927899"/>
            <a:ext cx="998750" cy="590550"/>
          </a:xfrm>
          <a:prstGeom prst="rect">
            <a:avLst/>
          </a:prstGeom>
        </p:spPr>
      </p:pic>
      <p:pic>
        <p:nvPicPr>
          <p:cNvPr id="20" name="Kuva 19" descr="lapinamk uutinen.jpg"/>
          <p:cNvPicPr/>
          <p:nvPr/>
        </p:nvPicPr>
        <p:blipFill>
          <a:blip r:embed="rId7"/>
          <a:stretch>
            <a:fillRect/>
          </a:stretch>
        </p:blipFill>
        <p:spPr>
          <a:xfrm>
            <a:off x="667860" y="5934732"/>
            <a:ext cx="762338" cy="493538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384EDC93-61C6-4096-BC7B-1AAC2E8939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705431"/>
              </p:ext>
            </p:extLst>
          </p:nvPr>
        </p:nvGraphicFramePr>
        <p:xfrm>
          <a:off x="1136342" y="2026667"/>
          <a:ext cx="9783192" cy="20664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5770">
                  <a:extLst>
                    <a:ext uri="{9D8B030D-6E8A-4147-A177-3AD203B41FA5}">
                      <a16:colId xmlns:a16="http://schemas.microsoft.com/office/drawing/2014/main" xmlns="" val="4031397876"/>
                    </a:ext>
                  </a:extLst>
                </a:gridCol>
                <a:gridCol w="2800315">
                  <a:extLst>
                    <a:ext uri="{9D8B030D-6E8A-4147-A177-3AD203B41FA5}">
                      <a16:colId xmlns:a16="http://schemas.microsoft.com/office/drawing/2014/main" xmlns="" val="3633087222"/>
                    </a:ext>
                  </a:extLst>
                </a:gridCol>
                <a:gridCol w="4101483">
                  <a:extLst>
                    <a:ext uri="{9D8B030D-6E8A-4147-A177-3AD203B41FA5}">
                      <a16:colId xmlns:a16="http://schemas.microsoft.com/office/drawing/2014/main" xmlns="" val="3037443418"/>
                    </a:ext>
                  </a:extLst>
                </a:gridCol>
                <a:gridCol w="825624">
                  <a:extLst>
                    <a:ext uri="{9D8B030D-6E8A-4147-A177-3AD203B41FA5}">
                      <a16:colId xmlns:a16="http://schemas.microsoft.com/office/drawing/2014/main" xmlns="" val="1657131916"/>
                    </a:ext>
                  </a:extLst>
                </a:gridCol>
              </a:tblGrid>
              <a:tr h="398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Mt-pulmia</a:t>
                      </a:r>
                      <a:endParaRPr lang="fi-FI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Ei ole kiinnostusta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On kiinnostusta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737646582"/>
                  </a:ext>
                </a:extLst>
              </a:tr>
              <a:tr h="7660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Ei</a:t>
                      </a:r>
                      <a:endParaRPr lang="fi-FI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fi-FI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496775628"/>
                  </a:ext>
                </a:extLst>
              </a:tr>
              <a:tr h="398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Kyllä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180340" indent="-18034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fi-FI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0340" indent="-18034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fi-FI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2034668105"/>
                  </a:ext>
                </a:extLst>
              </a:tr>
              <a:tr h="5042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180340" indent="-18034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fi-FI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0340" indent="-18034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fi-FI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  <a:endParaRPr lang="fi-FI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3218594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6563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ctrTitle"/>
          </p:nvPr>
        </p:nvSpPr>
        <p:spPr>
          <a:xfrm>
            <a:off x="1012054" y="465166"/>
            <a:ext cx="10363200" cy="697810"/>
          </a:xfrm>
        </p:spPr>
        <p:txBody>
          <a:bodyPr>
            <a:normAutofit/>
          </a:bodyPr>
          <a:lstStyle/>
          <a:p>
            <a:r>
              <a:rPr lang="fi-FI" sz="2400" dirty="0"/>
              <a:t>MIELENTERVEYSONGELMAT JA KIELELLISEN YMMÄRTÄMISEN KYKY</a:t>
            </a:r>
            <a:r>
              <a:rPr lang="fi-FI" dirty="0"/>
              <a:t> </a:t>
            </a:r>
            <a:r>
              <a:rPr lang="fi-FI" sz="2400" dirty="0"/>
              <a:t>(N=39)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336800" y="4516348"/>
            <a:ext cx="7091680" cy="900000"/>
          </a:xfrm>
        </p:spPr>
        <p:txBody>
          <a:bodyPr/>
          <a:lstStyle/>
          <a:p>
            <a:endParaRPr lang="fi-FI" dirty="0"/>
          </a:p>
          <a:p>
            <a:endParaRPr lang="fi-FI" dirty="0"/>
          </a:p>
          <a:p>
            <a:r>
              <a:rPr lang="fi-FI" sz="1800" dirty="0"/>
              <a:t>F -arvo= 7,46, merkitsevyystaso .010 (**), 1 %:n merkitsevyystaso.</a:t>
            </a:r>
            <a:endParaRPr lang="fi-FI" sz="1800" b="1" dirty="0"/>
          </a:p>
        </p:txBody>
      </p:sp>
      <p:pic>
        <p:nvPicPr>
          <p:cNvPr id="14" name="Kuva 13" descr="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749722" y="5934732"/>
            <a:ext cx="1281428" cy="493538"/>
          </a:xfrm>
          <a:prstGeom prst="rect">
            <a:avLst/>
          </a:prstGeom>
        </p:spPr>
      </p:pic>
      <p:pic>
        <p:nvPicPr>
          <p:cNvPr id="15" name="Kuva 14" descr="säätiömainos.jpeg"/>
          <p:cNvPicPr/>
          <p:nvPr/>
        </p:nvPicPr>
        <p:blipFill>
          <a:blip r:embed="rId3"/>
          <a:stretch>
            <a:fillRect/>
          </a:stretch>
        </p:blipFill>
        <p:spPr>
          <a:xfrm>
            <a:off x="5015881" y="5915284"/>
            <a:ext cx="651977" cy="493538"/>
          </a:xfrm>
          <a:prstGeom prst="rect">
            <a:avLst/>
          </a:prstGeom>
        </p:spPr>
      </p:pic>
      <p:pic>
        <p:nvPicPr>
          <p:cNvPr id="16" name="Kuva 15" descr="Lapin_yliopiston_logo.svg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3795849" y="5934732"/>
            <a:ext cx="1007912" cy="479351"/>
          </a:xfrm>
          <a:prstGeom prst="rect">
            <a:avLst/>
          </a:prstGeom>
        </p:spPr>
      </p:pic>
      <p:pic>
        <p:nvPicPr>
          <p:cNvPr id="17" name="Kuva 16" descr="pto-logotxt2.jpg"/>
          <p:cNvPicPr/>
          <p:nvPr/>
        </p:nvPicPr>
        <p:blipFill>
          <a:blip r:embed="rId5"/>
          <a:stretch>
            <a:fillRect/>
          </a:stretch>
        </p:blipFill>
        <p:spPr>
          <a:xfrm>
            <a:off x="5879977" y="5934732"/>
            <a:ext cx="967551" cy="474091"/>
          </a:xfrm>
          <a:prstGeom prst="rect">
            <a:avLst/>
          </a:prstGeom>
        </p:spPr>
      </p:pic>
      <p:pic>
        <p:nvPicPr>
          <p:cNvPr id="19" name="Kuva 18" descr="ely_logo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960096" y="5927899"/>
            <a:ext cx="998750" cy="590550"/>
          </a:xfrm>
          <a:prstGeom prst="rect">
            <a:avLst/>
          </a:prstGeom>
        </p:spPr>
      </p:pic>
      <p:pic>
        <p:nvPicPr>
          <p:cNvPr id="20" name="Kuva 19" descr="lapinamk uutinen.jpg"/>
          <p:cNvPicPr/>
          <p:nvPr/>
        </p:nvPicPr>
        <p:blipFill>
          <a:blip r:embed="rId7"/>
          <a:stretch>
            <a:fillRect/>
          </a:stretch>
        </p:blipFill>
        <p:spPr>
          <a:xfrm>
            <a:off x="667860" y="5934732"/>
            <a:ext cx="762338" cy="493538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384EDC93-61C6-4096-BC7B-1AAC2E8939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624802"/>
              </p:ext>
            </p:extLst>
          </p:nvPr>
        </p:nvGraphicFramePr>
        <p:xfrm>
          <a:off x="1136342" y="2026667"/>
          <a:ext cx="9783192" cy="20664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5770">
                  <a:extLst>
                    <a:ext uri="{9D8B030D-6E8A-4147-A177-3AD203B41FA5}">
                      <a16:colId xmlns:a16="http://schemas.microsoft.com/office/drawing/2014/main" xmlns="" val="4031397876"/>
                    </a:ext>
                  </a:extLst>
                </a:gridCol>
                <a:gridCol w="2800315">
                  <a:extLst>
                    <a:ext uri="{9D8B030D-6E8A-4147-A177-3AD203B41FA5}">
                      <a16:colId xmlns:a16="http://schemas.microsoft.com/office/drawing/2014/main" xmlns="" val="3633087222"/>
                    </a:ext>
                  </a:extLst>
                </a:gridCol>
                <a:gridCol w="861134">
                  <a:extLst>
                    <a:ext uri="{9D8B030D-6E8A-4147-A177-3AD203B41FA5}">
                      <a16:colId xmlns:a16="http://schemas.microsoft.com/office/drawing/2014/main" xmlns="" val="3037443418"/>
                    </a:ext>
                  </a:extLst>
                </a:gridCol>
                <a:gridCol w="4065973">
                  <a:extLst>
                    <a:ext uri="{9D8B030D-6E8A-4147-A177-3AD203B41FA5}">
                      <a16:colId xmlns:a16="http://schemas.microsoft.com/office/drawing/2014/main" xmlns="" val="1657131916"/>
                    </a:ext>
                  </a:extLst>
                </a:gridCol>
              </a:tblGrid>
              <a:tr h="398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Mt-pulmia</a:t>
                      </a:r>
                      <a:endParaRPr lang="fi-FI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Keskiarvo (VCI)</a:t>
                      </a:r>
                      <a:endParaRPr lang="fi-F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  <a:endParaRPr lang="fi-F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Keskihajonta</a:t>
                      </a:r>
                      <a:endParaRPr lang="fi-F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737646582"/>
                  </a:ext>
                </a:extLst>
              </a:tr>
              <a:tr h="7660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Ei</a:t>
                      </a:r>
                      <a:endParaRPr lang="fi-F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69,1</a:t>
                      </a:r>
                      <a:endParaRPr lang="fi-F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lang="fi-FI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13,9</a:t>
                      </a:r>
                      <a:endParaRPr lang="fi-F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496775628"/>
                  </a:ext>
                </a:extLst>
              </a:tr>
              <a:tr h="398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Kyllä</a:t>
                      </a:r>
                      <a:endParaRPr lang="fi-F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180340" indent="-18034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fi-FI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83,3</a:t>
                      </a:r>
                      <a:endParaRPr lang="fi-FI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fi-F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18,6</a:t>
                      </a:r>
                      <a:endParaRPr lang="fi-F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2034668105"/>
                  </a:ext>
                </a:extLst>
              </a:tr>
              <a:tr h="5042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fi-F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180340" indent="-18034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fi-FI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75,7</a:t>
                      </a:r>
                      <a:endParaRPr lang="fi-FI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39</a:t>
                      </a:r>
                      <a:endParaRPr lang="fi-F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17,6</a:t>
                      </a:r>
                      <a:endParaRPr lang="fi-FI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3218594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0092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ctrTitle"/>
          </p:nvPr>
        </p:nvSpPr>
        <p:spPr>
          <a:xfrm>
            <a:off x="1012054" y="465166"/>
            <a:ext cx="10363200" cy="697810"/>
          </a:xfrm>
        </p:spPr>
        <p:txBody>
          <a:bodyPr>
            <a:normAutofit/>
          </a:bodyPr>
          <a:lstStyle/>
          <a:p>
            <a:r>
              <a:rPr lang="fi-FI" sz="2400" dirty="0"/>
              <a:t>MIELENTERVEYSONGELMAT JA TYÖVOIMAPOLUN AKTIIVISUUS</a:t>
            </a:r>
            <a:r>
              <a:rPr lang="fi-FI" dirty="0"/>
              <a:t> </a:t>
            </a:r>
            <a:r>
              <a:rPr lang="fi-FI" sz="2400" dirty="0"/>
              <a:t>(N=39)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336800" y="4516348"/>
            <a:ext cx="7091680" cy="900000"/>
          </a:xfrm>
        </p:spPr>
        <p:txBody>
          <a:bodyPr/>
          <a:lstStyle/>
          <a:p>
            <a:r>
              <a:rPr lang="fi-FI" sz="1800" dirty="0" err="1"/>
              <a:t>Khin:n</a:t>
            </a:r>
            <a:r>
              <a:rPr lang="fi-FI" sz="1800" dirty="0"/>
              <a:t> neliötesti: merkitsevyys  .039,  5 %:n merkitsevyystaso</a:t>
            </a:r>
          </a:p>
          <a:p>
            <a:r>
              <a:rPr lang="fi-FI" sz="1800" dirty="0"/>
              <a:t>.</a:t>
            </a:r>
            <a:endParaRPr lang="fi-FI" sz="1800" b="1" dirty="0"/>
          </a:p>
        </p:txBody>
      </p:sp>
      <p:pic>
        <p:nvPicPr>
          <p:cNvPr id="14" name="Kuva 13" descr="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749722" y="5934732"/>
            <a:ext cx="1281428" cy="493538"/>
          </a:xfrm>
          <a:prstGeom prst="rect">
            <a:avLst/>
          </a:prstGeom>
        </p:spPr>
      </p:pic>
      <p:pic>
        <p:nvPicPr>
          <p:cNvPr id="15" name="Kuva 14" descr="säätiömainos.jpeg"/>
          <p:cNvPicPr/>
          <p:nvPr/>
        </p:nvPicPr>
        <p:blipFill>
          <a:blip r:embed="rId3"/>
          <a:stretch>
            <a:fillRect/>
          </a:stretch>
        </p:blipFill>
        <p:spPr>
          <a:xfrm>
            <a:off x="5015881" y="5915284"/>
            <a:ext cx="651977" cy="493538"/>
          </a:xfrm>
          <a:prstGeom prst="rect">
            <a:avLst/>
          </a:prstGeom>
        </p:spPr>
      </p:pic>
      <p:pic>
        <p:nvPicPr>
          <p:cNvPr id="16" name="Kuva 15" descr="Lapin_yliopiston_logo.svg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3795849" y="5934732"/>
            <a:ext cx="1007912" cy="479351"/>
          </a:xfrm>
          <a:prstGeom prst="rect">
            <a:avLst/>
          </a:prstGeom>
        </p:spPr>
      </p:pic>
      <p:pic>
        <p:nvPicPr>
          <p:cNvPr id="17" name="Kuva 16" descr="pto-logotxt2.jpg"/>
          <p:cNvPicPr/>
          <p:nvPr/>
        </p:nvPicPr>
        <p:blipFill>
          <a:blip r:embed="rId5"/>
          <a:stretch>
            <a:fillRect/>
          </a:stretch>
        </p:blipFill>
        <p:spPr>
          <a:xfrm>
            <a:off x="5879977" y="5934732"/>
            <a:ext cx="967551" cy="474091"/>
          </a:xfrm>
          <a:prstGeom prst="rect">
            <a:avLst/>
          </a:prstGeom>
        </p:spPr>
      </p:pic>
      <p:pic>
        <p:nvPicPr>
          <p:cNvPr id="19" name="Kuva 18" descr="ely_logo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960096" y="5927899"/>
            <a:ext cx="998750" cy="590550"/>
          </a:xfrm>
          <a:prstGeom prst="rect">
            <a:avLst/>
          </a:prstGeom>
        </p:spPr>
      </p:pic>
      <p:pic>
        <p:nvPicPr>
          <p:cNvPr id="20" name="Kuva 19" descr="lapinamk uutinen.jpg"/>
          <p:cNvPicPr/>
          <p:nvPr/>
        </p:nvPicPr>
        <p:blipFill>
          <a:blip r:embed="rId7"/>
          <a:stretch>
            <a:fillRect/>
          </a:stretch>
        </p:blipFill>
        <p:spPr>
          <a:xfrm>
            <a:off x="667860" y="5934732"/>
            <a:ext cx="762338" cy="493538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384EDC93-61C6-4096-BC7B-1AAC2E8939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875135"/>
              </p:ext>
            </p:extLst>
          </p:nvPr>
        </p:nvGraphicFramePr>
        <p:xfrm>
          <a:off x="1136342" y="2026667"/>
          <a:ext cx="9783192" cy="2100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5770">
                  <a:extLst>
                    <a:ext uri="{9D8B030D-6E8A-4147-A177-3AD203B41FA5}">
                      <a16:colId xmlns:a16="http://schemas.microsoft.com/office/drawing/2014/main" xmlns="" val="4031397876"/>
                    </a:ext>
                  </a:extLst>
                </a:gridCol>
                <a:gridCol w="2800315">
                  <a:extLst>
                    <a:ext uri="{9D8B030D-6E8A-4147-A177-3AD203B41FA5}">
                      <a16:colId xmlns:a16="http://schemas.microsoft.com/office/drawing/2014/main" xmlns="" val="3633087222"/>
                    </a:ext>
                  </a:extLst>
                </a:gridCol>
                <a:gridCol w="2601157">
                  <a:extLst>
                    <a:ext uri="{9D8B030D-6E8A-4147-A177-3AD203B41FA5}">
                      <a16:colId xmlns:a16="http://schemas.microsoft.com/office/drawing/2014/main" xmlns="" val="3037443418"/>
                    </a:ext>
                  </a:extLst>
                </a:gridCol>
                <a:gridCol w="2325950">
                  <a:extLst>
                    <a:ext uri="{9D8B030D-6E8A-4147-A177-3AD203B41FA5}">
                      <a16:colId xmlns:a16="http://schemas.microsoft.com/office/drawing/2014/main" xmlns="" val="1657131916"/>
                    </a:ext>
                  </a:extLst>
                </a:gridCol>
              </a:tblGrid>
              <a:tr h="398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Mt-pulmia</a:t>
                      </a:r>
                      <a:endParaRPr lang="fi-FI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Ei-aktiivinen polku</a:t>
                      </a:r>
                      <a:endParaRPr lang="fi-F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Aktiivinen polku</a:t>
                      </a:r>
                      <a:endParaRPr lang="fi-F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  <a:endParaRPr lang="fi-F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737646582"/>
                  </a:ext>
                </a:extLst>
              </a:tr>
              <a:tr h="7660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Ei</a:t>
                      </a:r>
                      <a:endParaRPr lang="fi-F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fi-FI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fi-FI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fi-FI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496775628"/>
                  </a:ext>
                </a:extLst>
              </a:tr>
              <a:tr h="431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Kyllä</a:t>
                      </a:r>
                      <a:endParaRPr lang="fi-F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180340" indent="-18034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fi-FI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0340" indent="-18034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fi-FI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fi-FI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fi-F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lang="fi-F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2034668105"/>
                  </a:ext>
                </a:extLst>
              </a:tr>
              <a:tr h="5042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fi-F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180340" indent="-18034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fi-FI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0340" indent="-18034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fi-FI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fi-FI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fi-FI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39</a:t>
                      </a:r>
                      <a:endParaRPr lang="fi-FI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3218594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28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ctrTitle"/>
          </p:nvPr>
        </p:nvSpPr>
        <p:spPr>
          <a:xfrm>
            <a:off x="825624" y="269800"/>
            <a:ext cx="10363200" cy="990830"/>
          </a:xfrm>
        </p:spPr>
        <p:txBody>
          <a:bodyPr>
            <a:normAutofit/>
          </a:bodyPr>
          <a:lstStyle/>
          <a:p>
            <a:r>
              <a:rPr lang="fi-FI" dirty="0"/>
              <a:t>AJATUKSIA</a:t>
            </a:r>
          </a:p>
        </p:txBody>
      </p:sp>
      <p:sp>
        <p:nvSpPr>
          <p:cNvPr id="8" name="Alaotsikko 7"/>
          <p:cNvSpPr>
            <a:spLocks noGrp="1"/>
          </p:cNvSpPr>
          <p:nvPr>
            <p:ph type="subTitle" idx="1"/>
          </p:nvPr>
        </p:nvSpPr>
        <p:spPr>
          <a:xfrm>
            <a:off x="443883" y="1260630"/>
            <a:ext cx="11514338" cy="3737498"/>
          </a:xfrm>
        </p:spPr>
        <p:txBody>
          <a:bodyPr>
            <a:normAutofit fontScale="62500" lnSpcReduction="20000"/>
          </a:bodyPr>
          <a:lstStyle/>
          <a:p>
            <a:r>
              <a:rPr lang="fi-FI" sz="2800" dirty="0"/>
              <a:t>TIETOINEN AMMATINVALINTA ON PAKKOVALINTAA PAREMPI RATKAISU</a:t>
            </a:r>
          </a:p>
          <a:p>
            <a:r>
              <a:rPr lang="fi-FI" sz="2800" dirty="0"/>
              <a:t>KAIKENLAINEN SUORITETTU KOULUTUS AUTTAA TULEVAISUUDESSA</a:t>
            </a:r>
          </a:p>
          <a:p>
            <a:r>
              <a:rPr lang="fi-FI" sz="2800" dirty="0"/>
              <a:t>PSYKOLOGINEN TUKI SINNE, MISSÄ NUORET AIKUISET OVAT</a:t>
            </a:r>
          </a:p>
          <a:p>
            <a:r>
              <a:rPr lang="fi-FI" sz="2800" dirty="0"/>
              <a:t>TEHOSTETTUA PSYKOLOGISTA TUKEA OPPIMISVAIKEUKSISTA</a:t>
            </a:r>
          </a:p>
          <a:p>
            <a:r>
              <a:rPr lang="fi-FI" sz="2800" dirty="0"/>
              <a:t>KÄRSIVILLE JA MIELENTERVEYSKUNTOUTUJILLE</a:t>
            </a:r>
          </a:p>
          <a:p>
            <a:r>
              <a:rPr lang="fi-FI" sz="2800" dirty="0"/>
              <a:t>MIELENTERVEYSKUNTOUTUJIEN AMMATILLINEN KUNTOUTUS ON ALOITETTAVA JO HOIDON AIKANA</a:t>
            </a:r>
          </a:p>
          <a:p>
            <a:r>
              <a:rPr lang="fi-FI" sz="2800" dirty="0"/>
              <a:t>ERITYISOPETUSTA KEHITETTÄVÄ KAIKILLA TASOILLA, ERITYINEN HUOMIO ÄIDINKIELEN, KIRJOITTAMISEN SEKÄ LASKEMISEN OPETTAMISEEN</a:t>
            </a:r>
          </a:p>
          <a:p>
            <a:r>
              <a:rPr lang="fi-FI" sz="2800" dirty="0"/>
              <a:t>AMMATILLISESSA ERITYISOPETUKSESSA KEHITETTÄVÄ VAIHTOEHTOISIA YKSILÖLLISIÄ NÄYTTÖJÄ</a:t>
            </a:r>
          </a:p>
          <a:p>
            <a:r>
              <a:rPr lang="fi-FI" sz="2800"/>
              <a:t>OPPIMISVAIKEUKSISTA KÄRSIVIEN SEKÄ MIELENTERVEYSKUNTOUTUJIEN AMMATILLISEN KUNTOUTUKSEN</a:t>
            </a:r>
            <a:endParaRPr lang="fi-FI" sz="2800" dirty="0"/>
          </a:p>
          <a:p>
            <a:r>
              <a:rPr lang="fi-FI" sz="2800" dirty="0"/>
              <a:t>YTIMENÄ OVAT JULKISET PALVELUT, MALLIA HAETTAVA MUISTA POHJOISMAISTA</a:t>
            </a:r>
          </a:p>
          <a:p>
            <a:r>
              <a:rPr lang="fi-FI" sz="2800" dirty="0"/>
              <a:t>OSATYÖKYKYISTEN PALKKATUKIJÄRJESTELMÄÄ KEHITETTÄVÄ</a:t>
            </a:r>
          </a:p>
          <a:p>
            <a:endParaRPr lang="fi-FI" sz="2800" dirty="0"/>
          </a:p>
          <a:p>
            <a:endParaRPr lang="fi-FI" sz="2800" dirty="0"/>
          </a:p>
          <a:p>
            <a:endParaRPr lang="fi-FI" sz="2800" dirty="0"/>
          </a:p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336800" y="4516348"/>
            <a:ext cx="7091680" cy="900000"/>
          </a:xfrm>
        </p:spPr>
        <p:txBody>
          <a:bodyPr/>
          <a:lstStyle/>
          <a:p>
            <a:endParaRPr lang="fi-FI" dirty="0"/>
          </a:p>
          <a:p>
            <a:endParaRPr lang="fi-FI" dirty="0"/>
          </a:p>
          <a:p>
            <a:r>
              <a:rPr lang="fi-FI" sz="1400" b="1" dirty="0"/>
              <a:t>S21260 SOKU2- Sosiaalinen kuntoutus osaksi palvelujärjestelmää (2018-2020) ESR</a:t>
            </a:r>
          </a:p>
        </p:txBody>
      </p:sp>
      <p:pic>
        <p:nvPicPr>
          <p:cNvPr id="14" name="Kuva 13" descr="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749722" y="5934732"/>
            <a:ext cx="1281428" cy="493538"/>
          </a:xfrm>
          <a:prstGeom prst="rect">
            <a:avLst/>
          </a:prstGeom>
        </p:spPr>
      </p:pic>
      <p:pic>
        <p:nvPicPr>
          <p:cNvPr id="15" name="Kuva 14" descr="säätiömainos.jpeg"/>
          <p:cNvPicPr/>
          <p:nvPr/>
        </p:nvPicPr>
        <p:blipFill>
          <a:blip r:embed="rId3"/>
          <a:stretch>
            <a:fillRect/>
          </a:stretch>
        </p:blipFill>
        <p:spPr>
          <a:xfrm>
            <a:off x="5015881" y="5915284"/>
            <a:ext cx="651977" cy="493538"/>
          </a:xfrm>
          <a:prstGeom prst="rect">
            <a:avLst/>
          </a:prstGeom>
        </p:spPr>
      </p:pic>
      <p:pic>
        <p:nvPicPr>
          <p:cNvPr id="16" name="Kuva 15" descr="Lapin_yliopiston_logo.svg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3795849" y="5934732"/>
            <a:ext cx="1007912" cy="479351"/>
          </a:xfrm>
          <a:prstGeom prst="rect">
            <a:avLst/>
          </a:prstGeom>
        </p:spPr>
      </p:pic>
      <p:pic>
        <p:nvPicPr>
          <p:cNvPr id="17" name="Kuva 16" descr="pto-logotxt2.jpg"/>
          <p:cNvPicPr/>
          <p:nvPr/>
        </p:nvPicPr>
        <p:blipFill>
          <a:blip r:embed="rId5"/>
          <a:stretch>
            <a:fillRect/>
          </a:stretch>
        </p:blipFill>
        <p:spPr>
          <a:xfrm>
            <a:off x="5879977" y="5934732"/>
            <a:ext cx="967551" cy="474091"/>
          </a:xfrm>
          <a:prstGeom prst="rect">
            <a:avLst/>
          </a:prstGeom>
        </p:spPr>
      </p:pic>
      <p:pic>
        <p:nvPicPr>
          <p:cNvPr id="19" name="Kuva 18" descr="ely_logo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960096" y="5927899"/>
            <a:ext cx="998750" cy="590550"/>
          </a:xfrm>
          <a:prstGeom prst="rect">
            <a:avLst/>
          </a:prstGeom>
        </p:spPr>
      </p:pic>
      <p:pic>
        <p:nvPicPr>
          <p:cNvPr id="20" name="Kuva 19" descr="lapinamk uutinen.jpg"/>
          <p:cNvPicPr/>
          <p:nvPr/>
        </p:nvPicPr>
        <p:blipFill>
          <a:blip r:embed="rId7"/>
          <a:stretch>
            <a:fillRect/>
          </a:stretch>
        </p:blipFill>
        <p:spPr>
          <a:xfrm>
            <a:off x="667860" y="5934732"/>
            <a:ext cx="762338" cy="49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426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ctrTitle"/>
          </p:nvPr>
        </p:nvSpPr>
        <p:spPr>
          <a:xfrm>
            <a:off x="1012054" y="465166"/>
            <a:ext cx="10363200" cy="697810"/>
          </a:xfrm>
        </p:spPr>
        <p:txBody>
          <a:bodyPr>
            <a:normAutofit/>
          </a:bodyPr>
          <a:lstStyle/>
          <a:p>
            <a:r>
              <a:rPr lang="fi-FI" dirty="0"/>
              <a:t>AMMATILLINEN KOULUTUS</a:t>
            </a:r>
            <a:r>
              <a:rPr lang="fi-FI" sz="2400" dirty="0"/>
              <a:t> (21= EI KOULUTUSTA)</a:t>
            </a:r>
            <a:endParaRPr lang="fi-FI" dirty="0"/>
          </a:p>
        </p:txBody>
      </p:sp>
      <p:sp>
        <p:nvSpPr>
          <p:cNvPr id="8" name="Alaotsikko 7"/>
          <p:cNvSpPr>
            <a:spLocks noGrp="1"/>
          </p:cNvSpPr>
          <p:nvPr>
            <p:ph type="subTitle" idx="1"/>
          </p:nvPr>
        </p:nvSpPr>
        <p:spPr>
          <a:xfrm>
            <a:off x="1012054" y="1162976"/>
            <a:ext cx="9397151" cy="3835152"/>
          </a:xfrm>
        </p:spPr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336800" y="4516348"/>
            <a:ext cx="7091680" cy="900000"/>
          </a:xfrm>
        </p:spPr>
        <p:txBody>
          <a:bodyPr/>
          <a:lstStyle/>
          <a:p>
            <a:endParaRPr lang="fi-FI" dirty="0"/>
          </a:p>
          <a:p>
            <a:endParaRPr lang="fi-FI" dirty="0"/>
          </a:p>
          <a:p>
            <a:r>
              <a:rPr lang="fi-FI" sz="1400" b="1" dirty="0"/>
              <a:t>S21260 SOKU2- Sosiaalinen kuntoutus osaksi palvelujärjestelmää (2018-2020) ESR</a:t>
            </a:r>
          </a:p>
        </p:txBody>
      </p:sp>
      <p:pic>
        <p:nvPicPr>
          <p:cNvPr id="14" name="Kuva 13" descr="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749722" y="5934732"/>
            <a:ext cx="1281428" cy="493538"/>
          </a:xfrm>
          <a:prstGeom prst="rect">
            <a:avLst/>
          </a:prstGeom>
        </p:spPr>
      </p:pic>
      <p:pic>
        <p:nvPicPr>
          <p:cNvPr id="15" name="Kuva 14" descr="säätiömainos.jpeg"/>
          <p:cNvPicPr/>
          <p:nvPr/>
        </p:nvPicPr>
        <p:blipFill>
          <a:blip r:embed="rId3"/>
          <a:stretch>
            <a:fillRect/>
          </a:stretch>
        </p:blipFill>
        <p:spPr>
          <a:xfrm>
            <a:off x="5015881" y="5915284"/>
            <a:ext cx="651977" cy="493538"/>
          </a:xfrm>
          <a:prstGeom prst="rect">
            <a:avLst/>
          </a:prstGeom>
        </p:spPr>
      </p:pic>
      <p:pic>
        <p:nvPicPr>
          <p:cNvPr id="16" name="Kuva 15" descr="Lapin_yliopiston_logo.svg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3795849" y="5934732"/>
            <a:ext cx="1007912" cy="479351"/>
          </a:xfrm>
          <a:prstGeom prst="rect">
            <a:avLst/>
          </a:prstGeom>
        </p:spPr>
      </p:pic>
      <p:pic>
        <p:nvPicPr>
          <p:cNvPr id="17" name="Kuva 16" descr="pto-logotxt2.jpg"/>
          <p:cNvPicPr/>
          <p:nvPr/>
        </p:nvPicPr>
        <p:blipFill>
          <a:blip r:embed="rId5"/>
          <a:stretch>
            <a:fillRect/>
          </a:stretch>
        </p:blipFill>
        <p:spPr>
          <a:xfrm>
            <a:off x="5879977" y="5934732"/>
            <a:ext cx="967551" cy="474091"/>
          </a:xfrm>
          <a:prstGeom prst="rect">
            <a:avLst/>
          </a:prstGeom>
        </p:spPr>
      </p:pic>
      <p:pic>
        <p:nvPicPr>
          <p:cNvPr id="19" name="Kuva 18" descr="ely_logo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960096" y="5927899"/>
            <a:ext cx="998750" cy="590550"/>
          </a:xfrm>
          <a:prstGeom prst="rect">
            <a:avLst/>
          </a:prstGeom>
        </p:spPr>
      </p:pic>
      <p:pic>
        <p:nvPicPr>
          <p:cNvPr id="20" name="Kuva 19" descr="lapinamk uutinen.jpg"/>
          <p:cNvPicPr/>
          <p:nvPr/>
        </p:nvPicPr>
        <p:blipFill>
          <a:blip r:embed="rId7"/>
          <a:stretch>
            <a:fillRect/>
          </a:stretch>
        </p:blipFill>
        <p:spPr>
          <a:xfrm>
            <a:off x="667860" y="5934732"/>
            <a:ext cx="762338" cy="493538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384EDC93-61C6-4096-BC7B-1AAC2E8939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790118"/>
              </p:ext>
            </p:extLst>
          </p:nvPr>
        </p:nvGraphicFramePr>
        <p:xfrm>
          <a:off x="1012053" y="1162976"/>
          <a:ext cx="10306976" cy="45823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43504">
                  <a:extLst>
                    <a:ext uri="{9D8B030D-6E8A-4147-A177-3AD203B41FA5}">
                      <a16:colId xmlns:a16="http://schemas.microsoft.com/office/drawing/2014/main" xmlns="" val="4031397876"/>
                    </a:ext>
                  </a:extLst>
                </a:gridCol>
                <a:gridCol w="747353">
                  <a:extLst>
                    <a:ext uri="{9D8B030D-6E8A-4147-A177-3AD203B41FA5}">
                      <a16:colId xmlns:a16="http://schemas.microsoft.com/office/drawing/2014/main" xmlns="" val="3037443418"/>
                    </a:ext>
                  </a:extLst>
                </a:gridCol>
                <a:gridCol w="5516119">
                  <a:extLst>
                    <a:ext uri="{9D8B030D-6E8A-4147-A177-3AD203B41FA5}">
                      <a16:colId xmlns:a16="http://schemas.microsoft.com/office/drawing/2014/main" xmlns="" val="1657131916"/>
                    </a:ext>
                  </a:extLst>
                </a:gridCol>
              </a:tblGrid>
              <a:tr h="3463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</a:rPr>
                        <a:t>Ammatillinen suuntautuminen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</a:rPr>
                        <a:t>n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</a:rPr>
                        <a:t>Ammattikoulutuksia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737646582"/>
                  </a:ext>
                </a:extLst>
              </a:tr>
              <a:tr h="8184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 dirty="0">
                          <a:effectLst/>
                        </a:rPr>
                        <a:t>R-Käytännölliset alat  </a:t>
                      </a:r>
                      <a:endParaRPr lang="fi-FI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</a:rPr>
                        <a:t>16 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 dirty="0">
                          <a:effectLst/>
                        </a:rPr>
                        <a:t>Rakennusalan perustutkinto (4),   Kokki (3), </a:t>
                      </a:r>
                      <a:r>
                        <a:rPr lang="fi-FI" sz="1800" b="1" dirty="0" err="1">
                          <a:effectLst/>
                        </a:rPr>
                        <a:t>Vaatetussompelija</a:t>
                      </a:r>
                      <a:r>
                        <a:rPr lang="fi-FI" sz="1800" b="1" dirty="0">
                          <a:effectLst/>
                        </a:rPr>
                        <a:t> (2), LVI-asentaja (2), Sähkötekniikka perustutkinto (1), Tietotekniikka perustutkinto (1), Leipuri-</a:t>
                      </a:r>
                      <a:r>
                        <a:rPr lang="fi-FI" sz="1800" b="1" dirty="0" err="1">
                          <a:effectLst/>
                        </a:rPr>
                        <a:t>konditori</a:t>
                      </a:r>
                      <a:r>
                        <a:rPr lang="fi-FI" sz="1800" b="1" dirty="0">
                          <a:effectLst/>
                        </a:rPr>
                        <a:t> (1), Metallialan perustutkinto (1)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 dirty="0">
                          <a:effectLst/>
                        </a:rPr>
                        <a:t> </a:t>
                      </a:r>
                      <a:endParaRPr lang="fi-FI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496775628"/>
                  </a:ext>
                </a:extLst>
              </a:tr>
              <a:tr h="3463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</a:rPr>
                        <a:t>I-Tutkivat alat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180340" indent="-18034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0 </a:t>
                      </a:r>
                      <a:endParaRPr lang="fi-FI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</a:rPr>
                        <a:t> 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2034668105"/>
                  </a:ext>
                </a:extLst>
              </a:tr>
              <a:tr h="3463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</a:rPr>
                        <a:t>A-Luovat alat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2 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 dirty="0">
                          <a:effectLst/>
                        </a:rPr>
                        <a:t>Media-assistentti (1), Artesaani (1) </a:t>
                      </a:r>
                      <a:endParaRPr lang="fi-FI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3218594828"/>
                  </a:ext>
                </a:extLst>
              </a:tr>
              <a:tr h="601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</a:rPr>
                        <a:t>S-Ihmisten hoivaaminen, auttaminen ja ohjaaminen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3</a:t>
                      </a:r>
                      <a:endParaRPr lang="fi-FI" sz="1800" b="1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 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 </a:t>
                      </a:r>
                      <a:r>
                        <a:rPr lang="fi-FI" sz="1800" b="1">
                          <a:effectLst/>
                        </a:rPr>
                        <a:t>Lähihoitaja (2), sosionomi (1) 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690324088"/>
                  </a:ext>
                </a:extLst>
              </a:tr>
              <a:tr h="601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</a:rPr>
                        <a:t>E-Yrittäminen, myynti, asiakaspalvelu ja vaikuttaminen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0 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</a:rPr>
                        <a:t> 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829798021"/>
                  </a:ext>
                </a:extLst>
              </a:tr>
              <a:tr h="9679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</a:rPr>
                        <a:t>C-Järjestelmällisyyttä ja tietohallintaa vaativat alat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2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 dirty="0">
                          <a:effectLst/>
                        </a:rPr>
                        <a:t>Teollisuuslaborantti (1), Datanomi (1)</a:t>
                      </a:r>
                      <a:endParaRPr lang="fi-FI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2538910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28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ctrTitle"/>
          </p:nvPr>
        </p:nvSpPr>
        <p:spPr>
          <a:xfrm>
            <a:off x="1012054" y="465166"/>
            <a:ext cx="10363200" cy="697810"/>
          </a:xfrm>
        </p:spPr>
        <p:txBody>
          <a:bodyPr>
            <a:normAutofit/>
          </a:bodyPr>
          <a:lstStyle/>
          <a:p>
            <a:r>
              <a:rPr lang="fi-FI" dirty="0"/>
              <a:t>AMMATILLINEN KIINNOSTUS</a:t>
            </a:r>
            <a:r>
              <a:rPr lang="fi-FI" sz="2400" dirty="0"/>
              <a:t> (7=EI KIINNOSTUSTA)</a:t>
            </a:r>
            <a:endParaRPr lang="fi-FI" dirty="0"/>
          </a:p>
        </p:txBody>
      </p:sp>
      <p:sp>
        <p:nvSpPr>
          <p:cNvPr id="8" name="Alaotsikko 7"/>
          <p:cNvSpPr>
            <a:spLocks noGrp="1"/>
          </p:cNvSpPr>
          <p:nvPr>
            <p:ph type="subTitle" idx="1"/>
          </p:nvPr>
        </p:nvSpPr>
        <p:spPr>
          <a:xfrm>
            <a:off x="1012054" y="1162976"/>
            <a:ext cx="9397151" cy="3835152"/>
          </a:xfrm>
        </p:spPr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336800" y="4516348"/>
            <a:ext cx="7091680" cy="900000"/>
          </a:xfrm>
        </p:spPr>
        <p:txBody>
          <a:bodyPr/>
          <a:lstStyle/>
          <a:p>
            <a:endParaRPr lang="fi-FI" dirty="0"/>
          </a:p>
          <a:p>
            <a:endParaRPr lang="fi-FI" dirty="0"/>
          </a:p>
          <a:p>
            <a:r>
              <a:rPr lang="fi-FI" sz="1400" b="1" dirty="0"/>
              <a:t>S21260 SOKU2- Sosiaalinen kuntoutus osaksi palvelujärjestelmää (2018-2020) ESR</a:t>
            </a:r>
          </a:p>
        </p:txBody>
      </p:sp>
      <p:pic>
        <p:nvPicPr>
          <p:cNvPr id="14" name="Kuva 13" descr="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749722" y="5934732"/>
            <a:ext cx="1281428" cy="493538"/>
          </a:xfrm>
          <a:prstGeom prst="rect">
            <a:avLst/>
          </a:prstGeom>
        </p:spPr>
      </p:pic>
      <p:pic>
        <p:nvPicPr>
          <p:cNvPr id="15" name="Kuva 14" descr="säätiömainos.jpeg"/>
          <p:cNvPicPr/>
          <p:nvPr/>
        </p:nvPicPr>
        <p:blipFill>
          <a:blip r:embed="rId3"/>
          <a:stretch>
            <a:fillRect/>
          </a:stretch>
        </p:blipFill>
        <p:spPr>
          <a:xfrm>
            <a:off x="5015881" y="5915284"/>
            <a:ext cx="651977" cy="493538"/>
          </a:xfrm>
          <a:prstGeom prst="rect">
            <a:avLst/>
          </a:prstGeom>
        </p:spPr>
      </p:pic>
      <p:pic>
        <p:nvPicPr>
          <p:cNvPr id="16" name="Kuva 15" descr="Lapin_yliopiston_logo.svg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3795849" y="5934732"/>
            <a:ext cx="1007912" cy="479351"/>
          </a:xfrm>
          <a:prstGeom prst="rect">
            <a:avLst/>
          </a:prstGeom>
        </p:spPr>
      </p:pic>
      <p:pic>
        <p:nvPicPr>
          <p:cNvPr id="17" name="Kuva 16" descr="pto-logotxt2.jpg"/>
          <p:cNvPicPr/>
          <p:nvPr/>
        </p:nvPicPr>
        <p:blipFill>
          <a:blip r:embed="rId5"/>
          <a:stretch>
            <a:fillRect/>
          </a:stretch>
        </p:blipFill>
        <p:spPr>
          <a:xfrm>
            <a:off x="5879977" y="5934732"/>
            <a:ext cx="967551" cy="474091"/>
          </a:xfrm>
          <a:prstGeom prst="rect">
            <a:avLst/>
          </a:prstGeom>
        </p:spPr>
      </p:pic>
      <p:pic>
        <p:nvPicPr>
          <p:cNvPr id="19" name="Kuva 18" descr="ely_logo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960096" y="5927899"/>
            <a:ext cx="998750" cy="590550"/>
          </a:xfrm>
          <a:prstGeom prst="rect">
            <a:avLst/>
          </a:prstGeom>
        </p:spPr>
      </p:pic>
      <p:pic>
        <p:nvPicPr>
          <p:cNvPr id="20" name="Kuva 19" descr="lapinamk uutinen.jpg"/>
          <p:cNvPicPr/>
          <p:nvPr/>
        </p:nvPicPr>
        <p:blipFill>
          <a:blip r:embed="rId7"/>
          <a:stretch>
            <a:fillRect/>
          </a:stretch>
        </p:blipFill>
        <p:spPr>
          <a:xfrm>
            <a:off x="667860" y="5934732"/>
            <a:ext cx="762338" cy="493538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384EDC93-61C6-4096-BC7B-1AAC2E8939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143730"/>
              </p:ext>
            </p:extLst>
          </p:nvPr>
        </p:nvGraphicFramePr>
        <p:xfrm>
          <a:off x="914400" y="1162976"/>
          <a:ext cx="10813002" cy="45905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16089">
                  <a:extLst>
                    <a:ext uri="{9D8B030D-6E8A-4147-A177-3AD203B41FA5}">
                      <a16:colId xmlns:a16="http://schemas.microsoft.com/office/drawing/2014/main" xmlns="" val="4031397876"/>
                    </a:ext>
                  </a:extLst>
                </a:gridCol>
                <a:gridCol w="851111">
                  <a:extLst>
                    <a:ext uri="{9D8B030D-6E8A-4147-A177-3AD203B41FA5}">
                      <a16:colId xmlns:a16="http://schemas.microsoft.com/office/drawing/2014/main" xmlns="" val="3037443418"/>
                    </a:ext>
                  </a:extLst>
                </a:gridCol>
                <a:gridCol w="5245802">
                  <a:extLst>
                    <a:ext uri="{9D8B030D-6E8A-4147-A177-3AD203B41FA5}">
                      <a16:colId xmlns:a16="http://schemas.microsoft.com/office/drawing/2014/main" xmlns="" val="1657131916"/>
                    </a:ext>
                  </a:extLst>
                </a:gridCol>
              </a:tblGrid>
              <a:tr h="3463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Ammatillinen suuntautuminen</a:t>
                      </a:r>
                      <a:endParaRPr lang="fi-FI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N=35</a:t>
                      </a:r>
                      <a:endParaRPr lang="fi-FI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Ammattikoulutuksia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737646582"/>
                  </a:ext>
                </a:extLst>
              </a:tr>
              <a:tr h="8184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R-Käytännölliset alat  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 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Tietotekniikka (5), Peliala (2), Kiinteistönhuolto (2), Rakennusala (2), Varastotyö (1), Autonasentaja (1), Leipuri (1), Sähköautomaatio (1), Keittiötyö (1), Prosessinhoitaja (1)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496775628"/>
                  </a:ext>
                </a:extLst>
              </a:tr>
              <a:tr h="3463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I-Tutkivat alat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180340" indent="-18034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fi-FI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Graafinen suunnittelu (2), Luonnontieteet (1), Kielet (1)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2034668105"/>
                  </a:ext>
                </a:extLst>
              </a:tr>
              <a:tr h="3463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A-Luovat alat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Media-ala 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3218594828"/>
                  </a:ext>
                </a:extLst>
              </a:tr>
              <a:tr h="601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S-Ihmisten hoivaaminen, auttaminen ja ohjaaminen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Nuoriso- ja vapaa-ajan ohjaaja (3), Lähihoitaja (2), Sosionomi (1) 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690324088"/>
                  </a:ext>
                </a:extLst>
              </a:tr>
              <a:tr h="601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E-Yrittäminen, myynti, asiakaspalvelu ja vaikuttaminen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Kaupan, myynnin ja asiakaspalvelun tehtävät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829798021"/>
                  </a:ext>
                </a:extLst>
              </a:tr>
              <a:tr h="7738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C-Järjestelmällisyyttä ja tietohallintaa vaativat alat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Laboratoriotyö (1), Kirjastotyö (1), Tietohallinto</a:t>
                      </a:r>
                      <a:endParaRPr lang="fi-FI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2538910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51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ctrTitle"/>
          </p:nvPr>
        </p:nvSpPr>
        <p:spPr>
          <a:xfrm>
            <a:off x="1012054" y="465166"/>
            <a:ext cx="10363200" cy="697810"/>
          </a:xfrm>
        </p:spPr>
        <p:txBody>
          <a:bodyPr>
            <a:normAutofit/>
          </a:bodyPr>
          <a:lstStyle/>
          <a:p>
            <a:r>
              <a:rPr lang="fi-FI" dirty="0"/>
              <a:t>KIINNOSTUKSEN MUUTOKSIA</a:t>
            </a:r>
          </a:p>
        </p:txBody>
      </p:sp>
      <p:sp>
        <p:nvSpPr>
          <p:cNvPr id="8" name="Alaotsikko 7"/>
          <p:cNvSpPr>
            <a:spLocks noGrp="1"/>
          </p:cNvSpPr>
          <p:nvPr>
            <p:ph type="subTitle" idx="1"/>
          </p:nvPr>
        </p:nvSpPr>
        <p:spPr>
          <a:xfrm>
            <a:off x="1012054" y="1162976"/>
            <a:ext cx="9397151" cy="3835152"/>
          </a:xfrm>
        </p:spPr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336800" y="4516348"/>
            <a:ext cx="7091680" cy="900000"/>
          </a:xfrm>
        </p:spPr>
        <p:txBody>
          <a:bodyPr/>
          <a:lstStyle/>
          <a:p>
            <a:endParaRPr lang="fi-FI" dirty="0"/>
          </a:p>
          <a:p>
            <a:endParaRPr lang="fi-FI" dirty="0"/>
          </a:p>
          <a:p>
            <a:r>
              <a:rPr lang="fi-FI" sz="1400" b="1" dirty="0"/>
              <a:t>S21260 SOKU2- Sosiaalinen kuntoutus osaksi palvelujärjestelmää (2018-2020) ESR</a:t>
            </a:r>
          </a:p>
        </p:txBody>
      </p:sp>
      <p:pic>
        <p:nvPicPr>
          <p:cNvPr id="14" name="Kuva 13" descr="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749722" y="5934732"/>
            <a:ext cx="1281428" cy="493538"/>
          </a:xfrm>
          <a:prstGeom prst="rect">
            <a:avLst/>
          </a:prstGeom>
        </p:spPr>
      </p:pic>
      <p:pic>
        <p:nvPicPr>
          <p:cNvPr id="15" name="Kuva 14" descr="säätiömainos.jpeg"/>
          <p:cNvPicPr/>
          <p:nvPr/>
        </p:nvPicPr>
        <p:blipFill>
          <a:blip r:embed="rId3"/>
          <a:stretch>
            <a:fillRect/>
          </a:stretch>
        </p:blipFill>
        <p:spPr>
          <a:xfrm>
            <a:off x="5015881" y="5915284"/>
            <a:ext cx="651977" cy="493538"/>
          </a:xfrm>
          <a:prstGeom prst="rect">
            <a:avLst/>
          </a:prstGeom>
        </p:spPr>
      </p:pic>
      <p:pic>
        <p:nvPicPr>
          <p:cNvPr id="16" name="Kuva 15" descr="Lapin_yliopiston_logo.svg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3795849" y="5934732"/>
            <a:ext cx="1007912" cy="479351"/>
          </a:xfrm>
          <a:prstGeom prst="rect">
            <a:avLst/>
          </a:prstGeom>
        </p:spPr>
      </p:pic>
      <p:pic>
        <p:nvPicPr>
          <p:cNvPr id="17" name="Kuva 16" descr="pto-logotxt2.jpg"/>
          <p:cNvPicPr/>
          <p:nvPr/>
        </p:nvPicPr>
        <p:blipFill>
          <a:blip r:embed="rId5"/>
          <a:stretch>
            <a:fillRect/>
          </a:stretch>
        </p:blipFill>
        <p:spPr>
          <a:xfrm>
            <a:off x="5879977" y="5934732"/>
            <a:ext cx="967551" cy="474091"/>
          </a:xfrm>
          <a:prstGeom prst="rect">
            <a:avLst/>
          </a:prstGeom>
        </p:spPr>
      </p:pic>
      <p:pic>
        <p:nvPicPr>
          <p:cNvPr id="19" name="Kuva 18" descr="ely_logo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960096" y="5927899"/>
            <a:ext cx="998750" cy="590550"/>
          </a:xfrm>
          <a:prstGeom prst="rect">
            <a:avLst/>
          </a:prstGeom>
        </p:spPr>
      </p:pic>
      <p:pic>
        <p:nvPicPr>
          <p:cNvPr id="20" name="Kuva 19" descr="lapinamk uutinen.jpg"/>
          <p:cNvPicPr/>
          <p:nvPr/>
        </p:nvPicPr>
        <p:blipFill>
          <a:blip r:embed="rId7"/>
          <a:stretch>
            <a:fillRect/>
          </a:stretch>
        </p:blipFill>
        <p:spPr>
          <a:xfrm>
            <a:off x="667860" y="5934732"/>
            <a:ext cx="762338" cy="493538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384EDC93-61C6-4096-BC7B-1AAC2E8939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190512"/>
              </p:ext>
            </p:extLst>
          </p:nvPr>
        </p:nvGraphicFramePr>
        <p:xfrm>
          <a:off x="1012053" y="1162977"/>
          <a:ext cx="10493407" cy="43340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30257">
                  <a:extLst>
                    <a:ext uri="{9D8B030D-6E8A-4147-A177-3AD203B41FA5}">
                      <a16:colId xmlns:a16="http://schemas.microsoft.com/office/drawing/2014/main" xmlns="" val="4031397876"/>
                    </a:ext>
                  </a:extLst>
                </a:gridCol>
                <a:gridCol w="837319">
                  <a:extLst>
                    <a:ext uri="{9D8B030D-6E8A-4147-A177-3AD203B41FA5}">
                      <a16:colId xmlns:a16="http://schemas.microsoft.com/office/drawing/2014/main" xmlns="" val="3037443418"/>
                    </a:ext>
                  </a:extLst>
                </a:gridCol>
                <a:gridCol w="5125831">
                  <a:extLst>
                    <a:ext uri="{9D8B030D-6E8A-4147-A177-3AD203B41FA5}">
                      <a16:colId xmlns:a16="http://schemas.microsoft.com/office/drawing/2014/main" xmlns="" val="1657131916"/>
                    </a:ext>
                  </a:extLst>
                </a:gridCol>
              </a:tblGrid>
              <a:tr h="4954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Muutos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Havaintoja ja marraskuun 2019 tilanne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737646582"/>
                  </a:ext>
                </a:extLst>
              </a:tr>
              <a:tr h="11170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Kiinnostuksen kohde muuttunut aikaisempaan ammattiin verrattuna, uusi kiinnostava ammatti 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Selkeä ja melko voimakas kiinnostus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*Opiskelee ohjauksen suuntaisella alalla (8)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*Kuntouttavassa työtoiminnassa, ala tuntematon (3)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*Ei tietoa (2) 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496775628"/>
                  </a:ext>
                </a:extLst>
              </a:tr>
              <a:tr h="2721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Ei aikaisempaa ammattikoulutusta. Ammatillinen kiinnostus ilmaistiin ohjausprosessin aikana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Kiinnostus ilmaistiin vaihtelevalla intensiteetillä ja se vaihteli yksilökohtaisesti.</a:t>
                      </a:r>
                      <a:endParaRPr lang="fi-FI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*Opiskelee ohjauksen suuntaisella alalla (2)</a:t>
                      </a:r>
                      <a:endParaRPr lang="fi-FI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*Opiskelee muilla aloilla (2)</a:t>
                      </a:r>
                      <a:endParaRPr lang="fi-FI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*Pätkätöissä (1)</a:t>
                      </a:r>
                      <a:endParaRPr lang="fi-FI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*Kuntouttavassa työtoiminnassa, ala tuntematon (1)</a:t>
                      </a:r>
                      <a:endParaRPr lang="fi-FI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*Muissa toimenpiteissä, esim. valmennuksessa</a:t>
                      </a:r>
                      <a:endParaRPr lang="fi-FI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työkokeilussa, kuntoutusarvioinnissa (4)</a:t>
                      </a:r>
                      <a:endParaRPr lang="fi-FI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*Siirtyi aikuispuolen työnhakijaksi (1)</a:t>
                      </a:r>
                      <a:endParaRPr lang="fi-FI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*Sairauslomalla (4)</a:t>
                      </a:r>
                      <a:endParaRPr lang="fi-FI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*Ei tietoa (1)</a:t>
                      </a:r>
                      <a:endParaRPr lang="fi-FI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2034668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683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ctrTitle"/>
          </p:nvPr>
        </p:nvSpPr>
        <p:spPr>
          <a:xfrm>
            <a:off x="1012054" y="465166"/>
            <a:ext cx="10363200" cy="697810"/>
          </a:xfrm>
        </p:spPr>
        <p:txBody>
          <a:bodyPr>
            <a:normAutofit/>
          </a:bodyPr>
          <a:lstStyle/>
          <a:p>
            <a:r>
              <a:rPr lang="fi-FI" dirty="0"/>
              <a:t>KIINNOSTUKSEN MUUTOKSIA</a:t>
            </a:r>
          </a:p>
        </p:txBody>
      </p:sp>
      <p:sp>
        <p:nvSpPr>
          <p:cNvPr id="8" name="Alaotsikko 7"/>
          <p:cNvSpPr>
            <a:spLocks noGrp="1"/>
          </p:cNvSpPr>
          <p:nvPr>
            <p:ph type="subTitle" idx="1"/>
          </p:nvPr>
        </p:nvSpPr>
        <p:spPr>
          <a:xfrm>
            <a:off x="1012054" y="1162976"/>
            <a:ext cx="9397151" cy="3835152"/>
          </a:xfrm>
        </p:spPr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336800" y="4516348"/>
            <a:ext cx="7091680" cy="900000"/>
          </a:xfrm>
        </p:spPr>
        <p:txBody>
          <a:bodyPr/>
          <a:lstStyle/>
          <a:p>
            <a:endParaRPr lang="fi-FI" dirty="0"/>
          </a:p>
          <a:p>
            <a:endParaRPr lang="fi-FI" dirty="0"/>
          </a:p>
          <a:p>
            <a:r>
              <a:rPr lang="fi-FI" sz="1400" b="1" dirty="0"/>
              <a:t>S21260 SOKU2- Sosiaalinen kuntoutus osaksi palvelujärjestelmää (2018-2020) ESR</a:t>
            </a:r>
          </a:p>
        </p:txBody>
      </p:sp>
      <p:pic>
        <p:nvPicPr>
          <p:cNvPr id="14" name="Kuva 13" descr="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749722" y="5934732"/>
            <a:ext cx="1281428" cy="493538"/>
          </a:xfrm>
          <a:prstGeom prst="rect">
            <a:avLst/>
          </a:prstGeom>
        </p:spPr>
      </p:pic>
      <p:pic>
        <p:nvPicPr>
          <p:cNvPr id="15" name="Kuva 14" descr="säätiömainos.jpeg"/>
          <p:cNvPicPr/>
          <p:nvPr/>
        </p:nvPicPr>
        <p:blipFill>
          <a:blip r:embed="rId3"/>
          <a:stretch>
            <a:fillRect/>
          </a:stretch>
        </p:blipFill>
        <p:spPr>
          <a:xfrm>
            <a:off x="5015881" y="5915284"/>
            <a:ext cx="651977" cy="493538"/>
          </a:xfrm>
          <a:prstGeom prst="rect">
            <a:avLst/>
          </a:prstGeom>
        </p:spPr>
      </p:pic>
      <p:pic>
        <p:nvPicPr>
          <p:cNvPr id="16" name="Kuva 15" descr="Lapin_yliopiston_logo.svg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3795849" y="5934732"/>
            <a:ext cx="1007912" cy="479351"/>
          </a:xfrm>
          <a:prstGeom prst="rect">
            <a:avLst/>
          </a:prstGeom>
        </p:spPr>
      </p:pic>
      <p:pic>
        <p:nvPicPr>
          <p:cNvPr id="17" name="Kuva 16" descr="pto-logotxt2.jpg"/>
          <p:cNvPicPr/>
          <p:nvPr/>
        </p:nvPicPr>
        <p:blipFill>
          <a:blip r:embed="rId5"/>
          <a:stretch>
            <a:fillRect/>
          </a:stretch>
        </p:blipFill>
        <p:spPr>
          <a:xfrm>
            <a:off x="5879977" y="5934732"/>
            <a:ext cx="967551" cy="474091"/>
          </a:xfrm>
          <a:prstGeom prst="rect">
            <a:avLst/>
          </a:prstGeom>
        </p:spPr>
      </p:pic>
      <p:pic>
        <p:nvPicPr>
          <p:cNvPr id="19" name="Kuva 18" descr="ely_logo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960096" y="5927899"/>
            <a:ext cx="998750" cy="590550"/>
          </a:xfrm>
          <a:prstGeom prst="rect">
            <a:avLst/>
          </a:prstGeom>
        </p:spPr>
      </p:pic>
      <p:pic>
        <p:nvPicPr>
          <p:cNvPr id="20" name="Kuva 19" descr="lapinamk uutinen.jpg"/>
          <p:cNvPicPr/>
          <p:nvPr/>
        </p:nvPicPr>
        <p:blipFill>
          <a:blip r:embed="rId7"/>
          <a:stretch>
            <a:fillRect/>
          </a:stretch>
        </p:blipFill>
        <p:spPr>
          <a:xfrm>
            <a:off x="667860" y="5934732"/>
            <a:ext cx="762338" cy="493538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384EDC93-61C6-4096-BC7B-1AAC2E8939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559079"/>
              </p:ext>
            </p:extLst>
          </p:nvPr>
        </p:nvGraphicFramePr>
        <p:xfrm>
          <a:off x="1012053" y="1162977"/>
          <a:ext cx="10493407" cy="50262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30257">
                  <a:extLst>
                    <a:ext uri="{9D8B030D-6E8A-4147-A177-3AD203B41FA5}">
                      <a16:colId xmlns:a16="http://schemas.microsoft.com/office/drawing/2014/main" xmlns="" val="4031397876"/>
                    </a:ext>
                  </a:extLst>
                </a:gridCol>
                <a:gridCol w="837319">
                  <a:extLst>
                    <a:ext uri="{9D8B030D-6E8A-4147-A177-3AD203B41FA5}">
                      <a16:colId xmlns:a16="http://schemas.microsoft.com/office/drawing/2014/main" xmlns="" val="3037443418"/>
                    </a:ext>
                  </a:extLst>
                </a:gridCol>
                <a:gridCol w="5125831">
                  <a:extLst>
                    <a:ext uri="{9D8B030D-6E8A-4147-A177-3AD203B41FA5}">
                      <a16:colId xmlns:a16="http://schemas.microsoft.com/office/drawing/2014/main" xmlns="" val="1657131916"/>
                    </a:ext>
                  </a:extLst>
                </a:gridCol>
              </a:tblGrid>
              <a:tr h="4360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Muutos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Havaintoja ja marraskuun 2019 tilanne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737646582"/>
                  </a:ext>
                </a:extLst>
              </a:tr>
              <a:tr h="150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Kiinnostuksen rakenne muuttunut (R-I-A-S-E-I)</a:t>
                      </a:r>
                      <a:endParaRPr lang="fi-FI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180340" indent="-18034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fi-FI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Aikaisempi koulutusammatti ei ole vastannut kiinnostuksen rakennetta. Tiedetään, mitä halutaan työltä.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*Opiskelee ohjauksen suuntaisella alalla (6)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*Vaihtoi työpaikkaa (1)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*Kuntouttavassa työtoiminnassa, ala tuntematon (1)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*Ei tietoa (2)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496775628"/>
                  </a:ext>
                </a:extLst>
              </a:tr>
              <a:tr h="23955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Kiinnostuksen kohdetta ei ole, ammattikoulutus on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180340" indent="-18034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fi-FI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Kiinnostuksen herääminen myöhemmässä vaiheessa.</a:t>
                      </a:r>
                      <a:endParaRPr lang="fi-FI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*Ohjauksen prosessi oli ohjauksen aktiivivaiheessa vielä kesken. Toinen on nyt opiskelemassa uudelle alalle, toinen töissä.</a:t>
                      </a:r>
                      <a:endParaRPr lang="fi-FI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2034668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9275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ctrTitle"/>
          </p:nvPr>
        </p:nvSpPr>
        <p:spPr>
          <a:xfrm>
            <a:off x="1012054" y="465166"/>
            <a:ext cx="10363200" cy="697810"/>
          </a:xfrm>
        </p:spPr>
        <p:txBody>
          <a:bodyPr>
            <a:normAutofit/>
          </a:bodyPr>
          <a:lstStyle/>
          <a:p>
            <a:r>
              <a:rPr lang="fi-FI" dirty="0"/>
              <a:t>KIINNOSTUKSEN MUUTOKSIA</a:t>
            </a:r>
          </a:p>
        </p:txBody>
      </p:sp>
      <p:sp>
        <p:nvSpPr>
          <p:cNvPr id="8" name="Alaotsikko 7"/>
          <p:cNvSpPr>
            <a:spLocks noGrp="1"/>
          </p:cNvSpPr>
          <p:nvPr>
            <p:ph type="subTitle" idx="1"/>
          </p:nvPr>
        </p:nvSpPr>
        <p:spPr>
          <a:xfrm>
            <a:off x="1012054" y="1162976"/>
            <a:ext cx="9397151" cy="3835152"/>
          </a:xfrm>
        </p:spPr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336800" y="4516348"/>
            <a:ext cx="7091680" cy="900000"/>
          </a:xfrm>
        </p:spPr>
        <p:txBody>
          <a:bodyPr/>
          <a:lstStyle/>
          <a:p>
            <a:endParaRPr lang="fi-FI" dirty="0"/>
          </a:p>
          <a:p>
            <a:endParaRPr lang="fi-FI" dirty="0"/>
          </a:p>
          <a:p>
            <a:r>
              <a:rPr lang="fi-FI" sz="1400" b="1" dirty="0"/>
              <a:t>S21260 SOKU2- Sosiaalinen kuntoutus osaksi palvelujärjestelmää (2018-2020) ESR</a:t>
            </a:r>
          </a:p>
        </p:txBody>
      </p:sp>
      <p:pic>
        <p:nvPicPr>
          <p:cNvPr id="14" name="Kuva 13" descr="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749722" y="5934732"/>
            <a:ext cx="1281428" cy="493538"/>
          </a:xfrm>
          <a:prstGeom prst="rect">
            <a:avLst/>
          </a:prstGeom>
        </p:spPr>
      </p:pic>
      <p:pic>
        <p:nvPicPr>
          <p:cNvPr id="15" name="Kuva 14" descr="säätiömainos.jpeg"/>
          <p:cNvPicPr/>
          <p:nvPr/>
        </p:nvPicPr>
        <p:blipFill>
          <a:blip r:embed="rId3"/>
          <a:stretch>
            <a:fillRect/>
          </a:stretch>
        </p:blipFill>
        <p:spPr>
          <a:xfrm>
            <a:off x="5015881" y="5915284"/>
            <a:ext cx="651977" cy="493538"/>
          </a:xfrm>
          <a:prstGeom prst="rect">
            <a:avLst/>
          </a:prstGeom>
        </p:spPr>
      </p:pic>
      <p:pic>
        <p:nvPicPr>
          <p:cNvPr id="16" name="Kuva 15" descr="Lapin_yliopiston_logo.svg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3795849" y="5934732"/>
            <a:ext cx="1007912" cy="479351"/>
          </a:xfrm>
          <a:prstGeom prst="rect">
            <a:avLst/>
          </a:prstGeom>
        </p:spPr>
      </p:pic>
      <p:pic>
        <p:nvPicPr>
          <p:cNvPr id="17" name="Kuva 16" descr="pto-logotxt2.jpg"/>
          <p:cNvPicPr/>
          <p:nvPr/>
        </p:nvPicPr>
        <p:blipFill>
          <a:blip r:embed="rId5"/>
          <a:stretch>
            <a:fillRect/>
          </a:stretch>
        </p:blipFill>
        <p:spPr>
          <a:xfrm>
            <a:off x="5879977" y="5934732"/>
            <a:ext cx="967551" cy="474091"/>
          </a:xfrm>
          <a:prstGeom prst="rect">
            <a:avLst/>
          </a:prstGeom>
        </p:spPr>
      </p:pic>
      <p:pic>
        <p:nvPicPr>
          <p:cNvPr id="19" name="Kuva 18" descr="ely_logo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960096" y="5927899"/>
            <a:ext cx="998750" cy="590550"/>
          </a:xfrm>
          <a:prstGeom prst="rect">
            <a:avLst/>
          </a:prstGeom>
        </p:spPr>
      </p:pic>
      <p:pic>
        <p:nvPicPr>
          <p:cNvPr id="20" name="Kuva 19" descr="lapinamk uutinen.jpg"/>
          <p:cNvPicPr/>
          <p:nvPr/>
        </p:nvPicPr>
        <p:blipFill>
          <a:blip r:embed="rId7"/>
          <a:stretch>
            <a:fillRect/>
          </a:stretch>
        </p:blipFill>
        <p:spPr>
          <a:xfrm>
            <a:off x="667860" y="5934732"/>
            <a:ext cx="762338" cy="493538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384EDC93-61C6-4096-BC7B-1AAC2E8939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327762"/>
              </p:ext>
            </p:extLst>
          </p:nvPr>
        </p:nvGraphicFramePr>
        <p:xfrm>
          <a:off x="1012053" y="1162977"/>
          <a:ext cx="10493407" cy="44776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30257">
                  <a:extLst>
                    <a:ext uri="{9D8B030D-6E8A-4147-A177-3AD203B41FA5}">
                      <a16:colId xmlns:a16="http://schemas.microsoft.com/office/drawing/2014/main" xmlns="" val="4031397876"/>
                    </a:ext>
                  </a:extLst>
                </a:gridCol>
                <a:gridCol w="837319">
                  <a:extLst>
                    <a:ext uri="{9D8B030D-6E8A-4147-A177-3AD203B41FA5}">
                      <a16:colId xmlns:a16="http://schemas.microsoft.com/office/drawing/2014/main" xmlns="" val="3037443418"/>
                    </a:ext>
                  </a:extLst>
                </a:gridCol>
                <a:gridCol w="5125831">
                  <a:extLst>
                    <a:ext uri="{9D8B030D-6E8A-4147-A177-3AD203B41FA5}">
                      <a16:colId xmlns:a16="http://schemas.microsoft.com/office/drawing/2014/main" xmlns="" val="1657131916"/>
                    </a:ext>
                  </a:extLst>
                </a:gridCol>
              </a:tblGrid>
              <a:tr h="4360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Muutos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Havaintoja ja marraskuun 2019 tilanne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737646582"/>
                  </a:ext>
                </a:extLst>
              </a:tr>
              <a:tr h="150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Kiinnostuksen kohde säilynyt samana</a:t>
                      </a:r>
                      <a:endParaRPr lang="fi-FI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 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Vahva kiinnostus koulutusammattiin.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*Työllistymisen tai ammatillisen kuntoutuksen tukemisen pulmat. Tarvitaan lisää tukea ja toimenpiteitä: psykoterapia, kuntouttava työtoiminta erityistukineen etc. (2)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*Työllistynyt avoimilla työmarkkinoilla (1)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496775628"/>
                  </a:ext>
                </a:extLst>
              </a:tr>
              <a:tr h="23955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Kiinnostuksen kohdetta ei ole ohjausprosessin jälkeen. Ei ammattikoulutusta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Kiinnostusta ei ole tai se on hyvin heikkoa.</a:t>
                      </a:r>
                      <a:endParaRPr lang="fi-FI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*Opiskelee avoimessa ammattiopistossa (1)</a:t>
                      </a:r>
                      <a:endParaRPr lang="fi-FI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*Suositeltu avointa ammattiopistoa, nykytilasta ei tietoa (1). </a:t>
                      </a:r>
                      <a:endParaRPr lang="fi-FI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*Sairauspäivärahalla (3).</a:t>
                      </a:r>
                      <a:endParaRPr lang="fi-FI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2034668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7865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ctrTitle"/>
          </p:nvPr>
        </p:nvSpPr>
        <p:spPr>
          <a:xfrm>
            <a:off x="1012054" y="465166"/>
            <a:ext cx="10363200" cy="697810"/>
          </a:xfrm>
        </p:spPr>
        <p:txBody>
          <a:bodyPr>
            <a:normAutofit/>
          </a:bodyPr>
          <a:lstStyle/>
          <a:p>
            <a:r>
              <a:rPr lang="fi-FI" dirty="0"/>
              <a:t>KOGNITIIVINEN SUORITUSKYKY </a:t>
            </a:r>
            <a:r>
              <a:rPr lang="fi-FI" sz="2400" dirty="0"/>
              <a:t>(N=39)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336800" y="4516348"/>
            <a:ext cx="7091680" cy="900000"/>
          </a:xfrm>
        </p:spPr>
        <p:txBody>
          <a:bodyPr/>
          <a:lstStyle/>
          <a:p>
            <a:endParaRPr lang="fi-FI" dirty="0"/>
          </a:p>
          <a:p>
            <a:endParaRPr lang="fi-FI" dirty="0"/>
          </a:p>
          <a:p>
            <a:r>
              <a:rPr lang="fi-FI" sz="1400" b="1" dirty="0"/>
              <a:t>S21260 SOKU2- Sosiaalinen kuntoutus osaksi palvelujärjestelmää (2018-2020) ESR</a:t>
            </a:r>
          </a:p>
        </p:txBody>
      </p:sp>
      <p:pic>
        <p:nvPicPr>
          <p:cNvPr id="14" name="Kuva 13" descr="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749722" y="5934732"/>
            <a:ext cx="1281428" cy="493538"/>
          </a:xfrm>
          <a:prstGeom prst="rect">
            <a:avLst/>
          </a:prstGeom>
        </p:spPr>
      </p:pic>
      <p:pic>
        <p:nvPicPr>
          <p:cNvPr id="15" name="Kuva 14" descr="säätiömainos.jpeg"/>
          <p:cNvPicPr/>
          <p:nvPr/>
        </p:nvPicPr>
        <p:blipFill>
          <a:blip r:embed="rId3"/>
          <a:stretch>
            <a:fillRect/>
          </a:stretch>
        </p:blipFill>
        <p:spPr>
          <a:xfrm>
            <a:off x="5015881" y="5915284"/>
            <a:ext cx="651977" cy="493538"/>
          </a:xfrm>
          <a:prstGeom prst="rect">
            <a:avLst/>
          </a:prstGeom>
        </p:spPr>
      </p:pic>
      <p:pic>
        <p:nvPicPr>
          <p:cNvPr id="16" name="Kuva 15" descr="Lapin_yliopiston_logo.svg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3795849" y="5934732"/>
            <a:ext cx="1007912" cy="479351"/>
          </a:xfrm>
          <a:prstGeom prst="rect">
            <a:avLst/>
          </a:prstGeom>
        </p:spPr>
      </p:pic>
      <p:pic>
        <p:nvPicPr>
          <p:cNvPr id="17" name="Kuva 16" descr="pto-logotxt2.jpg"/>
          <p:cNvPicPr/>
          <p:nvPr/>
        </p:nvPicPr>
        <p:blipFill>
          <a:blip r:embed="rId5"/>
          <a:stretch>
            <a:fillRect/>
          </a:stretch>
        </p:blipFill>
        <p:spPr>
          <a:xfrm>
            <a:off x="5879977" y="5934732"/>
            <a:ext cx="967551" cy="474091"/>
          </a:xfrm>
          <a:prstGeom prst="rect">
            <a:avLst/>
          </a:prstGeom>
        </p:spPr>
      </p:pic>
      <p:pic>
        <p:nvPicPr>
          <p:cNvPr id="19" name="Kuva 18" descr="ely_logo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960096" y="5927899"/>
            <a:ext cx="998750" cy="590550"/>
          </a:xfrm>
          <a:prstGeom prst="rect">
            <a:avLst/>
          </a:prstGeom>
        </p:spPr>
      </p:pic>
      <p:pic>
        <p:nvPicPr>
          <p:cNvPr id="20" name="Kuva 19" descr="lapinamk uutinen.jpg"/>
          <p:cNvPicPr/>
          <p:nvPr/>
        </p:nvPicPr>
        <p:blipFill>
          <a:blip r:embed="rId7"/>
          <a:stretch>
            <a:fillRect/>
          </a:stretch>
        </p:blipFill>
        <p:spPr>
          <a:xfrm>
            <a:off x="667860" y="5934732"/>
            <a:ext cx="762338" cy="493538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384EDC93-61C6-4096-BC7B-1AAC2E8939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098416"/>
              </p:ext>
            </p:extLst>
          </p:nvPr>
        </p:nvGraphicFramePr>
        <p:xfrm>
          <a:off x="905523" y="1260632"/>
          <a:ext cx="10688714" cy="37374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99251">
                  <a:extLst>
                    <a:ext uri="{9D8B030D-6E8A-4147-A177-3AD203B41FA5}">
                      <a16:colId xmlns:a16="http://schemas.microsoft.com/office/drawing/2014/main" xmlns="" val="4031397876"/>
                    </a:ext>
                  </a:extLst>
                </a:gridCol>
                <a:gridCol w="1490830">
                  <a:extLst>
                    <a:ext uri="{9D8B030D-6E8A-4147-A177-3AD203B41FA5}">
                      <a16:colId xmlns:a16="http://schemas.microsoft.com/office/drawing/2014/main" xmlns="" val="3037443418"/>
                    </a:ext>
                  </a:extLst>
                </a:gridCol>
                <a:gridCol w="4598633">
                  <a:extLst>
                    <a:ext uri="{9D8B030D-6E8A-4147-A177-3AD203B41FA5}">
                      <a16:colId xmlns:a16="http://schemas.microsoft.com/office/drawing/2014/main" xmlns="" val="1657131916"/>
                    </a:ext>
                  </a:extLst>
                </a:gridCol>
              </a:tblGrid>
              <a:tr h="398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Osa-alue</a:t>
                      </a:r>
                      <a:endParaRPr lang="fi-FI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Keskiarvo</a:t>
                      </a:r>
                      <a:endParaRPr lang="fi-FI" sz="2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Keskihajonta</a:t>
                      </a:r>
                      <a:endParaRPr lang="fi-FI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737646582"/>
                  </a:ext>
                </a:extLst>
              </a:tr>
              <a:tr h="7660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Kielellinen ymmärtäminen  </a:t>
                      </a:r>
                      <a:endParaRPr lang="fi-FI" sz="2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75,7</a:t>
                      </a:r>
                      <a:endParaRPr lang="fi-FI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17,6</a:t>
                      </a:r>
                      <a:endParaRPr lang="fi-FI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496775628"/>
                  </a:ext>
                </a:extLst>
              </a:tr>
              <a:tr h="398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Visuaalinen päättely</a:t>
                      </a:r>
                      <a:endParaRPr lang="fi-FI" sz="2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180340" indent="-18034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fi-FI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0340" indent="-18034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fi-FI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90,5</a:t>
                      </a:r>
                      <a:endParaRPr lang="fi-FI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18,8</a:t>
                      </a:r>
                      <a:endParaRPr lang="fi-FI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2034668105"/>
                  </a:ext>
                </a:extLst>
              </a:tr>
              <a:tr h="398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Työmuisti</a:t>
                      </a:r>
                      <a:endParaRPr lang="fi-FI" sz="2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86,4</a:t>
                      </a:r>
                      <a:endParaRPr lang="fi-FI" sz="2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14,8</a:t>
                      </a:r>
                      <a:endParaRPr lang="fi-FI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3218594828"/>
                  </a:ext>
                </a:extLst>
              </a:tr>
              <a:tr h="796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Prosessointinopeus</a:t>
                      </a:r>
                      <a:endParaRPr lang="fi-FI" sz="2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93,1</a:t>
                      </a:r>
                      <a:endParaRPr lang="fi-FI" sz="2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i-FI" sz="2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15,4</a:t>
                      </a:r>
                      <a:endParaRPr lang="fi-FI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690324088"/>
                  </a:ext>
                </a:extLst>
              </a:tr>
              <a:tr h="980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FSIQ (yleinen suoritustaso)</a:t>
                      </a:r>
                      <a:endParaRPr lang="fi-FI" sz="2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81,1</a:t>
                      </a:r>
                      <a:endParaRPr lang="fi-FI" sz="2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16,8</a:t>
                      </a:r>
                      <a:endParaRPr lang="fi-FI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829798021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A9542E6E-EA98-4C78-8596-86321B776C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5655"/>
              </p:ext>
            </p:extLst>
          </p:nvPr>
        </p:nvGraphicFramePr>
        <p:xfrm>
          <a:off x="8913181" y="1260631"/>
          <a:ext cx="2612080" cy="37374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12080">
                  <a:extLst>
                    <a:ext uri="{9D8B030D-6E8A-4147-A177-3AD203B41FA5}">
                      <a16:colId xmlns:a16="http://schemas.microsoft.com/office/drawing/2014/main" xmlns="" val="145192145"/>
                    </a:ext>
                  </a:extLst>
                </a:gridCol>
              </a:tblGrid>
              <a:tr h="398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Ero standardeihin</a:t>
                      </a:r>
                      <a:endParaRPr lang="fi-FI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2598190193"/>
                  </a:ext>
                </a:extLst>
              </a:tr>
              <a:tr h="7660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5 % merkitsevyys</a:t>
                      </a:r>
                      <a:endParaRPr lang="fi-FI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4092934085"/>
                  </a:ext>
                </a:extLst>
              </a:tr>
              <a:tr h="398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i-FI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2299234782"/>
                  </a:ext>
                </a:extLst>
              </a:tr>
              <a:tr h="398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i-FI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399312710"/>
                  </a:ext>
                </a:extLst>
              </a:tr>
              <a:tr h="796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i-FI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722961481"/>
                  </a:ext>
                </a:extLst>
              </a:tr>
              <a:tr h="980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5 % merkitsevyys</a:t>
                      </a:r>
                      <a:endParaRPr lang="fi-FI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1163948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980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ctrTitle"/>
          </p:nvPr>
        </p:nvSpPr>
        <p:spPr>
          <a:xfrm>
            <a:off x="1012054" y="465166"/>
            <a:ext cx="10363200" cy="697810"/>
          </a:xfrm>
        </p:spPr>
        <p:txBody>
          <a:bodyPr>
            <a:normAutofit/>
          </a:bodyPr>
          <a:lstStyle/>
          <a:p>
            <a:r>
              <a:rPr lang="fi-FI" sz="2400" dirty="0"/>
              <a:t>KOGNITIIVINEN SUORITUSKYKY - TAUSTAMUUTTUJAT (N=39)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336800" y="4516348"/>
            <a:ext cx="7091680" cy="900000"/>
          </a:xfrm>
        </p:spPr>
        <p:txBody>
          <a:bodyPr/>
          <a:lstStyle/>
          <a:p>
            <a:endParaRPr lang="fi-FI" dirty="0"/>
          </a:p>
          <a:p>
            <a:endParaRPr lang="fi-FI" dirty="0"/>
          </a:p>
          <a:p>
            <a:r>
              <a:rPr lang="fi-FI" sz="1400" b="1" dirty="0"/>
              <a:t>S21260 SOKU2- Sosiaalinen kuntoutus osaksi palvelujärjestelmää (2018-2020) ESR</a:t>
            </a:r>
          </a:p>
        </p:txBody>
      </p:sp>
      <p:pic>
        <p:nvPicPr>
          <p:cNvPr id="14" name="Kuva 13" descr="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749722" y="5934732"/>
            <a:ext cx="1281428" cy="493538"/>
          </a:xfrm>
          <a:prstGeom prst="rect">
            <a:avLst/>
          </a:prstGeom>
        </p:spPr>
      </p:pic>
      <p:pic>
        <p:nvPicPr>
          <p:cNvPr id="15" name="Kuva 14" descr="säätiömainos.jpeg"/>
          <p:cNvPicPr/>
          <p:nvPr/>
        </p:nvPicPr>
        <p:blipFill>
          <a:blip r:embed="rId3"/>
          <a:stretch>
            <a:fillRect/>
          </a:stretch>
        </p:blipFill>
        <p:spPr>
          <a:xfrm>
            <a:off x="5015881" y="5915284"/>
            <a:ext cx="651977" cy="493538"/>
          </a:xfrm>
          <a:prstGeom prst="rect">
            <a:avLst/>
          </a:prstGeom>
        </p:spPr>
      </p:pic>
      <p:pic>
        <p:nvPicPr>
          <p:cNvPr id="16" name="Kuva 15" descr="Lapin_yliopiston_logo.svg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3795849" y="5934732"/>
            <a:ext cx="1007912" cy="479351"/>
          </a:xfrm>
          <a:prstGeom prst="rect">
            <a:avLst/>
          </a:prstGeom>
        </p:spPr>
      </p:pic>
      <p:pic>
        <p:nvPicPr>
          <p:cNvPr id="17" name="Kuva 16" descr="pto-logotxt2.jpg"/>
          <p:cNvPicPr/>
          <p:nvPr/>
        </p:nvPicPr>
        <p:blipFill>
          <a:blip r:embed="rId5"/>
          <a:stretch>
            <a:fillRect/>
          </a:stretch>
        </p:blipFill>
        <p:spPr>
          <a:xfrm>
            <a:off x="5879977" y="5934732"/>
            <a:ext cx="967551" cy="474091"/>
          </a:xfrm>
          <a:prstGeom prst="rect">
            <a:avLst/>
          </a:prstGeom>
        </p:spPr>
      </p:pic>
      <p:pic>
        <p:nvPicPr>
          <p:cNvPr id="19" name="Kuva 18" descr="ely_logo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960096" y="5927899"/>
            <a:ext cx="998750" cy="590550"/>
          </a:xfrm>
          <a:prstGeom prst="rect">
            <a:avLst/>
          </a:prstGeom>
        </p:spPr>
      </p:pic>
      <p:pic>
        <p:nvPicPr>
          <p:cNvPr id="20" name="Kuva 19" descr="lapinamk uutinen.jpg"/>
          <p:cNvPicPr/>
          <p:nvPr/>
        </p:nvPicPr>
        <p:blipFill>
          <a:blip r:embed="rId7"/>
          <a:stretch>
            <a:fillRect/>
          </a:stretch>
        </p:blipFill>
        <p:spPr>
          <a:xfrm>
            <a:off x="667860" y="5934732"/>
            <a:ext cx="762338" cy="493538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384EDC93-61C6-4096-BC7B-1AAC2E8939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719907"/>
              </p:ext>
            </p:extLst>
          </p:nvPr>
        </p:nvGraphicFramePr>
        <p:xfrm>
          <a:off x="1759258" y="1162976"/>
          <a:ext cx="8868792" cy="43228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6703">
                  <a:extLst>
                    <a:ext uri="{9D8B030D-6E8A-4147-A177-3AD203B41FA5}">
                      <a16:colId xmlns:a16="http://schemas.microsoft.com/office/drawing/2014/main" xmlns="" val="4031397876"/>
                    </a:ext>
                  </a:extLst>
                </a:gridCol>
                <a:gridCol w="719091">
                  <a:extLst>
                    <a:ext uri="{9D8B030D-6E8A-4147-A177-3AD203B41FA5}">
                      <a16:colId xmlns:a16="http://schemas.microsoft.com/office/drawing/2014/main" xmlns="" val="1365077888"/>
                    </a:ext>
                  </a:extLst>
                </a:gridCol>
                <a:gridCol w="941033">
                  <a:extLst>
                    <a:ext uri="{9D8B030D-6E8A-4147-A177-3AD203B41FA5}">
                      <a16:colId xmlns:a16="http://schemas.microsoft.com/office/drawing/2014/main" xmlns="" val="2365555909"/>
                    </a:ext>
                  </a:extLst>
                </a:gridCol>
                <a:gridCol w="683581">
                  <a:extLst>
                    <a:ext uri="{9D8B030D-6E8A-4147-A177-3AD203B41FA5}">
                      <a16:colId xmlns:a16="http://schemas.microsoft.com/office/drawing/2014/main" xmlns="" val="4009303406"/>
                    </a:ext>
                  </a:extLst>
                </a:gridCol>
                <a:gridCol w="736847">
                  <a:extLst>
                    <a:ext uri="{9D8B030D-6E8A-4147-A177-3AD203B41FA5}">
                      <a16:colId xmlns:a16="http://schemas.microsoft.com/office/drawing/2014/main" xmlns="" val="3508755147"/>
                    </a:ext>
                  </a:extLst>
                </a:gridCol>
                <a:gridCol w="781235">
                  <a:extLst>
                    <a:ext uri="{9D8B030D-6E8A-4147-A177-3AD203B41FA5}">
                      <a16:colId xmlns:a16="http://schemas.microsoft.com/office/drawing/2014/main" xmlns="" val="3279243948"/>
                    </a:ext>
                  </a:extLst>
                </a:gridCol>
                <a:gridCol w="843378">
                  <a:extLst>
                    <a:ext uri="{9D8B030D-6E8A-4147-A177-3AD203B41FA5}">
                      <a16:colId xmlns:a16="http://schemas.microsoft.com/office/drawing/2014/main" xmlns="" val="735154506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xmlns="" val="3037443418"/>
                    </a:ext>
                  </a:extLst>
                </a:gridCol>
                <a:gridCol w="2061099">
                  <a:extLst>
                    <a:ext uri="{9D8B030D-6E8A-4147-A177-3AD203B41FA5}">
                      <a16:colId xmlns:a16="http://schemas.microsoft.com/office/drawing/2014/main" xmlns="" val="1657131916"/>
                    </a:ext>
                  </a:extLst>
                </a:gridCol>
              </a:tblGrid>
              <a:tr h="408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i-FI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Ammattikoulutus</a:t>
                      </a:r>
                      <a:endParaRPr lang="fi-FI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Keskeytys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Kiinnostus R-alat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Mielenterveyspulma</a:t>
                      </a:r>
                      <a:endParaRPr lang="fi-FI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7646582"/>
                  </a:ext>
                </a:extLst>
              </a:tr>
              <a:tr h="408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Osa-alue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Kyllä</a:t>
                      </a:r>
                      <a:endParaRPr lang="fi-FI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Ei</a:t>
                      </a:r>
                      <a:endParaRPr lang="fi-FI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Kyllä</a:t>
                      </a:r>
                      <a:endParaRPr lang="fi-FI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Ei</a:t>
                      </a:r>
                      <a:endParaRPr lang="fi-FI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Kyllä</a:t>
                      </a:r>
                      <a:endParaRPr lang="fi-FI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Ei</a:t>
                      </a:r>
                      <a:endParaRPr lang="fi-FI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Kyllä</a:t>
                      </a:r>
                      <a:endParaRPr lang="fi-FI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Ei</a:t>
                      </a:r>
                      <a:endParaRPr lang="fi-FI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3536485031"/>
                  </a:ext>
                </a:extLst>
              </a:tr>
              <a:tr h="786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Kielellinen</a:t>
                      </a:r>
                      <a:endParaRPr lang="fi-FI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ymmärtäminen </a:t>
                      </a:r>
                      <a:endParaRPr lang="fi-FI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79,7</a:t>
                      </a:r>
                      <a:endParaRPr lang="fi-FI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71,9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68,7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78,4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68,6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F=6,5</a:t>
                      </a:r>
                      <a:endParaRPr lang="fi-FI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83,9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0,02</a:t>
                      </a:r>
                      <a:endParaRPr lang="fi-FI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fi-FI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83,3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F=7,5</a:t>
                      </a:r>
                      <a:endParaRPr lang="fi-FI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69,1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0.01</a:t>
                      </a:r>
                      <a:endParaRPr lang="fi-FI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**       </a:t>
                      </a:r>
                      <a:endParaRPr lang="fi-FI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496775628"/>
                  </a:ext>
                </a:extLst>
              </a:tr>
              <a:tr h="408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Visuaalinen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päättelykyky         </a:t>
                      </a:r>
                      <a:endParaRPr lang="fi-FI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180340" indent="-18034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96,2</a:t>
                      </a:r>
                      <a:endParaRPr lang="fi-FI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180340" indent="-18034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F=3,5</a:t>
                      </a:r>
                      <a:endParaRPr lang="fi-FI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180340" indent="-18034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fi-FI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85,2</a:t>
                      </a:r>
                      <a:endParaRPr lang="fi-FI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180340" indent="-18034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fi-FI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0.07 n.s</a:t>
                      </a:r>
                      <a:endParaRPr lang="fi-FI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180340" indent="-18034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fi-FI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82,9</a:t>
                      </a:r>
                      <a:endParaRPr lang="fi-FI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180340" indent="-18034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fi-FI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93,5</a:t>
                      </a:r>
                      <a:endParaRPr lang="fi-FI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180340" indent="-18034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91,9</a:t>
                      </a:r>
                      <a:endParaRPr lang="fi-FI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180340" indent="-18034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fi-FI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92,0</a:t>
                      </a:r>
                      <a:endParaRPr lang="fi-FI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180340" indent="-18034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fi-FI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92,9</a:t>
                      </a:r>
                      <a:endParaRPr lang="fi-FI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180340" indent="-18034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fi-FI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88,5</a:t>
                      </a:r>
                      <a:endParaRPr lang="fi-FI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2034668105"/>
                  </a:ext>
                </a:extLst>
              </a:tr>
              <a:tr h="408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Työmuisti</a:t>
                      </a:r>
                      <a:endParaRPr lang="fi-FI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86,4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86,5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86,8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86,3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88,2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85,5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90,2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83,2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3218594828"/>
                  </a:ext>
                </a:extLst>
              </a:tr>
              <a:tr h="8170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Prosessointi-</a:t>
                      </a:r>
                      <a:endParaRPr lang="fi-FI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nopeus</a:t>
                      </a:r>
                      <a:endParaRPr lang="fi-FI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94,6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91,6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87,7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95,1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90,5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95,7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91,0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94,8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690324088"/>
                  </a:ext>
                </a:extLst>
              </a:tr>
              <a:tr h="10066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FSIQ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85,3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77,0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73,7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F=3,1</a:t>
                      </a:r>
                      <a:endParaRPr lang="fi-FI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83,9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0,09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n.s</a:t>
                      </a:r>
                      <a:endParaRPr lang="fi-FI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i-FI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78,5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85,4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85,6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77,2</a:t>
                      </a:r>
                      <a:endParaRPr lang="fi-FI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829798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37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ctrTitle"/>
          </p:nvPr>
        </p:nvSpPr>
        <p:spPr>
          <a:xfrm>
            <a:off x="1012054" y="465166"/>
            <a:ext cx="10363200" cy="697810"/>
          </a:xfrm>
        </p:spPr>
        <p:txBody>
          <a:bodyPr>
            <a:normAutofit/>
          </a:bodyPr>
          <a:lstStyle/>
          <a:p>
            <a:r>
              <a:rPr lang="fi-FI" sz="4000" dirty="0"/>
              <a:t>OPPIMISTAITOTESTIEN TULOKSET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336800" y="4516348"/>
            <a:ext cx="7091680" cy="900000"/>
          </a:xfrm>
        </p:spPr>
        <p:txBody>
          <a:bodyPr/>
          <a:lstStyle/>
          <a:p>
            <a:endParaRPr lang="fi-FI" dirty="0"/>
          </a:p>
          <a:p>
            <a:endParaRPr lang="fi-FI" dirty="0"/>
          </a:p>
          <a:p>
            <a:r>
              <a:rPr lang="fi-FI" sz="1400" b="1" dirty="0"/>
              <a:t>S21260 SOKU2- Sosiaalinen kuntoutus osaksi palvelujärjestelmää (2018-2020) ESR</a:t>
            </a:r>
          </a:p>
        </p:txBody>
      </p:sp>
      <p:pic>
        <p:nvPicPr>
          <p:cNvPr id="14" name="Kuva 13" descr="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749722" y="5934732"/>
            <a:ext cx="1281428" cy="493538"/>
          </a:xfrm>
          <a:prstGeom prst="rect">
            <a:avLst/>
          </a:prstGeom>
        </p:spPr>
      </p:pic>
      <p:pic>
        <p:nvPicPr>
          <p:cNvPr id="15" name="Kuva 14" descr="säätiömainos.jpeg"/>
          <p:cNvPicPr/>
          <p:nvPr/>
        </p:nvPicPr>
        <p:blipFill>
          <a:blip r:embed="rId3"/>
          <a:stretch>
            <a:fillRect/>
          </a:stretch>
        </p:blipFill>
        <p:spPr>
          <a:xfrm>
            <a:off x="5015881" y="5915284"/>
            <a:ext cx="651977" cy="493538"/>
          </a:xfrm>
          <a:prstGeom prst="rect">
            <a:avLst/>
          </a:prstGeom>
        </p:spPr>
      </p:pic>
      <p:pic>
        <p:nvPicPr>
          <p:cNvPr id="16" name="Kuva 15" descr="Lapin_yliopiston_logo.svg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3795849" y="5934732"/>
            <a:ext cx="1007912" cy="479351"/>
          </a:xfrm>
          <a:prstGeom prst="rect">
            <a:avLst/>
          </a:prstGeom>
        </p:spPr>
      </p:pic>
      <p:pic>
        <p:nvPicPr>
          <p:cNvPr id="17" name="Kuva 16" descr="pto-logotxt2.jpg"/>
          <p:cNvPicPr/>
          <p:nvPr/>
        </p:nvPicPr>
        <p:blipFill>
          <a:blip r:embed="rId5"/>
          <a:stretch>
            <a:fillRect/>
          </a:stretch>
        </p:blipFill>
        <p:spPr>
          <a:xfrm>
            <a:off x="5879977" y="5934732"/>
            <a:ext cx="967551" cy="474091"/>
          </a:xfrm>
          <a:prstGeom prst="rect">
            <a:avLst/>
          </a:prstGeom>
        </p:spPr>
      </p:pic>
      <p:pic>
        <p:nvPicPr>
          <p:cNvPr id="19" name="Kuva 18" descr="ely_logo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960096" y="5927899"/>
            <a:ext cx="998750" cy="590550"/>
          </a:xfrm>
          <a:prstGeom prst="rect">
            <a:avLst/>
          </a:prstGeom>
        </p:spPr>
      </p:pic>
      <p:pic>
        <p:nvPicPr>
          <p:cNvPr id="20" name="Kuva 19" descr="lapinamk uutinen.jpg"/>
          <p:cNvPicPr/>
          <p:nvPr/>
        </p:nvPicPr>
        <p:blipFill>
          <a:blip r:embed="rId7"/>
          <a:stretch>
            <a:fillRect/>
          </a:stretch>
        </p:blipFill>
        <p:spPr>
          <a:xfrm>
            <a:off x="667860" y="5934732"/>
            <a:ext cx="762338" cy="493538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384EDC93-61C6-4096-BC7B-1AAC2E8939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788787"/>
              </p:ext>
            </p:extLst>
          </p:nvPr>
        </p:nvGraphicFramePr>
        <p:xfrm>
          <a:off x="1150017" y="1293466"/>
          <a:ext cx="9749749" cy="37975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46410">
                  <a:extLst>
                    <a:ext uri="{9D8B030D-6E8A-4147-A177-3AD203B41FA5}">
                      <a16:colId xmlns:a16="http://schemas.microsoft.com/office/drawing/2014/main" xmlns="" val="4031397876"/>
                    </a:ext>
                  </a:extLst>
                </a:gridCol>
                <a:gridCol w="1136551">
                  <a:extLst>
                    <a:ext uri="{9D8B030D-6E8A-4147-A177-3AD203B41FA5}">
                      <a16:colId xmlns:a16="http://schemas.microsoft.com/office/drawing/2014/main" xmlns="" val="1365077888"/>
                    </a:ext>
                  </a:extLst>
                </a:gridCol>
                <a:gridCol w="1122424">
                  <a:extLst>
                    <a:ext uri="{9D8B030D-6E8A-4147-A177-3AD203B41FA5}">
                      <a16:colId xmlns:a16="http://schemas.microsoft.com/office/drawing/2014/main" xmlns="" val="2365555909"/>
                    </a:ext>
                  </a:extLst>
                </a:gridCol>
                <a:gridCol w="1445341">
                  <a:extLst>
                    <a:ext uri="{9D8B030D-6E8A-4147-A177-3AD203B41FA5}">
                      <a16:colId xmlns:a16="http://schemas.microsoft.com/office/drawing/2014/main" xmlns="" val="4009303406"/>
                    </a:ext>
                  </a:extLst>
                </a:gridCol>
                <a:gridCol w="2299023">
                  <a:extLst>
                    <a:ext uri="{9D8B030D-6E8A-4147-A177-3AD203B41FA5}">
                      <a16:colId xmlns:a16="http://schemas.microsoft.com/office/drawing/2014/main" xmlns="" val="3508755147"/>
                    </a:ext>
                  </a:extLst>
                </a:gridCol>
              </a:tblGrid>
              <a:tr h="408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Osa-alue</a:t>
                      </a:r>
                      <a:endParaRPr lang="fi-FI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Keskiarvo</a:t>
                      </a:r>
                      <a:endParaRPr lang="fi-FI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Normikeski-arvo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Tasokuvaus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737646582"/>
                  </a:ext>
                </a:extLst>
              </a:tr>
              <a:tr h="408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Tekninen lukemisen nopeus (teksti) 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3,8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Vähän keskitasoa hitaampi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3536485031"/>
                  </a:ext>
                </a:extLst>
              </a:tr>
              <a:tr h="786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Luetun ymmärtäminen (monivalintatehtävä, tunnistaminen)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180340" indent="-18034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fi-FI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Keskitasoa (mediaani)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496775628"/>
                  </a:ext>
                </a:extLst>
              </a:tr>
              <a:tr h="408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Luetun ymmärtäminen (verbaalinen ja kirjallinen tuottaminen)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180340" indent="-18034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fi-FI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3,9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Vähän alle keskitason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2034668105"/>
                  </a:ext>
                </a:extLst>
              </a:tr>
              <a:tr h="408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Kirjoitusnopeus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fi-FI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2,7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Keskimääräistä hitaampi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3218594828"/>
                  </a:ext>
                </a:extLst>
              </a:tr>
              <a:tr h="8170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RMAT (peruslaskutaitojen testi)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  <a:endParaRPr lang="fi-FI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6,1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fi-FI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Keskitasoa heikompi</a:t>
                      </a:r>
                      <a:endParaRPr lang="fi-FI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xmlns="" val="690324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7615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1098</Words>
  <Application>Microsoft Office PowerPoint</Application>
  <PresentationFormat>Laajakuva</PresentationFormat>
  <Paragraphs>383</Paragraphs>
  <Slides>15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Office-teema</vt:lpstr>
      <vt:lpstr>TULUKSIEN ETSINTÄÄ JA TULENTEKOA</vt:lpstr>
      <vt:lpstr>AMMATILLINEN KOULUTUS (21= EI KOULUTUSTA)</vt:lpstr>
      <vt:lpstr>AMMATILLINEN KIINNOSTUS (7=EI KIINNOSTUSTA)</vt:lpstr>
      <vt:lpstr>KIINNOSTUKSEN MUUTOKSIA</vt:lpstr>
      <vt:lpstr>KIINNOSTUKSEN MUUTOKSIA</vt:lpstr>
      <vt:lpstr>KIINNOSTUKSEN MUUTOKSIA</vt:lpstr>
      <vt:lpstr>KOGNITIIVINEN SUORITUSKYKY (N=39)</vt:lpstr>
      <vt:lpstr>KOGNITIIVINEN SUORITUSKYKY - TAUSTAMUUTTUJAT (N=39)</vt:lpstr>
      <vt:lpstr>OPPIMISTAITOTESTIEN TULOKSET</vt:lpstr>
      <vt:lpstr>SUKUPUOLIEROJA AMMATTIKOULUN KESKEYTTÄNEISTÄ</vt:lpstr>
      <vt:lpstr>KÄYTÄNNÖLLISTEN ALOJEN KIINNOSTUS JA AK:N KESKEYTTÄMINEN (N=35)</vt:lpstr>
      <vt:lpstr>MIELENTERVEYSPULMAT JA AMMATILLINEN KIINNOSTUS (N=42)</vt:lpstr>
      <vt:lpstr>MIELENTERVEYSONGELMAT JA KIELELLISEN YMMÄRTÄMISEN KYKY (N=39)</vt:lpstr>
      <vt:lpstr>MIELENTERVEYSONGELMAT JA TYÖVOIMAPOLUN AKTIIVISUUS (N=39)</vt:lpstr>
      <vt:lpstr>AJATUKSIA</vt:lpstr>
    </vt:vector>
  </TitlesOfParts>
  <Company>EDU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xxxxxxxxxxxxxxxx</dc:title>
  <dc:creator>Räty Rauni</dc:creator>
  <cp:lastModifiedBy>Rauni</cp:lastModifiedBy>
  <cp:revision>22</cp:revision>
  <dcterms:created xsi:type="dcterms:W3CDTF">2018-06-04T06:13:33Z</dcterms:created>
  <dcterms:modified xsi:type="dcterms:W3CDTF">2020-01-20T11:58:15Z</dcterms:modified>
</cp:coreProperties>
</file>