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7" r:id="rId3"/>
    <p:sldId id="261" r:id="rId4"/>
    <p:sldId id="272" r:id="rId5"/>
    <p:sldId id="265" r:id="rId6"/>
    <p:sldId id="269" r:id="rId7"/>
    <p:sldId id="270" r:id="rId8"/>
    <p:sldId id="263" r:id="rId9"/>
    <p:sldId id="271" r:id="rId10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uni Räty" initials="RR" lastIdx="1" clrIdx="0">
    <p:extLst>
      <p:ext uri="{19B8F6BF-5375-455C-9EA6-DF929625EA0E}">
        <p15:presenceInfo xmlns:p15="http://schemas.microsoft.com/office/powerpoint/2012/main" userId="S-1-5-21-2194496264-130578476-1156749656-368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FCD"/>
    <a:srgbClr val="7ACDEB"/>
    <a:srgbClr val="6DB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83673" autoAdjust="0"/>
  </p:normalViewPr>
  <p:slideViewPr>
    <p:cSldViewPr snapToGrid="0">
      <p:cViewPr varScale="1">
        <p:scale>
          <a:sx n="54" d="100"/>
          <a:sy n="54" d="100"/>
        </p:scale>
        <p:origin x="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E6300-A499-40A4-9B06-C64104415785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98230-FAC2-4168-9DDD-A7B1EA97A8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6625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3D2C7-F1C8-4839-AF0B-3F16F3A7B5EA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48779-E9A9-4BD4-AC1B-2CC5F90BDB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230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48779-E9A9-4BD4-AC1B-2CC5F90BDB0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19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48779-E9A9-4BD4-AC1B-2CC5F90BDB0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21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48779-E9A9-4BD4-AC1B-2CC5F90BDB0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933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48779-E9A9-4BD4-AC1B-2CC5F90BDB0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170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48779-E9A9-4BD4-AC1B-2CC5F90BDB0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86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48779-E9A9-4BD4-AC1B-2CC5F90BDB0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4619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48779-E9A9-4BD4-AC1B-2CC5F90BDB0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08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48779-E9A9-4BD4-AC1B-2CC5F90BDB0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71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17-99DD-41D1-8FA0-2576308DE5FF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F5E-152D-4701-B5DD-B8F540209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323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17-99DD-41D1-8FA0-2576308DE5FF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F5E-152D-4701-B5DD-B8F540209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351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17-99DD-41D1-8FA0-2576308DE5FF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F5E-152D-4701-B5DD-B8F540209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747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2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69205" y="3060000"/>
            <a:ext cx="864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6838"/>
            <a:ext cx="192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28.1.2020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38846"/>
            <a:ext cx="48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480000" y="579600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708443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4930507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4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17-99DD-41D1-8FA0-2576308DE5FF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F5E-152D-4701-B5DD-B8F540209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95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17-99DD-41D1-8FA0-2576308DE5FF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F5E-152D-4701-B5DD-B8F540209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51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17-99DD-41D1-8FA0-2576308DE5FF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F5E-152D-4701-B5DD-B8F540209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7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17-99DD-41D1-8FA0-2576308DE5FF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F5E-152D-4701-B5DD-B8F540209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089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17-99DD-41D1-8FA0-2576308DE5FF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F5E-152D-4701-B5DD-B8F540209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57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17-99DD-41D1-8FA0-2576308DE5FF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F5E-152D-4701-B5DD-B8F540209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9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17-99DD-41D1-8FA0-2576308DE5FF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F5E-152D-4701-B5DD-B8F540209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870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B17-99DD-41D1-8FA0-2576308DE5FF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F5E-152D-4701-B5DD-B8F540209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40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9B17-99DD-41D1-8FA0-2576308DE5FF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A3F5E-152D-4701-B5DD-B8F540209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2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emf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9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9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9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4.emf"/><Relationship Id="rId5" Type="http://schemas.openxmlformats.org/officeDocument/2006/relationships/image" Target="../media/image11.jpeg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6.emf"/><Relationship Id="rId3" Type="http://schemas.openxmlformats.org/officeDocument/2006/relationships/image" Target="../media/image9.jpeg"/><Relationship Id="rId7" Type="http://schemas.openxmlformats.org/officeDocument/2006/relationships/image" Target="../media/image8.em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3.png"/><Relationship Id="rId5" Type="http://schemas.openxmlformats.org/officeDocument/2006/relationships/image" Target="../media/image11.jpeg"/><Relationship Id="rId10" Type="http://schemas.openxmlformats.org/officeDocument/2006/relationships/image" Target="../media/image12.png"/><Relationship Id="rId4" Type="http://schemas.openxmlformats.org/officeDocument/2006/relationships/image" Target="../media/image10.jpeg"/><Relationship Id="rId9" Type="http://schemas.openxmlformats.org/officeDocument/2006/relationships/hyperlink" Target="https://blogi.eoppimispalvelut.fi/soku2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0.jpeg"/><Relationship Id="rId7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9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C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00F1E21C-759D-44F9-A357-B3A216DD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56860" y="165741"/>
            <a:ext cx="4864237" cy="5979121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xmlns="" id="{08C0C61D-8016-4A77-9520-54ECDDB52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03" y="112921"/>
            <a:ext cx="7182023" cy="6217918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12C4F6E2-36A7-4AEE-9D64-3C5959A72EEB}"/>
              </a:ext>
            </a:extLst>
          </p:cNvPr>
          <p:cNvSpPr/>
          <p:nvPr/>
        </p:nvSpPr>
        <p:spPr>
          <a:xfrm>
            <a:off x="6583679" y="589281"/>
            <a:ext cx="5383702" cy="1144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fi-FI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FA2921B5-C637-45F0-BFC6-6B9A8FE3F085}"/>
              </a:ext>
            </a:extLst>
          </p:cNvPr>
          <p:cNvSpPr/>
          <p:nvPr/>
        </p:nvSpPr>
        <p:spPr>
          <a:xfrm>
            <a:off x="5231744" y="1124607"/>
            <a:ext cx="63086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SOKU2- Sosiaalinen kuntoutus osaksi palvelujärjestelmää (ESR)</a:t>
            </a:r>
          </a:p>
          <a:p>
            <a:r>
              <a:rPr lang="fi-FI" sz="36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			 </a:t>
            </a:r>
            <a:r>
              <a:rPr lang="fi-FI" sz="20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2/2018-1/2020</a:t>
            </a:r>
          </a:p>
          <a:p>
            <a:r>
              <a:rPr lang="fi-FI" sz="36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			      </a:t>
            </a:r>
          </a:p>
          <a:p>
            <a:r>
              <a:rPr lang="fi-FI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					  Rauni Räty, 				     					          Projektipäällikkö, Lapin AMK</a:t>
            </a:r>
          </a:p>
          <a:p>
            <a:r>
              <a:rPr lang="fi-FI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                                              28.1.2020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6" name="Kuva 5" descr="lapinamk uutinen.jpg">
            <a:extLst>
              <a:ext uri="{FF2B5EF4-FFF2-40B4-BE49-F238E27FC236}">
                <a16:creationId xmlns:a16="http://schemas.microsoft.com/office/drawing/2014/main" xmlns="" id="{05915034-4187-4805-96C6-C0D0E8A4B2A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50666" y="6208404"/>
            <a:ext cx="1446981" cy="56457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xmlns="" id="{CD83811A-50E3-49DF-AEA2-40E4C1E7B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4691" y="6198917"/>
            <a:ext cx="1359750" cy="51516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xmlns="" id="{101A7FF6-9AA3-455E-8384-90AB06218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4128" y="6200049"/>
            <a:ext cx="1282209" cy="515160"/>
          </a:xfrm>
          <a:prstGeom prst="rect">
            <a:avLst/>
          </a:prstGeom>
        </p:spPr>
      </p:pic>
      <p:pic>
        <p:nvPicPr>
          <p:cNvPr id="9" name="Kuva 8" descr="säätiömainos.jpeg">
            <a:extLst>
              <a:ext uri="{FF2B5EF4-FFF2-40B4-BE49-F238E27FC236}">
                <a16:creationId xmlns:a16="http://schemas.microsoft.com/office/drawing/2014/main" xmlns="" id="{D9FC438E-CB06-469C-BE8B-60EC49F5D0FC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736812" y="6198917"/>
            <a:ext cx="1116513" cy="503263"/>
          </a:xfrm>
          <a:prstGeom prst="rect">
            <a:avLst/>
          </a:prstGeom>
        </p:spPr>
      </p:pic>
      <p:pic>
        <p:nvPicPr>
          <p:cNvPr id="10" name="Kuva 9" descr="pto-logotxt2.jpg">
            <a:extLst>
              <a:ext uri="{FF2B5EF4-FFF2-40B4-BE49-F238E27FC236}">
                <a16:creationId xmlns:a16="http://schemas.microsoft.com/office/drawing/2014/main" xmlns="" id="{996095AF-7FF3-4B6D-B6E1-8059340E5324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890979" y="6197683"/>
            <a:ext cx="1410851" cy="482784"/>
          </a:xfrm>
          <a:prstGeom prst="rect">
            <a:avLst/>
          </a:prstGeom>
        </p:spPr>
      </p:pic>
      <p:pic>
        <p:nvPicPr>
          <p:cNvPr id="11" name="Kuva 10" descr="ely_logo.jpg">
            <a:extLst>
              <a:ext uri="{FF2B5EF4-FFF2-40B4-BE49-F238E27FC236}">
                <a16:creationId xmlns:a16="http://schemas.microsoft.com/office/drawing/2014/main" xmlns="" id="{157E9553-416E-48C1-B845-A0D38D0AB011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44482" y="6167194"/>
            <a:ext cx="1282209" cy="546884"/>
          </a:xfrm>
          <a:prstGeom prst="rect">
            <a:avLst/>
          </a:prstGeom>
        </p:spPr>
      </p:pic>
      <p:pic>
        <p:nvPicPr>
          <p:cNvPr id="14" name="image18.png">
            <a:extLst>
              <a:ext uri="{FF2B5EF4-FFF2-40B4-BE49-F238E27FC236}">
                <a16:creationId xmlns:a16="http://schemas.microsoft.com/office/drawing/2014/main" xmlns="" id="{ACEA0DC7-B3E9-4B4A-985D-9407FA17AF4E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15332" y="6188777"/>
            <a:ext cx="942452" cy="476360"/>
          </a:xfrm>
          <a:prstGeom prst="rect">
            <a:avLst/>
          </a:prstGeom>
        </p:spPr>
      </p:pic>
      <p:pic>
        <p:nvPicPr>
          <p:cNvPr id="15" name="image17.png">
            <a:extLst>
              <a:ext uri="{FF2B5EF4-FFF2-40B4-BE49-F238E27FC236}">
                <a16:creationId xmlns:a16="http://schemas.microsoft.com/office/drawing/2014/main" xmlns="" id="{96EE608A-CBF9-46FA-8D06-CCD7B84BAE90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25892" y="6208404"/>
            <a:ext cx="942453" cy="59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5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00F1E21C-759D-44F9-A357-B3A216DD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2654" y="-30659"/>
            <a:ext cx="4959345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xmlns="" id="{08C0C61D-8016-4A77-9520-54ECDDB52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659"/>
            <a:ext cx="7576457" cy="685800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12C4F6E2-36A7-4AEE-9D64-3C5959A72EEB}"/>
              </a:ext>
            </a:extLst>
          </p:cNvPr>
          <p:cNvSpPr/>
          <p:nvPr/>
        </p:nvSpPr>
        <p:spPr>
          <a:xfrm>
            <a:off x="6583679" y="589281"/>
            <a:ext cx="5383702" cy="1144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fi-FI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xmlns="" id="{4F215D63-20D7-44D0-9F8D-EB6CAA1CB459}"/>
              </a:ext>
            </a:extLst>
          </p:cNvPr>
          <p:cNvSpPr/>
          <p:nvPr/>
        </p:nvSpPr>
        <p:spPr>
          <a:xfrm>
            <a:off x="3483429" y="-30659"/>
            <a:ext cx="840377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000" b="1" dirty="0">
              <a:solidFill>
                <a:schemeClr val="bg1"/>
              </a:solidFill>
            </a:endParaRPr>
          </a:p>
          <a:p>
            <a:r>
              <a:rPr lang="fi-FI" sz="2000" b="1" dirty="0">
                <a:solidFill>
                  <a:schemeClr val="bg1"/>
                </a:solidFill>
              </a:rPr>
              <a:t>Hanketoimijat ja toimintaympäristöt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bg1"/>
                </a:solidFill>
              </a:rPr>
              <a:t>Lapin </a:t>
            </a:r>
            <a:r>
              <a:rPr lang="fi-FI" sz="2000" dirty="0">
                <a:solidFill>
                  <a:schemeClr val="bg1"/>
                </a:solidFill>
              </a:rPr>
              <a:t>AMK, Kemi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chemeClr val="bg1"/>
                </a:solidFill>
              </a:rPr>
              <a:t>Meriva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sr</a:t>
            </a:r>
            <a:r>
              <a:rPr lang="fi-FI" sz="2000" dirty="0">
                <a:solidFill>
                  <a:schemeClr val="bg1"/>
                </a:solidFill>
              </a:rPr>
              <a:t>, </a:t>
            </a:r>
            <a:r>
              <a:rPr lang="fi-FI" sz="2000" dirty="0" smtClean="0">
                <a:solidFill>
                  <a:schemeClr val="bg1"/>
                </a:solidFill>
              </a:rPr>
              <a:t>Kemi ja  yhteistyösopimus Kemin </a:t>
            </a:r>
            <a:r>
              <a:rPr lang="fi-FI" sz="2000" dirty="0" err="1" smtClean="0">
                <a:solidFill>
                  <a:schemeClr val="bg1"/>
                </a:solidFill>
              </a:rPr>
              <a:t>kpki</a:t>
            </a:r>
            <a:r>
              <a:rPr lang="fi-FI" sz="2000" dirty="0">
                <a:solidFill>
                  <a:schemeClr val="bg1"/>
                </a:solidFill>
              </a:rPr>
              <a:t>						</a:t>
            </a:r>
            <a:r>
              <a:rPr lang="fi-FI" sz="2000" b="1" dirty="0" smtClean="0">
                <a:solidFill>
                  <a:schemeClr val="bg1"/>
                </a:solidFill>
              </a:rPr>
              <a:t>         </a:t>
            </a:r>
            <a:endParaRPr lang="fi-FI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bg1"/>
                </a:solidFill>
              </a:rPr>
              <a:t>Pohjantähti-opisto</a:t>
            </a:r>
            <a:r>
              <a:rPr lang="fi-FI" sz="2000" dirty="0">
                <a:solidFill>
                  <a:schemeClr val="bg1"/>
                </a:solidFill>
              </a:rPr>
              <a:t>, Keminmaa	</a:t>
            </a:r>
            <a:r>
              <a:rPr lang="fi-FI" sz="2000" dirty="0" smtClean="0">
                <a:solidFill>
                  <a:schemeClr val="bg1"/>
                </a:solidFill>
              </a:rPr>
              <a:t>ja yhteistyösopimus Keminmaan kunta</a:t>
            </a:r>
            <a:r>
              <a:rPr lang="fi-FI" sz="2000" dirty="0">
                <a:solidFill>
                  <a:schemeClr val="bg1"/>
                </a:solidFill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Seita-säätiö, </a:t>
            </a:r>
            <a:r>
              <a:rPr lang="fi-FI" sz="2000" dirty="0" smtClean="0">
                <a:solidFill>
                  <a:schemeClr val="bg1"/>
                </a:solidFill>
              </a:rPr>
              <a:t>Sodankylä ja yhteistyösopimus Sodankylän kunta</a:t>
            </a:r>
            <a:endParaRPr lang="fi-FI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Lapin yliopisto, Rovaniemi 	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bg1"/>
                </a:solidFill>
              </a:rPr>
              <a:t>Volyymi		</a:t>
            </a:r>
            <a:r>
              <a:rPr lang="fi-FI" sz="2000" dirty="0">
                <a:solidFill>
                  <a:schemeClr val="bg1"/>
                </a:solidFill>
              </a:rPr>
              <a:t>	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- n 150 eri tavoin ja eri toimintoihin osallistunutta henkilöä, 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heistä n 100 varsinaiseen hankkeen kohderyhmään eli nuorten aikuisten ikäluokkaan kuuluvaa henkilöä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Projektissa työssä yhteensä 8 henkilöä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- projektipäällikkö. </a:t>
            </a:r>
            <a:r>
              <a:rPr lang="fi-FI" sz="2000" dirty="0" err="1">
                <a:solidFill>
                  <a:schemeClr val="bg1"/>
                </a:solidFill>
              </a:rPr>
              <a:t>oa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- </a:t>
            </a:r>
            <a:r>
              <a:rPr lang="fi-FI" sz="2000" dirty="0" err="1">
                <a:solidFill>
                  <a:schemeClr val="bg1"/>
                </a:solidFill>
              </a:rPr>
              <a:t>erityisasiantuntija,oa</a:t>
            </a:r>
            <a:r>
              <a:rPr lang="fi-FI" sz="2000" dirty="0">
                <a:solidFill>
                  <a:schemeClr val="bg1"/>
                </a:solidFill>
              </a:rPr>
              <a:t>  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- 2 tutkijaa, </a:t>
            </a:r>
            <a:r>
              <a:rPr lang="fi-FI" sz="2000" dirty="0" err="1">
                <a:solidFill>
                  <a:schemeClr val="bg1"/>
                </a:solidFill>
              </a:rPr>
              <a:t>oa</a:t>
            </a:r>
            <a:endParaRPr lang="fi-FI" sz="2000" dirty="0">
              <a:solidFill>
                <a:schemeClr val="bg1"/>
              </a:solidFill>
            </a:endParaRP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-5 projektityöntekijää, joista 2 kokoaikaista ja  3 </a:t>
            </a:r>
            <a:r>
              <a:rPr lang="fi-FI" sz="2000" dirty="0" err="1">
                <a:solidFill>
                  <a:schemeClr val="bg1"/>
                </a:solidFill>
              </a:rPr>
              <a:t>oa</a:t>
            </a:r>
            <a:endParaRPr lang="fi-FI" sz="2000" dirty="0">
              <a:solidFill>
                <a:schemeClr val="bg1"/>
              </a:solidFill>
            </a:endParaRP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bg1"/>
                </a:solidFill>
              </a:rPr>
              <a:t> ja muutamia </a:t>
            </a:r>
            <a:r>
              <a:rPr lang="fi-FI" sz="2000" dirty="0">
                <a:solidFill>
                  <a:schemeClr val="bg1"/>
                </a:solidFill>
              </a:rPr>
              <a:t>työpajateemojen- </a:t>
            </a:r>
            <a:r>
              <a:rPr lang="fi-FI" sz="2000" dirty="0" err="1">
                <a:solidFill>
                  <a:schemeClr val="bg1"/>
                </a:solidFill>
              </a:rPr>
              <a:t>tms</a:t>
            </a:r>
            <a:r>
              <a:rPr lang="fi-FI" sz="2000" dirty="0">
                <a:solidFill>
                  <a:schemeClr val="bg1"/>
                </a:solidFill>
              </a:rPr>
              <a:t> asiantuntijoita </a:t>
            </a:r>
          </a:p>
          <a:p>
            <a:pPr lvl="3"/>
            <a:r>
              <a:rPr lang="fi-FI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71462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DCFC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525516" y="0"/>
            <a:ext cx="10752084" cy="1794510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2060"/>
                </a:solidFill>
              </a:rPr>
              <a:t/>
            </a:r>
            <a:br>
              <a:rPr lang="fi-FI" b="1" dirty="0">
                <a:solidFill>
                  <a:srgbClr val="002060"/>
                </a:solidFill>
              </a:rPr>
            </a:br>
            <a:r>
              <a:rPr lang="fi-FI" sz="3100" b="1" dirty="0">
                <a:solidFill>
                  <a:srgbClr val="002060"/>
                </a:solidFill>
              </a:rPr>
              <a:t>Päämääränä, isona kuvana … </a:t>
            </a:r>
            <a:r>
              <a:rPr lang="fi-FI" b="1" dirty="0">
                <a:solidFill>
                  <a:srgbClr val="002060"/>
                </a:solidFill>
              </a:rPr>
              <a:t/>
            </a:r>
            <a:br>
              <a:rPr lang="fi-FI" b="1" dirty="0">
                <a:solidFill>
                  <a:srgbClr val="002060"/>
                </a:solidFill>
              </a:rPr>
            </a:br>
            <a:endParaRPr lang="fi-FI" b="1" dirty="0">
              <a:solidFill>
                <a:srgbClr val="002060"/>
              </a:solidFill>
            </a:endParaRPr>
          </a:p>
        </p:txBody>
      </p:sp>
      <p:pic>
        <p:nvPicPr>
          <p:cNvPr id="15" name="Kuva 14" descr="säätiömainos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4516136" y="6092642"/>
            <a:ext cx="1128727" cy="503263"/>
          </a:xfrm>
          <a:prstGeom prst="rect">
            <a:avLst/>
          </a:prstGeom>
        </p:spPr>
      </p:pic>
      <p:pic>
        <p:nvPicPr>
          <p:cNvPr id="17" name="Kuva 16" descr="pto-logotxt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644863" y="6096121"/>
            <a:ext cx="1245704" cy="503263"/>
          </a:xfrm>
          <a:prstGeom prst="rect">
            <a:avLst/>
          </a:prstGeom>
        </p:spPr>
      </p:pic>
      <p:pic>
        <p:nvPicPr>
          <p:cNvPr id="19" name="Kuva 18" descr="ely_logo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51987" y="6104540"/>
            <a:ext cx="1086951" cy="510529"/>
          </a:xfrm>
          <a:prstGeom prst="rect">
            <a:avLst/>
          </a:prstGeom>
        </p:spPr>
      </p:pic>
      <p:pic>
        <p:nvPicPr>
          <p:cNvPr id="20" name="Kuva 19" descr="lapinamk uutinen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808531" y="6092642"/>
            <a:ext cx="1113001" cy="52969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C52F6D47-7677-4F52-9515-A6FFF5510D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3927" y="6099909"/>
            <a:ext cx="1282209" cy="51516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28A11C5E-278B-46EE-B58E-CDACD82004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0767" y="6099909"/>
            <a:ext cx="1359750" cy="515160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03E13FE6-4EB4-4829-9B1D-3869772BE536}"/>
              </a:ext>
            </a:extLst>
          </p:cNvPr>
          <p:cNvSpPr/>
          <p:nvPr/>
        </p:nvSpPr>
        <p:spPr>
          <a:xfrm>
            <a:off x="525516" y="1136157"/>
            <a:ext cx="11098925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r>
              <a:rPr lang="fi-FI" sz="2400" b="1" dirty="0">
                <a:latin typeface="Arial" panose="020B0604020202020204" pitchFamily="34" charset="0"/>
                <a:ea typeface="Calibri" panose="020F0502020204030204" pitchFamily="34" charset="0"/>
              </a:rPr>
              <a:t>SOKU2-hankematka alkoi helmikuussa 2018 </a:t>
            </a:r>
            <a:r>
              <a:rPr lang="fi-FI" sz="2400" dirty="0">
                <a:latin typeface="Arial" panose="020B0604020202020204" pitchFamily="34" charset="0"/>
                <a:ea typeface="Calibri" panose="020F0502020204030204" pitchFamily="34" charset="0"/>
              </a:rPr>
              <a:t>jatkaen  SOKU ja ERTU- -hankkeissa toteutettuja ja hyväksi havaittuja asiakkaan osallisuutta ja työllistymistä tukevien käytäntöjä. Matkan etapeiksi </a:t>
            </a:r>
            <a:r>
              <a:rPr lang="fi-FI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merkattiin: </a:t>
            </a:r>
            <a:endParaRPr lang="fi-FI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07975" indent="-285750" eaLnBrk="0" hangingPunct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i-FI" sz="2400" dirty="0"/>
              <a:t>kehittää ja juurruttaa asiakkaan osallisuutta ja työllistymistä edistäviä käytäntöjä hankekuntien asiakastyössä -&gt;</a:t>
            </a:r>
          </a:p>
          <a:p>
            <a:pPr marL="307975" indent="-285750" eaLnBrk="0" hangingPunct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i-FI" sz="2400" dirty="0"/>
              <a:t>palvelujen avoimuutta, </a:t>
            </a:r>
            <a:r>
              <a:rPr lang="fi-FI" sz="2400" dirty="0" smtClean="0"/>
              <a:t>seinättömyyttä  </a:t>
            </a:r>
            <a:r>
              <a:rPr lang="fi-FI" sz="2400" dirty="0"/>
              <a:t>ja saatavuutta kehittämällä -&gt;</a:t>
            </a:r>
          </a:p>
          <a:p>
            <a:pPr marL="307975" indent="-285750" eaLnBrk="0" hangingPunct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i-FI" sz="2400" dirty="0"/>
              <a:t>ja integroimalla kehitetyt ja kokeillut sosiaalisen kuntoutuksen toiminnot ja käytännöt kuntien ja alueiden palveluiden rakenteeseen</a:t>
            </a:r>
            <a:endParaRPr lang="fi-FI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image18.png">
            <a:extLst>
              <a:ext uri="{FF2B5EF4-FFF2-40B4-BE49-F238E27FC236}">
                <a16:creationId xmlns:a16="http://schemas.microsoft.com/office/drawing/2014/main" xmlns="" id="{5F30CB9B-722F-4180-8D01-8E4A3D88091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39467" y="6092642"/>
            <a:ext cx="942452" cy="476360"/>
          </a:xfrm>
          <a:prstGeom prst="rect">
            <a:avLst/>
          </a:prstGeom>
        </p:spPr>
      </p:pic>
      <p:pic>
        <p:nvPicPr>
          <p:cNvPr id="14" name="image17.png">
            <a:extLst>
              <a:ext uri="{FF2B5EF4-FFF2-40B4-BE49-F238E27FC236}">
                <a16:creationId xmlns:a16="http://schemas.microsoft.com/office/drawing/2014/main" xmlns="" id="{DA8DFCA9-271B-419E-B706-EB809BF338F9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60726" y="6092642"/>
            <a:ext cx="942453" cy="59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8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DCFC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1200150" y="236523"/>
            <a:ext cx="9757410" cy="1055825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2060"/>
                </a:solidFill>
              </a:rPr>
              <a:t/>
            </a:r>
            <a:br>
              <a:rPr lang="fi-FI" b="1" dirty="0">
                <a:solidFill>
                  <a:srgbClr val="002060"/>
                </a:solidFill>
              </a:rPr>
            </a:br>
            <a:r>
              <a:rPr lang="fi-FI" b="1" dirty="0" smtClean="0">
                <a:solidFill>
                  <a:srgbClr val="002060"/>
                </a:solidFill>
              </a:rPr>
              <a:t/>
            </a:r>
            <a:br>
              <a:rPr lang="fi-FI" b="1" dirty="0" smtClean="0">
                <a:solidFill>
                  <a:srgbClr val="002060"/>
                </a:solidFill>
              </a:rPr>
            </a:br>
            <a:r>
              <a:rPr lang="fi-FI" b="1" dirty="0">
                <a:solidFill>
                  <a:srgbClr val="002060"/>
                </a:solidFill>
              </a:rPr>
              <a:t/>
            </a:r>
            <a:br>
              <a:rPr lang="fi-FI" b="1" dirty="0">
                <a:solidFill>
                  <a:srgbClr val="002060"/>
                </a:solidFill>
              </a:rPr>
            </a:br>
            <a:r>
              <a:rPr lang="fi-FI" sz="3600" b="1" dirty="0" smtClean="0">
                <a:solidFill>
                  <a:srgbClr val="002060"/>
                </a:solidFill>
              </a:rPr>
              <a:t>Matkanteko on edellyttänyt </a:t>
            </a:r>
            <a:r>
              <a:rPr lang="fi-FI" sz="3100" b="1" dirty="0" smtClean="0">
                <a:solidFill>
                  <a:srgbClr val="002060"/>
                </a:solidFill>
              </a:rPr>
              <a:t>… </a:t>
            </a:r>
            <a:r>
              <a:rPr lang="fi-FI" b="1" dirty="0" smtClean="0">
                <a:solidFill>
                  <a:srgbClr val="002060"/>
                </a:solidFill>
              </a:rPr>
              <a:t/>
            </a:r>
            <a:br>
              <a:rPr lang="fi-FI" b="1" dirty="0" smtClean="0">
                <a:solidFill>
                  <a:srgbClr val="002060"/>
                </a:solidFill>
              </a:rPr>
            </a:br>
            <a:endParaRPr lang="fi-FI" b="1" dirty="0">
              <a:solidFill>
                <a:srgbClr val="002060"/>
              </a:solidFill>
            </a:endParaRPr>
          </a:p>
        </p:txBody>
      </p:sp>
      <p:pic>
        <p:nvPicPr>
          <p:cNvPr id="15" name="Kuva 14" descr="säätiömainos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4516136" y="6092642"/>
            <a:ext cx="1128727" cy="503263"/>
          </a:xfrm>
          <a:prstGeom prst="rect">
            <a:avLst/>
          </a:prstGeom>
        </p:spPr>
      </p:pic>
      <p:pic>
        <p:nvPicPr>
          <p:cNvPr id="17" name="Kuva 16" descr="pto-logotxt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644863" y="6096121"/>
            <a:ext cx="1245704" cy="503263"/>
          </a:xfrm>
          <a:prstGeom prst="rect">
            <a:avLst/>
          </a:prstGeom>
        </p:spPr>
      </p:pic>
      <p:pic>
        <p:nvPicPr>
          <p:cNvPr id="19" name="Kuva 18" descr="ely_logo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51987" y="6104540"/>
            <a:ext cx="1086951" cy="510529"/>
          </a:xfrm>
          <a:prstGeom prst="rect">
            <a:avLst/>
          </a:prstGeom>
        </p:spPr>
      </p:pic>
      <p:pic>
        <p:nvPicPr>
          <p:cNvPr id="20" name="Kuva 19" descr="lapinamk uutinen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808531" y="6092642"/>
            <a:ext cx="1113001" cy="52969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C52F6D47-7677-4F52-9515-A6FFF5510D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3927" y="6099909"/>
            <a:ext cx="1282209" cy="51516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28A11C5E-278B-46EE-B58E-CDACD82004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0767" y="6099909"/>
            <a:ext cx="1359750" cy="515160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03E13FE6-4EB4-4829-9B1D-3869772BE536}"/>
              </a:ext>
            </a:extLst>
          </p:cNvPr>
          <p:cNvSpPr/>
          <p:nvPr/>
        </p:nvSpPr>
        <p:spPr>
          <a:xfrm>
            <a:off x="270115" y="995168"/>
            <a:ext cx="11098925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7975" indent="-285750" eaLnBrk="0" hangingPunct="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fi-FI" sz="2400" dirty="0" smtClean="0">
                <a:ea typeface="Calibri" panose="020F0502020204030204" pitchFamily="34" charset="0"/>
              </a:rPr>
              <a:t>Mukaan kanssakulkijoiksi erilaisissa haasteellisissa ja haavoittavissa elämäntilanteissa olevia nuoria aikuisia, </a:t>
            </a:r>
            <a:r>
              <a:rPr lang="fi-FI" sz="2400" dirty="0" smtClean="0"/>
              <a:t>jotka ovat siirtymävaiheessa itsenäiseen elämään ja jotka tarvitsevat tämän vaiheen moniin polkuihin ohjausta, tietoa, rinnalla kulkevaa tukea ja monia  palveluita ja tukitoimenpiteitä</a:t>
            </a:r>
            <a:endParaRPr lang="fi-FI" sz="2400" dirty="0" smtClean="0">
              <a:ea typeface="Calibri" panose="020F0502020204030204" pitchFamily="34" charset="0"/>
            </a:endParaRPr>
          </a:p>
          <a:p>
            <a:pPr marL="307975" indent="-285750" eaLnBrk="0" hangingPunct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i-FI" sz="2400" dirty="0" smtClean="0">
                <a:ea typeface="Calibri" panose="020F0502020204030204" pitchFamily="34" charset="0"/>
              </a:rPr>
              <a:t>Sosiaalisen kuntoutuksen ydintoimintojen, palvelupolkujen ja työtapojen toteuttamista ja kehittämistä matalan kynnyksen (kynnyksettömillä tai seinättömillä) palveluilla yhteistoiminnassa osatoteuttajien ja hankekumppanikuntien kanssa. Nämä ovat kivijalkana.</a:t>
            </a:r>
          </a:p>
          <a:p>
            <a:pPr marL="307975" indent="-285750" eaLnBrk="0" hangingPunct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i-FI" sz="2400" dirty="0" smtClean="0">
                <a:ea typeface="Calibri" panose="020F0502020204030204" pitchFamily="34" charset="0"/>
              </a:rPr>
              <a:t>Verkkopalvelujen ja sosiaalisen median käytön opiskelua ja käyttöä  viestintä- ja asiointivälineinä</a:t>
            </a:r>
            <a:endParaRPr lang="fi-FI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image18.png">
            <a:extLst>
              <a:ext uri="{FF2B5EF4-FFF2-40B4-BE49-F238E27FC236}">
                <a16:creationId xmlns:a16="http://schemas.microsoft.com/office/drawing/2014/main" xmlns="" id="{5F30CB9B-722F-4180-8D01-8E4A3D88091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39467" y="6092642"/>
            <a:ext cx="942452" cy="476360"/>
          </a:xfrm>
          <a:prstGeom prst="rect">
            <a:avLst/>
          </a:prstGeom>
        </p:spPr>
      </p:pic>
      <p:pic>
        <p:nvPicPr>
          <p:cNvPr id="14" name="image17.png">
            <a:extLst>
              <a:ext uri="{FF2B5EF4-FFF2-40B4-BE49-F238E27FC236}">
                <a16:creationId xmlns:a16="http://schemas.microsoft.com/office/drawing/2014/main" xmlns="" id="{DA8DFCA9-271B-419E-B706-EB809BF338F9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60726" y="6092642"/>
            <a:ext cx="942453" cy="59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6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00F1E21C-759D-44F9-A357-B3A216DD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77926" y="193040"/>
            <a:ext cx="4647215" cy="621791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xmlns="" id="{08C0C61D-8016-4A77-9520-54ECDDB52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16" y="193040"/>
            <a:ext cx="7182023" cy="6217918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12C4F6E2-36A7-4AEE-9D64-3C5959A72EEB}"/>
              </a:ext>
            </a:extLst>
          </p:cNvPr>
          <p:cNvSpPr/>
          <p:nvPr/>
        </p:nvSpPr>
        <p:spPr>
          <a:xfrm>
            <a:off x="6400800" y="336331"/>
            <a:ext cx="5566581" cy="682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Sosiaalisen kuntoutuksen toteutus  hankkeessa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dirty="0"/>
              <a:t>Nuorten aikuisten  yksilö- ja ryhmäohjaaminen ja ryhmätoiminnat Potkuri-kohtaamispaikoissa ja muissa nuorten toimintaympäristöissä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dirty="0"/>
              <a:t>Nuoren aikuisen ammatillisen polun rakentamista yhdessä hänen kanssaan/Tupa-toiminta palveluohjauksen ja  psykologisen ammatinvalinnan ohjauksen työmuodoin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dirty="0"/>
              <a:t>Kokemusosaajavalmennus: </a:t>
            </a:r>
            <a:r>
              <a:rPr lang="fi-FI" sz="1600" dirty="0">
                <a:ea typeface="Calibri" panose="020F0502020204030204" pitchFamily="34" charset="0"/>
              </a:rPr>
              <a:t>kokemusasiantuntijatoiminnan ja asiakasosallisuusmuotojen toteuttamista ja kehittämistä.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Kehittämistyö</a:t>
            </a: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600" dirty="0"/>
              <a:t>Sosiaalisen kuntoutuksen toimivien työkäytäntöjen toteuttaminen ja edelleen kehittäminen nuorten ja yhteistyökumppaneiden kanssa, palvelumuotoilun keinoin</a:t>
            </a:r>
          </a:p>
          <a:p>
            <a:endParaRPr lang="fi-FI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600" dirty="0"/>
              <a:t>Asiakkaan osallisuutta ja työllistymistä tukevien käytäntöjen juurruttaminen ja yhteiskehittäminen osana nuorten kanssa toimivien tahojen asiakastyötä kunnissa.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600" dirty="0"/>
              <a:t>Arviointitiedon tuottaminen, välittäminen ja käytäntöön saattamista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jatuskupla: Pilvi 4">
            <a:extLst>
              <a:ext uri="{FF2B5EF4-FFF2-40B4-BE49-F238E27FC236}">
                <a16:creationId xmlns:a16="http://schemas.microsoft.com/office/drawing/2014/main" xmlns="" id="{3E99D778-A1DE-4983-BB0F-4037AB75F0BC}"/>
              </a:ext>
            </a:extLst>
          </p:cNvPr>
          <p:cNvSpPr/>
          <p:nvPr/>
        </p:nvSpPr>
        <p:spPr>
          <a:xfrm>
            <a:off x="3905962" y="884620"/>
            <a:ext cx="2116465" cy="24173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MITÄ ON TEHTY?</a:t>
            </a:r>
          </a:p>
        </p:txBody>
      </p:sp>
    </p:spTree>
    <p:extLst>
      <p:ext uri="{BB962C8B-B14F-4D97-AF65-F5344CB8AC3E}">
        <p14:creationId xmlns:p14="http://schemas.microsoft.com/office/powerpoint/2010/main" val="172030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DCFC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1776248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2060"/>
                </a:solidFill>
              </a:rPr>
              <a:t/>
            </a:r>
            <a:br>
              <a:rPr lang="fi-FI" b="1" dirty="0">
                <a:solidFill>
                  <a:srgbClr val="002060"/>
                </a:solidFill>
              </a:rPr>
            </a:br>
            <a:r>
              <a:rPr lang="fi-FI" b="1" dirty="0">
                <a:solidFill>
                  <a:srgbClr val="002060"/>
                </a:solidFill>
              </a:rPr>
              <a:t/>
            </a:r>
            <a:br>
              <a:rPr lang="fi-FI" b="1" dirty="0">
                <a:solidFill>
                  <a:srgbClr val="002060"/>
                </a:solidFill>
              </a:rPr>
            </a:br>
            <a:endParaRPr lang="fi-FI" b="1" dirty="0">
              <a:solidFill>
                <a:srgbClr val="002060"/>
              </a:solidFill>
            </a:endParaRPr>
          </a:p>
        </p:txBody>
      </p:sp>
      <p:pic>
        <p:nvPicPr>
          <p:cNvPr id="15" name="Kuva 14" descr="säätiömainos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5014562" y="6092642"/>
            <a:ext cx="1128727" cy="503263"/>
          </a:xfrm>
          <a:prstGeom prst="rect">
            <a:avLst/>
          </a:prstGeom>
        </p:spPr>
      </p:pic>
      <p:pic>
        <p:nvPicPr>
          <p:cNvPr id="17" name="Kuva 16" descr="pto-logotxt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301301" y="6031985"/>
            <a:ext cx="1245704" cy="503263"/>
          </a:xfrm>
          <a:prstGeom prst="rect">
            <a:avLst/>
          </a:prstGeom>
        </p:spPr>
      </p:pic>
      <p:pic>
        <p:nvPicPr>
          <p:cNvPr id="19" name="Kuva 18" descr="ely_logo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07372" y="6063633"/>
            <a:ext cx="1086951" cy="510529"/>
          </a:xfrm>
          <a:prstGeom prst="rect">
            <a:avLst/>
          </a:prstGeom>
        </p:spPr>
      </p:pic>
      <p:pic>
        <p:nvPicPr>
          <p:cNvPr id="20" name="Kuva 19" descr="lapinamk uutinen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1062100" y="6062313"/>
            <a:ext cx="1113001" cy="52969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C52F6D47-7677-4F52-9515-A6FFF5510D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303" y="6099909"/>
            <a:ext cx="1282209" cy="51516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28A11C5E-278B-46EE-B58E-CDACD82004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5977" y="6079281"/>
            <a:ext cx="1359750" cy="515160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03E13FE6-4EB4-4829-9B1D-3869772BE536}"/>
              </a:ext>
            </a:extLst>
          </p:cNvPr>
          <p:cNvSpPr/>
          <p:nvPr/>
        </p:nvSpPr>
        <p:spPr>
          <a:xfrm>
            <a:off x="525516" y="1136157"/>
            <a:ext cx="11098925" cy="91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image18.png">
            <a:extLst>
              <a:ext uri="{FF2B5EF4-FFF2-40B4-BE49-F238E27FC236}">
                <a16:creationId xmlns:a16="http://schemas.microsoft.com/office/drawing/2014/main" xmlns="" id="{5F30CB9B-722F-4180-8D01-8E4A3D88091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91757" y="6008522"/>
            <a:ext cx="942452" cy="476360"/>
          </a:xfrm>
          <a:prstGeom prst="rect">
            <a:avLst/>
          </a:prstGeom>
        </p:spPr>
      </p:pic>
      <p:pic>
        <p:nvPicPr>
          <p:cNvPr id="14" name="image17.png">
            <a:extLst>
              <a:ext uri="{FF2B5EF4-FFF2-40B4-BE49-F238E27FC236}">
                <a16:creationId xmlns:a16="http://schemas.microsoft.com/office/drawing/2014/main" xmlns="" id="{DA8DFCA9-271B-419E-B706-EB809BF338F9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29077" y="6031985"/>
            <a:ext cx="942453" cy="5903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5A7C3038-3E78-4451-98DE-C0A0623DB0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5977" y="697192"/>
            <a:ext cx="8202075" cy="50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7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DCFC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0" y="-693889"/>
            <a:ext cx="9753600" cy="4920344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rgbClr val="002060"/>
                </a:solidFill>
              </a:rPr>
              <a:t>							</a:t>
            </a:r>
            <a:br>
              <a:rPr lang="fi-FI" b="1" dirty="0">
                <a:solidFill>
                  <a:srgbClr val="002060"/>
                </a:solidFill>
              </a:rPr>
            </a:br>
            <a:r>
              <a:rPr lang="fi-FI" b="1" dirty="0">
                <a:solidFill>
                  <a:srgbClr val="002060"/>
                </a:solidFill>
              </a:rPr>
              <a:t/>
            </a:r>
            <a:br>
              <a:rPr lang="fi-FI" b="1" dirty="0">
                <a:solidFill>
                  <a:srgbClr val="002060"/>
                </a:solidFill>
              </a:rPr>
            </a:br>
            <a:r>
              <a:rPr lang="fi-FI" sz="2000" b="1" dirty="0">
                <a:solidFill>
                  <a:srgbClr val="002060"/>
                </a:solidFill>
              </a:rPr>
              <a:t/>
            </a:r>
            <a:br>
              <a:rPr lang="fi-FI" sz="2000" b="1" dirty="0">
                <a:solidFill>
                  <a:srgbClr val="002060"/>
                </a:solidFill>
              </a:rPr>
            </a:br>
            <a:endParaRPr lang="fi-FI" sz="2000" b="1" dirty="0">
              <a:solidFill>
                <a:srgbClr val="002060"/>
              </a:solidFill>
            </a:endParaRPr>
          </a:p>
        </p:txBody>
      </p:sp>
      <p:pic>
        <p:nvPicPr>
          <p:cNvPr id="15" name="Kuva 14" descr="säätiömainos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4516136" y="6092642"/>
            <a:ext cx="1128727" cy="503263"/>
          </a:xfrm>
          <a:prstGeom prst="rect">
            <a:avLst/>
          </a:prstGeom>
        </p:spPr>
      </p:pic>
      <p:pic>
        <p:nvPicPr>
          <p:cNvPr id="17" name="Kuva 16" descr="pto-logotxt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644863" y="6096121"/>
            <a:ext cx="1245704" cy="503263"/>
          </a:xfrm>
          <a:prstGeom prst="rect">
            <a:avLst/>
          </a:prstGeom>
        </p:spPr>
      </p:pic>
      <p:pic>
        <p:nvPicPr>
          <p:cNvPr id="19" name="Kuva 18" descr="ely_logo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51987" y="6104540"/>
            <a:ext cx="1086951" cy="510529"/>
          </a:xfrm>
          <a:prstGeom prst="rect">
            <a:avLst/>
          </a:prstGeom>
        </p:spPr>
      </p:pic>
      <p:pic>
        <p:nvPicPr>
          <p:cNvPr id="20" name="Kuva 19" descr="lapinamk uutinen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808531" y="6092642"/>
            <a:ext cx="1113001" cy="52969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C52F6D47-7677-4F52-9515-A6FFF5510D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3927" y="6099909"/>
            <a:ext cx="1282209" cy="51516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28A11C5E-278B-46EE-B58E-CDACD82004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0767" y="6099909"/>
            <a:ext cx="1359750" cy="515160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03E13FE6-4EB4-4829-9B1D-3869772BE536}"/>
              </a:ext>
            </a:extLst>
          </p:cNvPr>
          <p:cNvSpPr/>
          <p:nvPr/>
        </p:nvSpPr>
        <p:spPr>
          <a:xfrm>
            <a:off x="669471" y="482639"/>
            <a:ext cx="10853057" cy="5464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r>
              <a:rPr lang="fi-FI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HANKKEEN JULKAISU SÄHKÖISENÄ VALMISTUU TÄLLÄ VIIKOLLLA JA PAINETTUNA, HELMIKUUN PUOLIVÄLISSÄ</a:t>
            </a: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6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r>
              <a:rPr lang="fi-FI" sz="1400" dirty="0">
                <a:latin typeface="Arial" panose="020B0604020202020204" pitchFamily="34" charset="0"/>
                <a:ea typeface="Calibri" panose="020F0502020204030204" pitchFamily="34" charset="0"/>
              </a:rPr>
              <a:t>Rauni Räty &amp; Rauno Pietiläinen (toim.)</a:t>
            </a:r>
            <a:r>
              <a:rPr lang="fi-FI" sz="1600" dirty="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r>
              <a:rPr lang="fi-FI" sz="1600" b="1" dirty="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fi-FI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											                                       TOIMINTAKORTIT</a:t>
            </a: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r>
              <a:rPr lang="fi-FI" sz="1600" b="1" dirty="0">
                <a:latin typeface="Arial" panose="020B0604020202020204" pitchFamily="34" charset="0"/>
                <a:ea typeface="Calibri" panose="020F0502020204030204" pitchFamily="34" charset="0"/>
              </a:rPr>
              <a:t>Palvelutarpeesta palvelutuotteeksi</a:t>
            </a: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r>
              <a:rPr lang="fi-FI" sz="1400" dirty="0">
                <a:latin typeface="Arial" panose="020B0604020202020204" pitchFamily="34" charset="0"/>
                <a:ea typeface="Calibri" panose="020F0502020204030204" pitchFamily="34" charset="0"/>
              </a:rPr>
              <a:t>Sosiaalisen kuntoutuksen aseman ja toimintojen vakiinnuttaminen palvelujärjestelmässä – </a:t>
            </a: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r>
              <a:rPr lang="fi-FI" sz="1400" dirty="0">
                <a:latin typeface="Arial" panose="020B0604020202020204" pitchFamily="34" charset="0"/>
                <a:ea typeface="Calibri" panose="020F0502020204030204" pitchFamily="34" charset="0"/>
              </a:rPr>
              <a:t>SOKU2-hankkeen tuotoksia, tuloksia ja kokemuksia</a:t>
            </a: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r>
              <a:rPr lang="fi-FI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JA BLOGISIVUSTO, VIITTÄ VAILLE VALMIINA OSOITTEESSA </a:t>
            </a: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r>
              <a:rPr lang="fi-FI" sz="16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9"/>
              </a:rPr>
              <a:t>https://blogi.eoppimispalvelut.fi/soku2/</a:t>
            </a:r>
            <a:endParaRPr lang="fi-FI" sz="1600" b="1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400" b="1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image18.png">
            <a:extLst>
              <a:ext uri="{FF2B5EF4-FFF2-40B4-BE49-F238E27FC236}">
                <a16:creationId xmlns:a16="http://schemas.microsoft.com/office/drawing/2014/main" xmlns="" id="{5F30CB9B-722F-4180-8D01-8E4A3D880915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39467" y="6092642"/>
            <a:ext cx="942452" cy="476360"/>
          </a:xfrm>
          <a:prstGeom prst="rect">
            <a:avLst/>
          </a:prstGeom>
        </p:spPr>
      </p:pic>
      <p:pic>
        <p:nvPicPr>
          <p:cNvPr id="14" name="image17.png">
            <a:extLst>
              <a:ext uri="{FF2B5EF4-FFF2-40B4-BE49-F238E27FC236}">
                <a16:creationId xmlns:a16="http://schemas.microsoft.com/office/drawing/2014/main" xmlns="" id="{DA8DFCA9-271B-419E-B706-EB809BF338F9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60726" y="6092642"/>
            <a:ext cx="942453" cy="590351"/>
          </a:xfrm>
          <a:prstGeom prst="rect">
            <a:avLst/>
          </a:prstGeom>
        </p:spPr>
      </p:pic>
      <p:grpSp>
        <p:nvGrpSpPr>
          <p:cNvPr id="12" name="Group 47">
            <a:extLst>
              <a:ext uri="{FF2B5EF4-FFF2-40B4-BE49-F238E27FC236}">
                <a16:creationId xmlns:a16="http://schemas.microsoft.com/office/drawing/2014/main" xmlns="" id="{B59FC12A-CC28-4AC9-9F38-FC4A69377DDC}"/>
              </a:ext>
            </a:extLst>
          </p:cNvPr>
          <p:cNvGrpSpPr>
            <a:grpSpLocks/>
          </p:cNvGrpSpPr>
          <p:nvPr/>
        </p:nvGrpSpPr>
        <p:grpSpPr bwMode="auto">
          <a:xfrm>
            <a:off x="808531" y="2732298"/>
            <a:ext cx="1861455" cy="1418537"/>
            <a:chOff x="341" y="4846"/>
            <a:chExt cx="9637" cy="9327"/>
          </a:xfrm>
        </p:grpSpPr>
        <p:pic>
          <p:nvPicPr>
            <p:cNvPr id="16" name="Picture 50">
              <a:extLst>
                <a:ext uri="{FF2B5EF4-FFF2-40B4-BE49-F238E27FC236}">
                  <a16:creationId xmlns:a16="http://schemas.microsoft.com/office/drawing/2014/main" xmlns="" id="{AA623F05-CBCE-4ED9-A147-4DB73ADE3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4846"/>
              <a:ext cx="9298" cy="8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Freeform 49">
              <a:extLst>
                <a:ext uri="{FF2B5EF4-FFF2-40B4-BE49-F238E27FC236}">
                  <a16:creationId xmlns:a16="http://schemas.microsoft.com/office/drawing/2014/main" xmlns="" id="{1C264915-27D5-4496-9AB9-D97B3DC53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12966"/>
              <a:ext cx="5342" cy="1207"/>
            </a:xfrm>
            <a:custGeom>
              <a:avLst/>
              <a:gdLst>
                <a:gd name="T0" fmla="+- 0 9978 4636"/>
                <a:gd name="T1" fmla="*/ T0 w 5342"/>
                <a:gd name="T2" fmla="+- 0 12967 12967"/>
                <a:gd name="T3" fmla="*/ 12967 h 1207"/>
                <a:gd name="T4" fmla="+- 0 5956 4636"/>
                <a:gd name="T5" fmla="*/ T4 w 5342"/>
                <a:gd name="T6" fmla="+- 0 12967 12967"/>
                <a:gd name="T7" fmla="*/ 12967 h 1207"/>
                <a:gd name="T8" fmla="+- 0 5889 4636"/>
                <a:gd name="T9" fmla="*/ T8 w 5342"/>
                <a:gd name="T10" fmla="+- 0 12968 12967"/>
                <a:gd name="T11" fmla="*/ 12968 h 1207"/>
                <a:gd name="T12" fmla="+- 0 5847 4636"/>
                <a:gd name="T13" fmla="*/ T12 w 5342"/>
                <a:gd name="T14" fmla="+- 0 12977 12967"/>
                <a:gd name="T15" fmla="*/ 12977 h 1207"/>
                <a:gd name="T16" fmla="+- 0 5811 4636"/>
                <a:gd name="T17" fmla="*/ T16 w 5342"/>
                <a:gd name="T18" fmla="+- 0 13000 12967"/>
                <a:gd name="T19" fmla="*/ 13000 h 1207"/>
                <a:gd name="T20" fmla="+- 0 5763 4636"/>
                <a:gd name="T21" fmla="*/ T20 w 5342"/>
                <a:gd name="T22" fmla="+- 0 13047 12967"/>
                <a:gd name="T23" fmla="*/ 13047 h 1207"/>
                <a:gd name="T24" fmla="+- 0 4636 4636"/>
                <a:gd name="T25" fmla="*/ T24 w 5342"/>
                <a:gd name="T26" fmla="+- 0 14173 12967"/>
                <a:gd name="T27" fmla="*/ 14173 h 1207"/>
                <a:gd name="T28" fmla="+- 0 9978 4636"/>
                <a:gd name="T29" fmla="*/ T28 w 5342"/>
                <a:gd name="T30" fmla="+- 0 14173 12967"/>
                <a:gd name="T31" fmla="*/ 14173 h 1207"/>
                <a:gd name="T32" fmla="+- 0 9978 4636"/>
                <a:gd name="T33" fmla="*/ T32 w 5342"/>
                <a:gd name="T34" fmla="+- 0 12967 12967"/>
                <a:gd name="T35" fmla="*/ 12967 h 12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5342" h="1207">
                  <a:moveTo>
                    <a:pt x="5342" y="0"/>
                  </a:moveTo>
                  <a:lnTo>
                    <a:pt x="1320" y="0"/>
                  </a:lnTo>
                  <a:lnTo>
                    <a:pt x="1253" y="1"/>
                  </a:lnTo>
                  <a:lnTo>
                    <a:pt x="1211" y="10"/>
                  </a:lnTo>
                  <a:lnTo>
                    <a:pt x="1175" y="33"/>
                  </a:lnTo>
                  <a:lnTo>
                    <a:pt x="1127" y="80"/>
                  </a:lnTo>
                  <a:lnTo>
                    <a:pt x="0" y="1206"/>
                  </a:lnTo>
                  <a:lnTo>
                    <a:pt x="5342" y="1206"/>
                  </a:lnTo>
                  <a:lnTo>
                    <a:pt x="53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i-FI"/>
            </a:p>
          </p:txBody>
        </p:sp>
        <p:sp>
          <p:nvSpPr>
            <p:cNvPr id="21" name="Rectangle 48">
              <a:extLst>
                <a:ext uri="{FF2B5EF4-FFF2-40B4-BE49-F238E27FC236}">
                  <a16:creationId xmlns:a16="http://schemas.microsoft.com/office/drawing/2014/main" xmlns="" id="{7A522E13-8333-4286-96C2-5417195A4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4846"/>
              <a:ext cx="9298" cy="280"/>
            </a:xfrm>
            <a:prstGeom prst="rect">
              <a:avLst/>
            </a:prstGeom>
            <a:solidFill>
              <a:srgbClr val="C95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i-FI"/>
            </a:p>
          </p:txBody>
        </p: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xmlns="" id="{825AB0DF-BD3E-4CE4-BF37-6D72279B7A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86952" y="1729540"/>
            <a:ext cx="2796517" cy="39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0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 flipH="1" flipV="1">
            <a:off x="15494000" y="-3058159"/>
            <a:ext cx="1483360" cy="812799"/>
          </a:xfrm>
        </p:spPr>
        <p:txBody>
          <a:bodyPr>
            <a:normAutofit/>
          </a:bodyPr>
          <a:lstStyle/>
          <a:p>
            <a:endParaRPr lang="fi-FI" b="1" dirty="0">
              <a:solidFill>
                <a:srgbClr val="002060"/>
              </a:solidFill>
            </a:endParaRPr>
          </a:p>
        </p:txBody>
      </p:sp>
      <p:pic>
        <p:nvPicPr>
          <p:cNvPr id="15" name="Kuva 14" descr="säätiömainos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0042" y="5906303"/>
            <a:ext cx="762338" cy="503263"/>
          </a:xfrm>
          <a:prstGeom prst="rect">
            <a:avLst/>
          </a:prstGeom>
        </p:spPr>
      </p:pic>
      <p:pic>
        <p:nvPicPr>
          <p:cNvPr id="17" name="Kuva 16" descr="pto-logotxt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494484" y="5883239"/>
            <a:ext cx="905257" cy="503263"/>
          </a:xfrm>
          <a:prstGeom prst="rect">
            <a:avLst/>
          </a:prstGeom>
        </p:spPr>
      </p:pic>
      <p:pic>
        <p:nvPicPr>
          <p:cNvPr id="19" name="Kuva 18" descr="ely_logo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8391" y="6157935"/>
            <a:ext cx="905257" cy="457135"/>
          </a:xfrm>
          <a:prstGeom prst="rect">
            <a:avLst/>
          </a:prstGeom>
        </p:spPr>
      </p:pic>
      <p:pic>
        <p:nvPicPr>
          <p:cNvPr id="20" name="Kuva 19" descr="lapinamk uutinen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630935" y="5934732"/>
            <a:ext cx="898535" cy="52969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C52F6D47-7677-4F52-9515-A6FFF5510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729" y="5913111"/>
            <a:ext cx="1282209" cy="51516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28A11C5E-278B-46EE-B58E-CDACD82004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7724" y="5923921"/>
            <a:ext cx="1359750" cy="515160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03E13FE6-4EB4-4829-9B1D-3869772BE536}"/>
              </a:ext>
            </a:extLst>
          </p:cNvPr>
          <p:cNvSpPr/>
          <p:nvPr/>
        </p:nvSpPr>
        <p:spPr>
          <a:xfrm>
            <a:off x="1080202" y="1221119"/>
            <a:ext cx="10027920" cy="89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00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00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00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225" eaLnBrk="0" hangingPunct="0">
              <a:lnSpc>
                <a:spcPct val="130000"/>
              </a:lnSpc>
              <a:spcAft>
                <a:spcPts val="0"/>
              </a:spcAft>
            </a:pPr>
            <a:endParaRPr lang="fi-FI" sz="11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821C6F5A-F1CD-4EC6-916F-C9B934D6B7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2" y="110032"/>
            <a:ext cx="11450320" cy="5568545"/>
          </a:xfrm>
          <a:prstGeom prst="rect">
            <a:avLst/>
          </a:prstGeom>
        </p:spPr>
      </p:pic>
      <p:sp>
        <p:nvSpPr>
          <p:cNvPr id="12" name="Räjähdys: 14 pistettä 11">
            <a:extLst>
              <a:ext uri="{FF2B5EF4-FFF2-40B4-BE49-F238E27FC236}">
                <a16:creationId xmlns:a16="http://schemas.microsoft.com/office/drawing/2014/main" xmlns="" id="{2E0625CE-D832-4831-A326-16A98BDC9E1F}"/>
              </a:ext>
            </a:extLst>
          </p:cNvPr>
          <p:cNvSpPr/>
          <p:nvPr/>
        </p:nvSpPr>
        <p:spPr>
          <a:xfrm>
            <a:off x="2155371" y="661437"/>
            <a:ext cx="3537857" cy="399764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HYVIN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SYTYTETTYÄ EI PIDÄ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SAMMUTTAA</a:t>
            </a:r>
          </a:p>
        </p:txBody>
      </p:sp>
    </p:spTree>
    <p:extLst>
      <p:ext uri="{BB962C8B-B14F-4D97-AF65-F5344CB8AC3E}">
        <p14:creationId xmlns:p14="http://schemas.microsoft.com/office/powerpoint/2010/main" val="378122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DCFC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-1" y="-693890"/>
            <a:ext cx="11382703" cy="6180289"/>
          </a:xfrm>
        </p:spPr>
        <p:txBody>
          <a:bodyPr>
            <a:noAutofit/>
          </a:bodyPr>
          <a:lstStyle/>
          <a:p>
            <a:r>
              <a:rPr lang="fi-FI" sz="9600" b="1" dirty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  <a:r>
              <a:rPr lang="fi-FI" sz="9600" b="1" dirty="0">
                <a:solidFill>
                  <a:srgbClr val="00206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Kiitos </a:t>
            </a:r>
            <a:r>
              <a:rPr lang="fi-FI" sz="9600" b="1">
                <a:solidFill>
                  <a:srgbClr val="00206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yhteisestä matkasta!</a:t>
            </a:r>
            <a:r>
              <a:rPr lang="fi-FI" b="1" dirty="0">
                <a:solidFill>
                  <a:srgbClr val="002060"/>
                </a:solidFill>
              </a:rPr>
              <a:t/>
            </a:r>
            <a:br>
              <a:rPr lang="fi-FI" b="1" dirty="0">
                <a:solidFill>
                  <a:srgbClr val="002060"/>
                </a:solidFill>
              </a:rPr>
            </a:br>
            <a:r>
              <a:rPr lang="fi-FI" b="1" dirty="0">
                <a:solidFill>
                  <a:srgbClr val="002060"/>
                </a:solidFill>
              </a:rPr>
              <a:t/>
            </a:r>
            <a:br>
              <a:rPr lang="fi-FI" b="1" dirty="0">
                <a:solidFill>
                  <a:srgbClr val="002060"/>
                </a:solidFill>
              </a:rPr>
            </a:br>
            <a:r>
              <a:rPr lang="fi-FI" sz="2000" b="1" dirty="0">
                <a:solidFill>
                  <a:srgbClr val="002060"/>
                </a:solidFill>
              </a:rPr>
              <a:t/>
            </a:r>
            <a:br>
              <a:rPr lang="fi-FI" sz="2000" b="1" dirty="0">
                <a:solidFill>
                  <a:srgbClr val="002060"/>
                </a:solidFill>
              </a:rPr>
            </a:br>
            <a:endParaRPr lang="fi-FI" sz="2000" b="1" dirty="0">
              <a:solidFill>
                <a:srgbClr val="002060"/>
              </a:solidFill>
            </a:endParaRPr>
          </a:p>
        </p:txBody>
      </p:sp>
      <p:pic>
        <p:nvPicPr>
          <p:cNvPr id="15" name="Kuva 14" descr="säätiömainos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4516136" y="6092642"/>
            <a:ext cx="1128727" cy="503263"/>
          </a:xfrm>
          <a:prstGeom prst="rect">
            <a:avLst/>
          </a:prstGeom>
        </p:spPr>
      </p:pic>
      <p:pic>
        <p:nvPicPr>
          <p:cNvPr id="17" name="Kuva 16" descr="pto-logotxt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644863" y="6096121"/>
            <a:ext cx="1245704" cy="503263"/>
          </a:xfrm>
          <a:prstGeom prst="rect">
            <a:avLst/>
          </a:prstGeom>
        </p:spPr>
      </p:pic>
      <p:pic>
        <p:nvPicPr>
          <p:cNvPr id="19" name="Kuva 18" descr="ely_logo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51987" y="6104540"/>
            <a:ext cx="1086951" cy="510529"/>
          </a:xfrm>
          <a:prstGeom prst="rect">
            <a:avLst/>
          </a:prstGeom>
        </p:spPr>
      </p:pic>
      <p:pic>
        <p:nvPicPr>
          <p:cNvPr id="20" name="Kuva 19" descr="lapinamk uutinen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808531" y="6092642"/>
            <a:ext cx="1113001" cy="52969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C52F6D47-7677-4F52-9515-A6FFF5510D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3927" y="6099909"/>
            <a:ext cx="1282209" cy="51516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28A11C5E-278B-46EE-B58E-CDACD82004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0767" y="6099909"/>
            <a:ext cx="1359750" cy="515160"/>
          </a:xfrm>
          <a:prstGeom prst="rect">
            <a:avLst/>
          </a:prstGeom>
        </p:spPr>
      </p:pic>
      <p:pic>
        <p:nvPicPr>
          <p:cNvPr id="13" name="image18.png">
            <a:extLst>
              <a:ext uri="{FF2B5EF4-FFF2-40B4-BE49-F238E27FC236}">
                <a16:creationId xmlns:a16="http://schemas.microsoft.com/office/drawing/2014/main" xmlns="" id="{5F30CB9B-722F-4180-8D01-8E4A3D88091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39467" y="6092642"/>
            <a:ext cx="942452" cy="476360"/>
          </a:xfrm>
          <a:prstGeom prst="rect">
            <a:avLst/>
          </a:prstGeom>
        </p:spPr>
      </p:pic>
      <p:pic>
        <p:nvPicPr>
          <p:cNvPr id="14" name="image17.png">
            <a:extLst>
              <a:ext uri="{FF2B5EF4-FFF2-40B4-BE49-F238E27FC236}">
                <a16:creationId xmlns:a16="http://schemas.microsoft.com/office/drawing/2014/main" xmlns="" id="{DA8DFCA9-271B-419E-B706-EB809BF338F9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60726" y="6092642"/>
            <a:ext cx="942453" cy="59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9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277</Words>
  <Application>Microsoft Office PowerPoint</Application>
  <PresentationFormat>Laajakuva</PresentationFormat>
  <Paragraphs>82</Paragraphs>
  <Slides>9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Brush Script MT</vt:lpstr>
      <vt:lpstr>Calibri</vt:lpstr>
      <vt:lpstr>Calibri Light</vt:lpstr>
      <vt:lpstr>Times New Roman</vt:lpstr>
      <vt:lpstr>Wingdings</vt:lpstr>
      <vt:lpstr>Office Theme</vt:lpstr>
      <vt:lpstr>PowerPoint-esitys</vt:lpstr>
      <vt:lpstr>PowerPoint-esitys</vt:lpstr>
      <vt:lpstr> Päämääränä, isona kuvana …  </vt:lpstr>
      <vt:lpstr>   Matkanteko on edellyttänyt …  </vt:lpstr>
      <vt:lpstr>PowerPoint-esitys</vt:lpstr>
      <vt:lpstr>  </vt:lpstr>
      <vt:lpstr>          </vt:lpstr>
      <vt:lpstr>PowerPoint-esitys</vt:lpstr>
      <vt:lpstr> Kiitos yhteisestä matkasta!   </vt:lpstr>
    </vt:vector>
  </TitlesOfParts>
  <Company>EDU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xxxxxxxxxxxxxxxx</dc:title>
  <dc:creator>Räty Rauni</dc:creator>
  <cp:lastModifiedBy>Rauni</cp:lastModifiedBy>
  <cp:revision>48</cp:revision>
  <cp:lastPrinted>2020-01-28T05:05:45Z</cp:lastPrinted>
  <dcterms:created xsi:type="dcterms:W3CDTF">2018-06-04T06:13:33Z</dcterms:created>
  <dcterms:modified xsi:type="dcterms:W3CDTF">2020-01-28T05:13:33Z</dcterms:modified>
</cp:coreProperties>
</file>