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68" r:id="rId3"/>
    <p:sldId id="264" r:id="rId4"/>
    <p:sldId id="280" r:id="rId5"/>
    <p:sldId id="266" r:id="rId6"/>
    <p:sldId id="263" r:id="rId7"/>
    <p:sldId id="278" r:id="rId8"/>
    <p:sldId id="257" r:id="rId9"/>
    <p:sldId id="274" r:id="rId10"/>
    <p:sldId id="258" r:id="rId11"/>
    <p:sldId id="283" r:id="rId12"/>
    <p:sldId id="259" r:id="rId13"/>
    <p:sldId id="279" r:id="rId14"/>
    <p:sldId id="270" r:id="rId15"/>
    <p:sldId id="260" r:id="rId16"/>
    <p:sldId id="285" r:id="rId17"/>
    <p:sldId id="261" r:id="rId18"/>
    <p:sldId id="262" r:id="rId19"/>
    <p:sldId id="281" r:id="rId20"/>
    <p:sldId id="271" r:id="rId21"/>
    <p:sldId id="272" r:id="rId22"/>
    <p:sldId id="27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1303" autoAdjust="0"/>
  </p:normalViewPr>
  <p:slideViewPr>
    <p:cSldViewPr snapToGrid="0">
      <p:cViewPr varScale="1">
        <p:scale>
          <a:sx n="41" d="100"/>
          <a:sy n="41" d="100"/>
        </p:scale>
        <p:origin x="16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CB7D10-634F-4A4A-994D-16C4E62E87A7}" type="doc">
      <dgm:prSet loTypeId="urn:microsoft.com/office/officeart/2009/3/layout/IncreasingArrowsProcess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1B9526C6-4B50-4820-8B14-637C3A909FF5}">
      <dgm:prSet phldrT="[Teksti]"/>
      <dgm:spPr>
        <a:xfrm>
          <a:off x="863256" y="18670"/>
          <a:ext cx="4004996" cy="583067"/>
        </a:xfrm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r>
            <a:rPr lang="fi-FI" b="1" dirty="0">
              <a:latin typeface="Calibri" panose="020F0502020204030204"/>
              <a:ea typeface="+mn-ea"/>
              <a:cs typeface="+mn-cs"/>
            </a:rPr>
            <a:t>Tilanteen kehkeytyminen</a:t>
          </a:r>
        </a:p>
      </dgm:t>
    </dgm:pt>
    <dgm:pt modelId="{B333EFEC-1C44-45C3-B5CB-097C70485A9D}" type="parTrans" cxnId="{B618202B-82B8-4EE6-8E33-335070C4D144}">
      <dgm:prSet/>
      <dgm:spPr/>
      <dgm:t>
        <a:bodyPr/>
        <a:lstStyle/>
        <a:p>
          <a:endParaRPr lang="fi-FI"/>
        </a:p>
      </dgm:t>
    </dgm:pt>
    <dgm:pt modelId="{61CE2CDD-B7BE-4FF8-BF48-24560367FD56}" type="sibTrans" cxnId="{B618202B-82B8-4EE6-8E33-335070C4D144}">
      <dgm:prSet/>
      <dgm:spPr/>
      <dgm:t>
        <a:bodyPr/>
        <a:lstStyle/>
        <a:p>
          <a:endParaRPr lang="fi-FI"/>
        </a:p>
      </dgm:t>
    </dgm:pt>
    <dgm:pt modelId="{570B5BD4-756A-45DF-9D15-40967445ED20}">
      <dgm:prSet phldrT="[Teksti]"/>
      <dgm:spPr>
        <a:xfrm>
          <a:off x="863256" y="469250"/>
          <a:ext cx="923151" cy="1078498"/>
        </a:xfrm>
        <a:prstGeom prst="rect">
          <a:avLst/>
        </a:prstGeom>
      </dgm:spPr>
      <dgm:t>
        <a:bodyPr/>
        <a:lstStyle/>
        <a:p>
          <a:r>
            <a:rPr lang="fi-FI">
              <a:latin typeface="Calibri" panose="020F0502020204030204"/>
              <a:ea typeface="+mn-ea"/>
              <a:cs typeface="+mn-cs"/>
            </a:rPr>
            <a:t>- Elämän kapeutuminen</a:t>
          </a:r>
        </a:p>
        <a:p>
          <a:r>
            <a:rPr lang="fi-FI">
              <a:latin typeface="Calibri" panose="020F0502020204030204"/>
              <a:ea typeface="+mn-ea"/>
              <a:cs typeface="+mn-cs"/>
            </a:rPr>
            <a:t>- Nähtävillä olevien mahdollisuuksien kapeutuminen</a:t>
          </a:r>
        </a:p>
        <a:p>
          <a:r>
            <a:rPr lang="fi-FI">
              <a:latin typeface="Calibri" panose="020F0502020204030204"/>
              <a:ea typeface="+mn-ea"/>
              <a:cs typeface="+mn-cs"/>
            </a:rPr>
            <a:t>- Leimautuminen</a:t>
          </a:r>
        </a:p>
        <a:p>
          <a:r>
            <a:rPr lang="fi-FI">
              <a:latin typeface="Calibri" panose="020F0502020204030204"/>
              <a:ea typeface="+mn-ea"/>
              <a:cs typeface="+mn-cs"/>
            </a:rPr>
            <a:t>- Liikkeelle lähtemisen vaikeus</a:t>
          </a:r>
          <a:endParaRPr lang="fi-FI" dirty="0">
            <a:latin typeface="Calibri" panose="020F0502020204030204"/>
            <a:ea typeface="+mn-ea"/>
            <a:cs typeface="+mn-cs"/>
          </a:endParaRPr>
        </a:p>
      </dgm:t>
    </dgm:pt>
    <dgm:pt modelId="{57EC8933-8354-43DB-8B65-48487A75A34A}" type="parTrans" cxnId="{071B83A6-940A-449F-A824-BEC780091ED9}">
      <dgm:prSet/>
      <dgm:spPr/>
      <dgm:t>
        <a:bodyPr/>
        <a:lstStyle/>
        <a:p>
          <a:endParaRPr lang="fi-FI"/>
        </a:p>
      </dgm:t>
    </dgm:pt>
    <dgm:pt modelId="{2C25AC88-9E1D-4870-B09B-6D5BA1C84F51}" type="sibTrans" cxnId="{071B83A6-940A-449F-A824-BEC780091ED9}">
      <dgm:prSet/>
      <dgm:spPr/>
      <dgm:t>
        <a:bodyPr/>
        <a:lstStyle/>
        <a:p>
          <a:endParaRPr lang="fi-FI"/>
        </a:p>
      </dgm:t>
    </dgm:pt>
    <dgm:pt modelId="{DB18EC02-E51D-4CE5-A941-3B8F4ACA45AB}">
      <dgm:prSet phldrT="[Teksti]"/>
      <dgm:spPr>
        <a:xfrm>
          <a:off x="1786408" y="212957"/>
          <a:ext cx="3081844" cy="583067"/>
        </a:xfrm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r>
            <a:rPr lang="fi-FI" b="1" dirty="0">
              <a:latin typeface="Calibri" panose="020F0502020204030204"/>
              <a:ea typeface="+mn-ea"/>
              <a:cs typeface="+mn-cs"/>
            </a:rPr>
            <a:t>Palveluun tuleminen</a:t>
          </a:r>
        </a:p>
      </dgm:t>
    </dgm:pt>
    <dgm:pt modelId="{96006045-3058-471E-B37A-5257FF6E7E51}" type="parTrans" cxnId="{82A173B2-84B6-4B2A-B356-97CC4C5BF74E}">
      <dgm:prSet/>
      <dgm:spPr/>
      <dgm:t>
        <a:bodyPr/>
        <a:lstStyle/>
        <a:p>
          <a:endParaRPr lang="fi-FI"/>
        </a:p>
      </dgm:t>
    </dgm:pt>
    <dgm:pt modelId="{64D4FF18-3421-4F9F-9119-5B4045F50553}" type="sibTrans" cxnId="{82A173B2-84B6-4B2A-B356-97CC4C5BF74E}">
      <dgm:prSet/>
      <dgm:spPr/>
      <dgm:t>
        <a:bodyPr/>
        <a:lstStyle/>
        <a:p>
          <a:endParaRPr lang="fi-FI"/>
        </a:p>
      </dgm:t>
    </dgm:pt>
    <dgm:pt modelId="{1D667349-0651-45E6-B24A-43FE230AF645}">
      <dgm:prSet phldrT="[Teksti]"/>
      <dgm:spPr>
        <a:xfrm>
          <a:off x="1786408" y="663537"/>
          <a:ext cx="923151" cy="1051009"/>
        </a:xfrm>
        <a:prstGeom prst="rect">
          <a:avLst/>
        </a:prstGeom>
      </dgm:spPr>
      <dgm:t>
        <a:bodyPr/>
        <a:lstStyle/>
        <a:p>
          <a:r>
            <a:rPr lang="fi-FI" dirty="0">
              <a:latin typeface="Calibri" panose="020F0502020204030204"/>
              <a:ea typeface="+mn-ea"/>
              <a:cs typeface="+mn-cs"/>
            </a:rPr>
            <a:t>- Rohkaiseminen, tuki, kannustus</a:t>
          </a:r>
        </a:p>
        <a:p>
          <a:r>
            <a:rPr lang="fi-FI" dirty="0">
              <a:latin typeface="Calibri" panose="020F0502020204030204"/>
              <a:ea typeface="+mn-ea"/>
              <a:cs typeface="+mn-cs"/>
            </a:rPr>
            <a:t>- Työntekijän sitkeys</a:t>
          </a:r>
        </a:p>
        <a:p>
          <a:r>
            <a:rPr lang="fi-FI" dirty="0">
              <a:latin typeface="Calibri" panose="020F0502020204030204"/>
              <a:ea typeface="+mn-ea"/>
              <a:cs typeface="+mn-cs"/>
            </a:rPr>
            <a:t>- Työntekijän lähestyttävyys</a:t>
          </a:r>
        </a:p>
        <a:p>
          <a:r>
            <a:rPr lang="fi-FI" dirty="0">
              <a:latin typeface="Calibri" panose="020F0502020204030204"/>
              <a:ea typeface="+mn-ea"/>
              <a:cs typeface="+mn-cs"/>
            </a:rPr>
            <a:t>- Matala kynnys</a:t>
          </a:r>
        </a:p>
        <a:p>
          <a:endParaRPr lang="fi-FI" dirty="0">
            <a:latin typeface="Calibri" panose="020F0502020204030204"/>
            <a:ea typeface="+mn-ea"/>
            <a:cs typeface="+mn-cs"/>
          </a:endParaRPr>
        </a:p>
      </dgm:t>
    </dgm:pt>
    <dgm:pt modelId="{30F3A08E-95CA-49A3-9EB2-7F7C6929E999}" type="parTrans" cxnId="{5AE1DCF8-3151-4722-8273-DC297A5B65D3}">
      <dgm:prSet/>
      <dgm:spPr/>
      <dgm:t>
        <a:bodyPr/>
        <a:lstStyle/>
        <a:p>
          <a:endParaRPr lang="fi-FI"/>
        </a:p>
      </dgm:t>
    </dgm:pt>
    <dgm:pt modelId="{4B8518B9-1C22-4670-8229-49EE08FCF180}" type="sibTrans" cxnId="{5AE1DCF8-3151-4722-8273-DC297A5B65D3}">
      <dgm:prSet/>
      <dgm:spPr/>
      <dgm:t>
        <a:bodyPr/>
        <a:lstStyle/>
        <a:p>
          <a:endParaRPr lang="fi-FI"/>
        </a:p>
      </dgm:t>
    </dgm:pt>
    <dgm:pt modelId="{7B45C18B-5972-4937-9191-915F8855BD1D}">
      <dgm:prSet phldrT="[Teksti]"/>
      <dgm:spPr>
        <a:xfrm>
          <a:off x="2709560" y="407244"/>
          <a:ext cx="2158693" cy="583067"/>
        </a:xfrm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r>
            <a:rPr lang="fi-FI" b="1" dirty="0">
              <a:latin typeface="Calibri" panose="020F0502020204030204"/>
              <a:ea typeface="+mn-ea"/>
              <a:cs typeface="+mn-cs"/>
            </a:rPr>
            <a:t>Palveluun sitoutuminen</a:t>
          </a:r>
        </a:p>
      </dgm:t>
    </dgm:pt>
    <dgm:pt modelId="{2A28D03E-86FF-4D48-8F23-C5732722B092}" type="parTrans" cxnId="{38621A6D-F2E4-44D7-B29B-EE20611B8F60}">
      <dgm:prSet/>
      <dgm:spPr/>
      <dgm:t>
        <a:bodyPr/>
        <a:lstStyle/>
        <a:p>
          <a:endParaRPr lang="fi-FI"/>
        </a:p>
      </dgm:t>
    </dgm:pt>
    <dgm:pt modelId="{6CB142D3-16CA-4B38-8D7F-676B5DF9E064}" type="sibTrans" cxnId="{38621A6D-F2E4-44D7-B29B-EE20611B8F60}">
      <dgm:prSet/>
      <dgm:spPr/>
      <dgm:t>
        <a:bodyPr/>
        <a:lstStyle/>
        <a:p>
          <a:endParaRPr lang="fi-FI"/>
        </a:p>
      </dgm:t>
    </dgm:pt>
    <dgm:pt modelId="{D1B660DA-BD99-4AFB-8ABD-7C7863CEC972}">
      <dgm:prSet phldrT="[Teksti]"/>
      <dgm:spPr>
        <a:xfrm>
          <a:off x="2709560" y="857824"/>
          <a:ext cx="923151" cy="1058036"/>
        </a:xfrm>
        <a:prstGeom prst="rect">
          <a:avLst/>
        </a:prstGeom>
      </dgm:spPr>
      <dgm:t>
        <a:bodyPr/>
        <a:lstStyle/>
        <a:p>
          <a:r>
            <a:rPr lang="fi-FI" dirty="0">
              <a:latin typeface="Calibri" panose="020F0502020204030204"/>
              <a:ea typeface="+mn-ea"/>
              <a:cs typeface="+mn-cs"/>
            </a:rPr>
            <a:t>- Riittävän pienet tavoitteet</a:t>
          </a:r>
        </a:p>
        <a:p>
          <a:r>
            <a:rPr lang="fi-FI" dirty="0">
              <a:latin typeface="Calibri" panose="020F0502020204030204"/>
              <a:ea typeface="+mn-ea"/>
              <a:cs typeface="+mn-cs"/>
            </a:rPr>
            <a:t>- Osallistumisen eri asteet merkittäviä (paikan päälle tuleminen, tilanteen seuraaminen ...)</a:t>
          </a:r>
        </a:p>
      </dgm:t>
    </dgm:pt>
    <dgm:pt modelId="{04228C8F-9398-4E78-B42A-0C6939CD5AEF}" type="parTrans" cxnId="{26FB7B89-50C5-4D14-982A-59ED093A2F39}">
      <dgm:prSet/>
      <dgm:spPr/>
      <dgm:t>
        <a:bodyPr/>
        <a:lstStyle/>
        <a:p>
          <a:endParaRPr lang="fi-FI"/>
        </a:p>
      </dgm:t>
    </dgm:pt>
    <dgm:pt modelId="{A434AD68-332A-43A4-AA91-AD153BD58225}" type="sibTrans" cxnId="{26FB7B89-50C5-4D14-982A-59ED093A2F39}">
      <dgm:prSet/>
      <dgm:spPr/>
      <dgm:t>
        <a:bodyPr/>
        <a:lstStyle/>
        <a:p>
          <a:endParaRPr lang="fi-FI"/>
        </a:p>
      </dgm:t>
    </dgm:pt>
    <dgm:pt modelId="{FB704E69-21CB-445C-9F82-67E7BF220A48}">
      <dgm:prSet phldrT="[Teksti]"/>
      <dgm:spPr>
        <a:xfrm>
          <a:off x="3632711" y="601531"/>
          <a:ext cx="1235541" cy="583067"/>
        </a:xfrm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r>
            <a:rPr lang="fi-FI" b="1" dirty="0">
              <a:latin typeface="Calibri" panose="020F0502020204030204"/>
              <a:ea typeface="+mn-ea"/>
              <a:cs typeface="+mn-cs"/>
            </a:rPr>
            <a:t>Liittymisen ratkaisut</a:t>
          </a:r>
        </a:p>
      </dgm:t>
    </dgm:pt>
    <dgm:pt modelId="{B82F231C-E0ED-4A72-AFE4-D26405215E0B}" type="parTrans" cxnId="{A1554BB4-7B0C-4200-AD64-C4C8A4466BA8}">
      <dgm:prSet/>
      <dgm:spPr/>
      <dgm:t>
        <a:bodyPr/>
        <a:lstStyle/>
        <a:p>
          <a:endParaRPr lang="fi-FI"/>
        </a:p>
      </dgm:t>
    </dgm:pt>
    <dgm:pt modelId="{22FF85CC-6B1C-45BE-8984-037D9769B49C}" type="sibTrans" cxnId="{A1554BB4-7B0C-4200-AD64-C4C8A4466BA8}">
      <dgm:prSet/>
      <dgm:spPr/>
      <dgm:t>
        <a:bodyPr/>
        <a:lstStyle/>
        <a:p>
          <a:endParaRPr lang="fi-FI"/>
        </a:p>
      </dgm:t>
    </dgm:pt>
    <dgm:pt modelId="{0D114884-08F8-40CF-B4CB-50F63DE410E8}">
      <dgm:prSet phldrT="[Teksti]"/>
      <dgm:spPr>
        <a:xfrm>
          <a:off x="3632711" y="1052111"/>
          <a:ext cx="931562" cy="1070438"/>
        </a:xfrm>
        <a:prstGeom prst="rect">
          <a:avLst/>
        </a:prstGeom>
      </dgm:spPr>
      <dgm:t>
        <a:bodyPr/>
        <a:lstStyle/>
        <a:p>
          <a:r>
            <a:rPr lang="fi-FI" dirty="0">
              <a:latin typeface="Calibri" panose="020F0502020204030204"/>
              <a:ea typeface="+mn-ea"/>
              <a:cs typeface="+mn-cs"/>
            </a:rPr>
            <a:t>- Onnistumisen kokemukset, korjaavat kokemukset</a:t>
          </a:r>
        </a:p>
        <a:p>
          <a:r>
            <a:rPr lang="fi-FI" dirty="0">
              <a:latin typeface="Calibri" panose="020F0502020204030204"/>
              <a:ea typeface="+mn-ea"/>
              <a:cs typeface="+mn-cs"/>
            </a:rPr>
            <a:t>- Luottamuksen rakentuminen</a:t>
          </a:r>
        </a:p>
        <a:p>
          <a:r>
            <a:rPr lang="fi-FI" dirty="0">
              <a:latin typeface="Calibri" panose="020F0502020204030204"/>
              <a:ea typeface="+mn-ea"/>
              <a:cs typeface="+mn-cs"/>
            </a:rPr>
            <a:t>- Kiinnipitävä ympäristö</a:t>
          </a:r>
        </a:p>
      </dgm:t>
    </dgm:pt>
    <dgm:pt modelId="{63D75C40-1EE7-4729-9904-EA804477A126}" type="parTrans" cxnId="{3FDCD52F-056D-4748-9423-0FF817CBBBFA}">
      <dgm:prSet/>
      <dgm:spPr/>
      <dgm:t>
        <a:bodyPr/>
        <a:lstStyle/>
        <a:p>
          <a:endParaRPr lang="fi-FI"/>
        </a:p>
      </dgm:t>
    </dgm:pt>
    <dgm:pt modelId="{B691D237-723B-498F-8A9E-89C4CFD4D38B}" type="sibTrans" cxnId="{3FDCD52F-056D-4748-9423-0FF817CBBBFA}">
      <dgm:prSet/>
      <dgm:spPr/>
      <dgm:t>
        <a:bodyPr/>
        <a:lstStyle/>
        <a:p>
          <a:endParaRPr lang="fi-FI"/>
        </a:p>
      </dgm:t>
    </dgm:pt>
    <dgm:pt modelId="{432BCC3E-890B-4584-A348-C9662CF7DACF}" type="pres">
      <dgm:prSet presAssocID="{C4CB7D10-634F-4A4A-994D-16C4E62E87A7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ADA90CC4-1485-4729-94BA-72E403713F08}" type="pres">
      <dgm:prSet presAssocID="{1B9526C6-4B50-4820-8B14-637C3A909FF5}" presName="parentText1" presStyleLbl="node1" presStyleIdx="0" presStyleCnt="4">
        <dgm:presLayoutVars>
          <dgm:chMax/>
          <dgm:chPref val="3"/>
          <dgm:bulletEnabled val="1"/>
        </dgm:presLayoutVars>
      </dgm:prSet>
      <dgm:spPr/>
    </dgm:pt>
    <dgm:pt modelId="{91AE46A8-964C-4735-B54B-032A6AE14FA0}" type="pres">
      <dgm:prSet presAssocID="{1B9526C6-4B50-4820-8B14-637C3A909FF5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</dgm:pt>
    <dgm:pt modelId="{8DCED992-A6B2-440E-80D7-3B641822039D}" type="pres">
      <dgm:prSet presAssocID="{DB18EC02-E51D-4CE5-A941-3B8F4ACA45AB}" presName="parentText2" presStyleLbl="node1" presStyleIdx="1" presStyleCnt="4">
        <dgm:presLayoutVars>
          <dgm:chMax/>
          <dgm:chPref val="3"/>
          <dgm:bulletEnabled val="1"/>
        </dgm:presLayoutVars>
      </dgm:prSet>
      <dgm:spPr/>
    </dgm:pt>
    <dgm:pt modelId="{8F160F1E-11AB-4B96-BEDE-C41D8E7ACFC6}" type="pres">
      <dgm:prSet presAssocID="{DB18EC02-E51D-4CE5-A941-3B8F4ACA45AB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</dgm:pt>
    <dgm:pt modelId="{9974301C-1977-4B68-92E3-855976973874}" type="pres">
      <dgm:prSet presAssocID="{7B45C18B-5972-4937-9191-915F8855BD1D}" presName="parentText3" presStyleLbl="node1" presStyleIdx="2" presStyleCnt="4">
        <dgm:presLayoutVars>
          <dgm:chMax/>
          <dgm:chPref val="3"/>
          <dgm:bulletEnabled val="1"/>
        </dgm:presLayoutVars>
      </dgm:prSet>
      <dgm:spPr/>
    </dgm:pt>
    <dgm:pt modelId="{6EEC1622-BFFB-4D25-AC15-2036EF45A184}" type="pres">
      <dgm:prSet presAssocID="{7B45C18B-5972-4937-9191-915F8855BD1D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</dgm:pt>
    <dgm:pt modelId="{FF035D74-28CF-46C5-8244-28E2CEB0033E}" type="pres">
      <dgm:prSet presAssocID="{FB704E69-21CB-445C-9F82-67E7BF220A48}" presName="parentText4" presStyleLbl="node1" presStyleIdx="3" presStyleCnt="4">
        <dgm:presLayoutVars>
          <dgm:chMax/>
          <dgm:chPref val="3"/>
          <dgm:bulletEnabled val="1"/>
        </dgm:presLayoutVars>
      </dgm:prSet>
      <dgm:spPr/>
    </dgm:pt>
    <dgm:pt modelId="{4244B051-3B19-4415-9BE3-E434BAE56ED9}" type="pres">
      <dgm:prSet presAssocID="{FB704E69-21CB-445C-9F82-67E7BF220A48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0E54505-0C4F-45A8-B0CE-5DCC34FC2688}" type="presOf" srcId="{C4CB7D10-634F-4A4A-994D-16C4E62E87A7}" destId="{432BCC3E-890B-4584-A348-C9662CF7DACF}" srcOrd="0" destOrd="0" presId="urn:microsoft.com/office/officeart/2009/3/layout/IncreasingArrowsProcess"/>
    <dgm:cxn modelId="{97D73515-EF6F-44B5-8895-C0C5BD0ECF79}" type="presOf" srcId="{1D667349-0651-45E6-B24A-43FE230AF645}" destId="{8F160F1E-11AB-4B96-BEDE-C41D8E7ACFC6}" srcOrd="0" destOrd="0" presId="urn:microsoft.com/office/officeart/2009/3/layout/IncreasingArrowsProcess"/>
    <dgm:cxn modelId="{6C4FE621-D34E-42C8-8A38-4B3C53CA1859}" type="presOf" srcId="{FB704E69-21CB-445C-9F82-67E7BF220A48}" destId="{FF035D74-28CF-46C5-8244-28E2CEB0033E}" srcOrd="0" destOrd="0" presId="urn:microsoft.com/office/officeart/2009/3/layout/IncreasingArrowsProcess"/>
    <dgm:cxn modelId="{B618202B-82B8-4EE6-8E33-335070C4D144}" srcId="{C4CB7D10-634F-4A4A-994D-16C4E62E87A7}" destId="{1B9526C6-4B50-4820-8B14-637C3A909FF5}" srcOrd="0" destOrd="0" parTransId="{B333EFEC-1C44-45C3-B5CB-097C70485A9D}" sibTransId="{61CE2CDD-B7BE-4FF8-BF48-24560367FD56}"/>
    <dgm:cxn modelId="{3FDCD52F-056D-4748-9423-0FF817CBBBFA}" srcId="{FB704E69-21CB-445C-9F82-67E7BF220A48}" destId="{0D114884-08F8-40CF-B4CB-50F63DE410E8}" srcOrd="0" destOrd="0" parTransId="{63D75C40-1EE7-4729-9904-EA804477A126}" sibTransId="{B691D237-723B-498F-8A9E-89C4CFD4D38B}"/>
    <dgm:cxn modelId="{2ABAB632-8421-4A83-9516-E70E4A823DE1}" type="presOf" srcId="{7B45C18B-5972-4937-9191-915F8855BD1D}" destId="{9974301C-1977-4B68-92E3-855976973874}" srcOrd="0" destOrd="0" presId="urn:microsoft.com/office/officeart/2009/3/layout/IncreasingArrowsProcess"/>
    <dgm:cxn modelId="{38621A6D-F2E4-44D7-B29B-EE20611B8F60}" srcId="{C4CB7D10-634F-4A4A-994D-16C4E62E87A7}" destId="{7B45C18B-5972-4937-9191-915F8855BD1D}" srcOrd="2" destOrd="0" parTransId="{2A28D03E-86FF-4D48-8F23-C5732722B092}" sibTransId="{6CB142D3-16CA-4B38-8D7F-676B5DF9E064}"/>
    <dgm:cxn modelId="{26FB7B89-50C5-4D14-982A-59ED093A2F39}" srcId="{7B45C18B-5972-4937-9191-915F8855BD1D}" destId="{D1B660DA-BD99-4AFB-8ABD-7C7863CEC972}" srcOrd="0" destOrd="0" parTransId="{04228C8F-9398-4E78-B42A-0C6939CD5AEF}" sibTransId="{A434AD68-332A-43A4-AA91-AD153BD58225}"/>
    <dgm:cxn modelId="{8A55818B-BAAD-4EE4-9D4B-AA6BF51BC484}" type="presOf" srcId="{D1B660DA-BD99-4AFB-8ABD-7C7863CEC972}" destId="{6EEC1622-BFFB-4D25-AC15-2036EF45A184}" srcOrd="0" destOrd="0" presId="urn:microsoft.com/office/officeart/2009/3/layout/IncreasingArrowsProcess"/>
    <dgm:cxn modelId="{3CB94C8C-8C77-43C7-8CAD-09A2E78FDAF0}" type="presOf" srcId="{DB18EC02-E51D-4CE5-A941-3B8F4ACA45AB}" destId="{8DCED992-A6B2-440E-80D7-3B641822039D}" srcOrd="0" destOrd="0" presId="urn:microsoft.com/office/officeart/2009/3/layout/IncreasingArrowsProcess"/>
    <dgm:cxn modelId="{071B83A6-940A-449F-A824-BEC780091ED9}" srcId="{1B9526C6-4B50-4820-8B14-637C3A909FF5}" destId="{570B5BD4-756A-45DF-9D15-40967445ED20}" srcOrd="0" destOrd="0" parTransId="{57EC8933-8354-43DB-8B65-48487A75A34A}" sibTransId="{2C25AC88-9E1D-4870-B09B-6D5BA1C84F51}"/>
    <dgm:cxn modelId="{82A173B2-84B6-4B2A-B356-97CC4C5BF74E}" srcId="{C4CB7D10-634F-4A4A-994D-16C4E62E87A7}" destId="{DB18EC02-E51D-4CE5-A941-3B8F4ACA45AB}" srcOrd="1" destOrd="0" parTransId="{96006045-3058-471E-B37A-5257FF6E7E51}" sibTransId="{64D4FF18-3421-4F9F-9119-5B4045F50553}"/>
    <dgm:cxn modelId="{A1554BB4-7B0C-4200-AD64-C4C8A4466BA8}" srcId="{C4CB7D10-634F-4A4A-994D-16C4E62E87A7}" destId="{FB704E69-21CB-445C-9F82-67E7BF220A48}" srcOrd="3" destOrd="0" parTransId="{B82F231C-E0ED-4A72-AFE4-D26405215E0B}" sibTransId="{22FF85CC-6B1C-45BE-8984-037D9769B49C}"/>
    <dgm:cxn modelId="{292E48B8-98F8-46BF-A33C-CF875A228D39}" type="presOf" srcId="{1B9526C6-4B50-4820-8B14-637C3A909FF5}" destId="{ADA90CC4-1485-4729-94BA-72E403713F08}" srcOrd="0" destOrd="0" presId="urn:microsoft.com/office/officeart/2009/3/layout/IncreasingArrowsProcess"/>
    <dgm:cxn modelId="{ADA668C2-E6F8-432F-8DE8-C256E37878ED}" type="presOf" srcId="{0D114884-08F8-40CF-B4CB-50F63DE410E8}" destId="{4244B051-3B19-4415-9BE3-E434BAE56ED9}" srcOrd="0" destOrd="0" presId="urn:microsoft.com/office/officeart/2009/3/layout/IncreasingArrowsProcess"/>
    <dgm:cxn modelId="{91B814F6-BAB8-4D68-9A4C-E11B5913EE4A}" type="presOf" srcId="{570B5BD4-756A-45DF-9D15-40967445ED20}" destId="{91AE46A8-964C-4735-B54B-032A6AE14FA0}" srcOrd="0" destOrd="0" presId="urn:microsoft.com/office/officeart/2009/3/layout/IncreasingArrowsProcess"/>
    <dgm:cxn modelId="{5AE1DCF8-3151-4722-8273-DC297A5B65D3}" srcId="{DB18EC02-E51D-4CE5-A941-3B8F4ACA45AB}" destId="{1D667349-0651-45E6-B24A-43FE230AF645}" srcOrd="0" destOrd="0" parTransId="{30F3A08E-95CA-49A3-9EB2-7F7C6929E999}" sibTransId="{4B8518B9-1C22-4670-8229-49EE08FCF180}"/>
    <dgm:cxn modelId="{12E38C61-4399-4B9B-ADC0-08BFD266FAD8}" type="presParOf" srcId="{432BCC3E-890B-4584-A348-C9662CF7DACF}" destId="{ADA90CC4-1485-4729-94BA-72E403713F08}" srcOrd="0" destOrd="0" presId="urn:microsoft.com/office/officeart/2009/3/layout/IncreasingArrowsProcess"/>
    <dgm:cxn modelId="{8CF55C91-41D6-417E-B21E-7EEC8D4A1146}" type="presParOf" srcId="{432BCC3E-890B-4584-A348-C9662CF7DACF}" destId="{91AE46A8-964C-4735-B54B-032A6AE14FA0}" srcOrd="1" destOrd="0" presId="urn:microsoft.com/office/officeart/2009/3/layout/IncreasingArrowsProcess"/>
    <dgm:cxn modelId="{DC38154F-38EF-4501-A993-E125D37C2ED4}" type="presParOf" srcId="{432BCC3E-890B-4584-A348-C9662CF7DACF}" destId="{8DCED992-A6B2-440E-80D7-3B641822039D}" srcOrd="2" destOrd="0" presId="urn:microsoft.com/office/officeart/2009/3/layout/IncreasingArrowsProcess"/>
    <dgm:cxn modelId="{FC4C8D79-37CE-48F7-90FD-FA8246E01F0A}" type="presParOf" srcId="{432BCC3E-890B-4584-A348-C9662CF7DACF}" destId="{8F160F1E-11AB-4B96-BEDE-C41D8E7ACFC6}" srcOrd="3" destOrd="0" presId="urn:microsoft.com/office/officeart/2009/3/layout/IncreasingArrowsProcess"/>
    <dgm:cxn modelId="{03A7D5EA-605C-4EC3-8546-68DF6A74745B}" type="presParOf" srcId="{432BCC3E-890B-4584-A348-C9662CF7DACF}" destId="{9974301C-1977-4B68-92E3-855976973874}" srcOrd="4" destOrd="0" presId="urn:microsoft.com/office/officeart/2009/3/layout/IncreasingArrowsProcess"/>
    <dgm:cxn modelId="{045721A7-A9EB-4782-9404-146FB120B27C}" type="presParOf" srcId="{432BCC3E-890B-4584-A348-C9662CF7DACF}" destId="{6EEC1622-BFFB-4D25-AC15-2036EF45A184}" srcOrd="5" destOrd="0" presId="urn:microsoft.com/office/officeart/2009/3/layout/IncreasingArrowsProcess"/>
    <dgm:cxn modelId="{5E1FDC38-EB92-4192-B9FC-82DBC6CE4E96}" type="presParOf" srcId="{432BCC3E-890B-4584-A348-C9662CF7DACF}" destId="{FF035D74-28CF-46C5-8244-28E2CEB0033E}" srcOrd="6" destOrd="0" presId="urn:microsoft.com/office/officeart/2009/3/layout/IncreasingArrowsProcess"/>
    <dgm:cxn modelId="{3827B0C4-6B7D-4FB3-BC03-A1F0C3C396FF}" type="presParOf" srcId="{432BCC3E-890B-4584-A348-C9662CF7DACF}" destId="{4244B051-3B19-4415-9BE3-E434BAE56ED9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90CC4-1485-4729-94BA-72E403713F08}">
      <dsp:nvSpPr>
        <dsp:cNvPr id="0" name=""/>
        <dsp:cNvSpPr/>
      </dsp:nvSpPr>
      <dsp:spPr>
        <a:xfrm>
          <a:off x="631639" y="47374"/>
          <a:ext cx="10162282" cy="1479475"/>
        </a:xfrm>
        <a:prstGeom prst="rightArrow">
          <a:avLst>
            <a:gd name="adj1" fmla="val 50000"/>
            <a:gd name="adj2" fmla="val 50000"/>
          </a:avLst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23486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b="1" kern="1200" dirty="0">
              <a:latin typeface="Calibri" panose="020F0502020204030204"/>
              <a:ea typeface="+mn-ea"/>
              <a:cs typeface="+mn-cs"/>
            </a:rPr>
            <a:t>Tilanteen kehkeytyminen</a:t>
          </a:r>
        </a:p>
      </dsp:txBody>
      <dsp:txXfrm>
        <a:off x="631639" y="417243"/>
        <a:ext cx="9792413" cy="739737"/>
      </dsp:txXfrm>
    </dsp:sp>
    <dsp:sp modelId="{91AE46A8-964C-4735-B54B-032A6AE14FA0}">
      <dsp:nvSpPr>
        <dsp:cNvPr id="0" name=""/>
        <dsp:cNvSpPr/>
      </dsp:nvSpPr>
      <dsp:spPr>
        <a:xfrm>
          <a:off x="631639" y="1190677"/>
          <a:ext cx="2342406" cy="27365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>
              <a:latin typeface="Calibri" panose="020F0502020204030204"/>
              <a:ea typeface="+mn-ea"/>
              <a:cs typeface="+mn-cs"/>
            </a:rPr>
            <a:t>- Elämän kapeutuminen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>
              <a:latin typeface="Calibri" panose="020F0502020204030204"/>
              <a:ea typeface="+mn-ea"/>
              <a:cs typeface="+mn-cs"/>
            </a:rPr>
            <a:t>- Nähtävillä olevien mahdollisuuksien kapeutuminen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>
              <a:latin typeface="Calibri" panose="020F0502020204030204"/>
              <a:ea typeface="+mn-ea"/>
              <a:cs typeface="+mn-cs"/>
            </a:rPr>
            <a:t>- Leimautuminen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>
              <a:latin typeface="Calibri" panose="020F0502020204030204"/>
              <a:ea typeface="+mn-ea"/>
              <a:cs typeface="+mn-cs"/>
            </a:rPr>
            <a:t>- Liikkeelle lähtemisen vaikeus</a:t>
          </a:r>
          <a:endParaRPr lang="fi-FI" sz="2000" kern="1200" dirty="0">
            <a:latin typeface="Calibri" panose="020F0502020204030204"/>
            <a:ea typeface="+mn-ea"/>
            <a:cs typeface="+mn-cs"/>
          </a:endParaRPr>
        </a:p>
      </dsp:txBody>
      <dsp:txXfrm>
        <a:off x="631639" y="1190677"/>
        <a:ext cx="2342406" cy="2736584"/>
      </dsp:txXfrm>
    </dsp:sp>
    <dsp:sp modelId="{8DCED992-A6B2-440E-80D7-3B641822039D}">
      <dsp:nvSpPr>
        <dsp:cNvPr id="0" name=""/>
        <dsp:cNvSpPr/>
      </dsp:nvSpPr>
      <dsp:spPr>
        <a:xfrm>
          <a:off x="2974045" y="540358"/>
          <a:ext cx="7819876" cy="1479475"/>
        </a:xfrm>
        <a:prstGeom prst="rightArrow">
          <a:avLst>
            <a:gd name="adj1" fmla="val 50000"/>
            <a:gd name="adj2" fmla="val 50000"/>
          </a:avLst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23486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b="1" kern="1200" dirty="0">
              <a:latin typeface="Calibri" panose="020F0502020204030204"/>
              <a:ea typeface="+mn-ea"/>
              <a:cs typeface="+mn-cs"/>
            </a:rPr>
            <a:t>Palveluun tuleminen</a:t>
          </a:r>
        </a:p>
      </dsp:txBody>
      <dsp:txXfrm>
        <a:off x="2974045" y="910227"/>
        <a:ext cx="7450007" cy="739737"/>
      </dsp:txXfrm>
    </dsp:sp>
    <dsp:sp modelId="{8F160F1E-11AB-4B96-BEDE-C41D8E7ACFC6}">
      <dsp:nvSpPr>
        <dsp:cNvPr id="0" name=""/>
        <dsp:cNvSpPr/>
      </dsp:nvSpPr>
      <dsp:spPr>
        <a:xfrm>
          <a:off x="2974045" y="1683661"/>
          <a:ext cx="2342406" cy="26668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latin typeface="Calibri" panose="020F0502020204030204"/>
              <a:ea typeface="+mn-ea"/>
              <a:cs typeface="+mn-cs"/>
            </a:rPr>
            <a:t>- Rohkaiseminen, tuki, kannustus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latin typeface="Calibri" panose="020F0502020204030204"/>
              <a:ea typeface="+mn-ea"/>
              <a:cs typeface="+mn-cs"/>
            </a:rPr>
            <a:t>- Työntekijän sitkeys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latin typeface="Calibri" panose="020F0502020204030204"/>
              <a:ea typeface="+mn-ea"/>
              <a:cs typeface="+mn-cs"/>
            </a:rPr>
            <a:t>- Työntekijän lähestyttävyys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latin typeface="Calibri" panose="020F0502020204030204"/>
              <a:ea typeface="+mn-ea"/>
              <a:cs typeface="+mn-cs"/>
            </a:rPr>
            <a:t>- Matala kynnys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000" kern="1200" dirty="0">
            <a:latin typeface="Calibri" panose="020F0502020204030204"/>
            <a:ea typeface="+mn-ea"/>
            <a:cs typeface="+mn-cs"/>
          </a:endParaRPr>
        </a:p>
      </dsp:txBody>
      <dsp:txXfrm>
        <a:off x="2974045" y="1683661"/>
        <a:ext cx="2342406" cy="2666832"/>
      </dsp:txXfrm>
    </dsp:sp>
    <dsp:sp modelId="{9974301C-1977-4B68-92E3-855976973874}">
      <dsp:nvSpPr>
        <dsp:cNvPr id="0" name=""/>
        <dsp:cNvSpPr/>
      </dsp:nvSpPr>
      <dsp:spPr>
        <a:xfrm>
          <a:off x="5316451" y="1033342"/>
          <a:ext cx="5477470" cy="1479475"/>
        </a:xfrm>
        <a:prstGeom prst="rightArrow">
          <a:avLst>
            <a:gd name="adj1" fmla="val 50000"/>
            <a:gd name="adj2" fmla="val 50000"/>
          </a:avLst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23486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b="1" kern="1200" dirty="0">
              <a:latin typeface="Calibri" panose="020F0502020204030204"/>
              <a:ea typeface="+mn-ea"/>
              <a:cs typeface="+mn-cs"/>
            </a:rPr>
            <a:t>Palveluun sitoutuminen</a:t>
          </a:r>
        </a:p>
      </dsp:txBody>
      <dsp:txXfrm>
        <a:off x="5316451" y="1403211"/>
        <a:ext cx="5107601" cy="739737"/>
      </dsp:txXfrm>
    </dsp:sp>
    <dsp:sp modelId="{6EEC1622-BFFB-4D25-AC15-2036EF45A184}">
      <dsp:nvSpPr>
        <dsp:cNvPr id="0" name=""/>
        <dsp:cNvSpPr/>
      </dsp:nvSpPr>
      <dsp:spPr>
        <a:xfrm>
          <a:off x="5316451" y="2176644"/>
          <a:ext cx="2342406" cy="26846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latin typeface="Calibri" panose="020F0502020204030204"/>
              <a:ea typeface="+mn-ea"/>
              <a:cs typeface="+mn-cs"/>
            </a:rPr>
            <a:t>- Riittävän pienet tavoitteet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latin typeface="Calibri" panose="020F0502020204030204"/>
              <a:ea typeface="+mn-ea"/>
              <a:cs typeface="+mn-cs"/>
            </a:rPr>
            <a:t>- Osallistumisen eri asteet merkittäviä (paikan päälle tuleminen, tilanteen seuraaminen ...)</a:t>
          </a:r>
        </a:p>
      </dsp:txBody>
      <dsp:txXfrm>
        <a:off x="5316451" y="2176644"/>
        <a:ext cx="2342406" cy="2684663"/>
      </dsp:txXfrm>
    </dsp:sp>
    <dsp:sp modelId="{FF035D74-28CF-46C5-8244-28E2CEB0033E}">
      <dsp:nvSpPr>
        <dsp:cNvPr id="0" name=""/>
        <dsp:cNvSpPr/>
      </dsp:nvSpPr>
      <dsp:spPr>
        <a:xfrm>
          <a:off x="7658857" y="1526325"/>
          <a:ext cx="3135064" cy="1479475"/>
        </a:xfrm>
        <a:prstGeom prst="rightArrow">
          <a:avLst>
            <a:gd name="adj1" fmla="val 50000"/>
            <a:gd name="adj2" fmla="val 50000"/>
          </a:avLst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23486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b="1" kern="1200" dirty="0">
              <a:latin typeface="Calibri" panose="020F0502020204030204"/>
              <a:ea typeface="+mn-ea"/>
              <a:cs typeface="+mn-cs"/>
            </a:rPr>
            <a:t>Liittymisen ratkaisut</a:t>
          </a:r>
        </a:p>
      </dsp:txBody>
      <dsp:txXfrm>
        <a:off x="7658857" y="1896194"/>
        <a:ext cx="2765195" cy="739737"/>
      </dsp:txXfrm>
    </dsp:sp>
    <dsp:sp modelId="{4244B051-3B19-4415-9BE3-E434BAE56ED9}">
      <dsp:nvSpPr>
        <dsp:cNvPr id="0" name=""/>
        <dsp:cNvSpPr/>
      </dsp:nvSpPr>
      <dsp:spPr>
        <a:xfrm>
          <a:off x="7658857" y="2669628"/>
          <a:ext cx="2363747" cy="27161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latin typeface="Calibri" panose="020F0502020204030204"/>
              <a:ea typeface="+mn-ea"/>
              <a:cs typeface="+mn-cs"/>
            </a:rPr>
            <a:t>- Onnistumisen kokemukset, korjaavat kokemukset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latin typeface="Calibri" panose="020F0502020204030204"/>
              <a:ea typeface="+mn-ea"/>
              <a:cs typeface="+mn-cs"/>
            </a:rPr>
            <a:t>- Luottamuksen rakentuminen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latin typeface="Calibri" panose="020F0502020204030204"/>
              <a:ea typeface="+mn-ea"/>
              <a:cs typeface="+mn-cs"/>
            </a:rPr>
            <a:t>- Kiinnipitävä ympäristö</a:t>
          </a:r>
        </a:p>
      </dsp:txBody>
      <dsp:txXfrm>
        <a:off x="7658857" y="2669628"/>
        <a:ext cx="2363747" cy="2716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56879-035C-420B-AEB4-70CAC0E6AC99}" type="datetimeFigureOut">
              <a:rPr lang="fi-FI" smtClean="0"/>
              <a:t>27.1.2020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72B5C-492E-46B3-8BC7-71A8D690D1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6758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400" dirty="0"/>
              <a:t>- Keskeistä ajattelussa lähteä liikkeelle siitä, että ymmärretään asiakkaiden tarpeet</a:t>
            </a:r>
          </a:p>
          <a:p>
            <a:r>
              <a:rPr lang="fi-FI" sz="1400" dirty="0"/>
              <a:t>Ja toiseksi on tietoa palvelun käyttäjien kokemuksista, miten palvelut on vastanneet tarpeisiin</a:t>
            </a:r>
          </a:p>
          <a:p>
            <a:endParaRPr lang="fi-FI" sz="1400" dirty="0"/>
          </a:p>
          <a:p>
            <a:r>
              <a:rPr lang="fi-FI" sz="1400" dirty="0"/>
              <a:t>- Pitää osata kuvata tuote/ palvelu, palveluprosessi – miten se tuotetaan ja miksi se tuotetaan näin kuin tuotetaan, millaisia  – taustalla on jotkut tavoitteet, idea tai perustelu </a:t>
            </a:r>
            <a:r>
              <a:rPr lang="fi-FI" sz="1400" dirty="0">
                <a:sym typeface="Wingdings" panose="05000000000000000000" pitchFamily="2" charset="2"/>
              </a:rPr>
              <a:t> esitellään muille toimijoille</a:t>
            </a:r>
            <a:endParaRPr lang="fi-FI" sz="14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272B5C-492E-46B3-8BC7-71A8D690D1BD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7479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400" dirty="0"/>
              <a:t>Kiinni pitävä ympäristö</a:t>
            </a:r>
          </a:p>
          <a:p>
            <a:r>
              <a:rPr lang="fi-FI" sz="1400" dirty="0"/>
              <a:t>- Palvelu koetaan auttavan, työntekijä on kiinnostunut, ottaa vastuun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272B5C-492E-46B3-8BC7-71A8D690D1BD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8893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400" dirty="0"/>
              <a:t>Yhteistä, että nuoret tarvitsivat tukea kyetäkseen hyödyntämään palveluja, löytääkseen oman polkunsa, saadakseen mielekkyyttä tai jonkinlaista järjestystä arkeen ja kokemuksia omasta pärjäämisestään ja vahvistusta omalle osaamiselleen</a:t>
            </a:r>
          </a:p>
          <a:p>
            <a:endParaRPr lang="fi-FI" sz="1400" dirty="0"/>
          </a:p>
          <a:p>
            <a:r>
              <a:rPr lang="fi-FI" sz="1400" dirty="0"/>
              <a:t>Pahimmillaan merkityksettömyyden arvottomuuden kokemuksia, ulkopuolella olemisen kokemuksia</a:t>
            </a:r>
          </a:p>
          <a:p>
            <a:endParaRPr lang="fi-FI" sz="14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272B5C-492E-46B3-8BC7-71A8D690D1BD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7206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400" dirty="0"/>
              <a:t>Tavoitteena oikea-aikaiset ja tarpeenmukaiset palvelut</a:t>
            </a:r>
          </a:p>
          <a:p>
            <a:endParaRPr lang="fi-FI" sz="1400" dirty="0"/>
          </a:p>
          <a:p>
            <a:r>
              <a:rPr lang="fi-FI" sz="1400" dirty="0"/>
              <a:t>Miten se toteutuu</a:t>
            </a:r>
          </a:p>
          <a:p>
            <a:endParaRPr lang="fi-FI" sz="1400" dirty="0"/>
          </a:p>
          <a:p>
            <a:r>
              <a:rPr lang="fi-FI" sz="1400" dirty="0"/>
              <a:t>Ymmärrys asiakkaan tilanteesta – nuoren valmius muutokseen ymmärretään, mihin nuori on valmis?</a:t>
            </a:r>
          </a:p>
          <a:p>
            <a:endParaRPr lang="fi-FI" sz="1400" dirty="0"/>
          </a:p>
          <a:p>
            <a:r>
              <a:rPr lang="fi-FI" sz="1400" dirty="0"/>
              <a:t>Työntekijän ja nuoren </a:t>
            </a:r>
            <a:r>
              <a:rPr lang="fi-FI" sz="1400" dirty="0" err="1"/>
              <a:t>AIKAjänne</a:t>
            </a:r>
            <a:r>
              <a:rPr lang="fi-FI" sz="1400" dirty="0"/>
              <a:t>: </a:t>
            </a:r>
          </a:p>
          <a:p>
            <a:r>
              <a:rPr lang="fi-FI" sz="1400" dirty="0"/>
              <a:t>Ristiriitaisuus nuoren ajan ja palveluiden ajan kanssa</a:t>
            </a:r>
          </a:p>
          <a:p>
            <a:r>
              <a:rPr lang="fi-FI" sz="1400" dirty="0"/>
              <a:t>Kuinka kauan voi olla jollain tuella, kuinka pieniä tavoitteet voi olla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272B5C-492E-46B3-8BC7-71A8D690D1BD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4318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Paikallisuus: kuntakoon merkitys</a:t>
            </a:r>
          </a:p>
          <a:p>
            <a:r>
              <a:rPr lang="fi-FI" dirty="0"/>
              <a:t>Toisten Toimijoiden, asiakasprofiilien, toimintaperiaatteiden tuntemattomuus</a:t>
            </a:r>
          </a:p>
          <a:p>
            <a:r>
              <a:rPr lang="fi-FI" dirty="0"/>
              <a:t>Tiedon siirtyminen järjestelmästä toiseen,  eri asiakastietojärjestelmät, erilaiset käsitykset salassapidosta, työntekijöiden vaihtuvuus</a:t>
            </a:r>
          </a:p>
          <a:p>
            <a:r>
              <a:rPr lang="fi-FI" dirty="0"/>
              <a:t>Putoamisen riskit ja paikat - tunnistaminen</a:t>
            </a:r>
          </a:p>
          <a:p>
            <a:r>
              <a:rPr lang="fi-FI" dirty="0"/>
              <a:t>Kuka vastaa palvelun tuottamisesta, yksittäisen asiakkaan prosessista</a:t>
            </a:r>
          </a:p>
          <a:p>
            <a:r>
              <a:rPr lang="fi-FI" dirty="0"/>
              <a:t>Myös Johtamisen, yhteistyörakenteiden ja resursoinnin kysymys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272B5C-492E-46B3-8BC7-71A8D690D1BD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6469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Lähestyttävät, läsnä olevat ja ”kiinni pitävät” aikuiset -  katkeavat suhteet ja prosessit</a:t>
            </a:r>
          </a:p>
          <a:p>
            <a:r>
              <a:rPr lang="fi-FI" dirty="0"/>
              <a:t>Tiedon puute: mitä mahdollisuuksia, mistä haetaan, millä tavalla, Mikä missäkin oleellista</a:t>
            </a:r>
          </a:p>
          <a:p>
            <a:r>
              <a:rPr lang="fi-FI" dirty="0"/>
              <a:t>Arvioinnit, Leimatut identiteetit, olettamukset, huhut, järjestelmään kelpaaminen</a:t>
            </a:r>
          </a:p>
          <a:p>
            <a:r>
              <a:rPr lang="fi-FI" dirty="0"/>
              <a:t>Monimutkaisuus, tavoitettavuus, tapaamisen kulttuurit ja mallit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272B5C-492E-46B3-8BC7-71A8D690D1BD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42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070F55D-1F68-4711-9364-BED5C16EDEAA}" type="datetimeFigureOut">
              <a:rPr lang="fi-FI" smtClean="0"/>
              <a:t>27.1.2020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84083B8-9118-485E-AABB-3B5B71C114AE}" type="slidenum">
              <a:rPr lang="fi-FI" smtClean="0"/>
              <a:t>‹#›</a:t>
            </a:fld>
            <a:endParaRPr lang="fi-FI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89379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F55D-1F68-4711-9364-BED5C16EDEAA}" type="datetimeFigureOut">
              <a:rPr lang="fi-FI" smtClean="0"/>
              <a:t>27.1.2020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83B8-9118-485E-AABB-3B5B71C114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9628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F55D-1F68-4711-9364-BED5C16EDEAA}" type="datetimeFigureOut">
              <a:rPr lang="fi-FI" smtClean="0"/>
              <a:t>27.1.2020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83B8-9118-485E-AABB-3B5B71C114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8708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F55D-1F68-4711-9364-BED5C16EDEAA}" type="datetimeFigureOut">
              <a:rPr lang="fi-FI" smtClean="0"/>
              <a:t>27.1.2020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83B8-9118-485E-AABB-3B5B71C114A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6779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F55D-1F68-4711-9364-BED5C16EDEAA}" type="datetimeFigureOut">
              <a:rPr lang="fi-FI" smtClean="0"/>
              <a:t>27.1.2020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83B8-9118-485E-AABB-3B5B71C114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351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F55D-1F68-4711-9364-BED5C16EDEAA}" type="datetimeFigureOut">
              <a:rPr lang="fi-FI" smtClean="0"/>
              <a:t>27.1.2020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83B8-9118-485E-AABB-3B5B71C114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5855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F55D-1F68-4711-9364-BED5C16EDEAA}" type="datetimeFigureOut">
              <a:rPr lang="fi-FI" smtClean="0"/>
              <a:t>27.1.2020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83B8-9118-485E-AABB-3B5B71C114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5829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F55D-1F68-4711-9364-BED5C16EDEAA}" type="datetimeFigureOut">
              <a:rPr lang="fi-FI" smtClean="0"/>
              <a:t>27.1.2020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83B8-9118-485E-AABB-3B5B71C114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5945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F55D-1F68-4711-9364-BED5C16EDEAA}" type="datetimeFigureOut">
              <a:rPr lang="fi-FI" smtClean="0"/>
              <a:t>27.1.2020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83B8-9118-485E-AABB-3B5B71C114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7077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E8F2-B216-45AC-8861-199CC8C4F23E}" type="datetimeFigureOut">
              <a:rPr lang="fi-FI" smtClean="0"/>
              <a:t>27.1.2020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73D2-9258-4221-9764-2EDE41D4C9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9959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F55D-1F68-4711-9364-BED5C16EDEAA}" type="datetimeFigureOut">
              <a:rPr lang="fi-FI" smtClean="0"/>
              <a:t>27.1.2020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83B8-9118-485E-AABB-3B5B71C114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92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F55D-1F68-4711-9364-BED5C16EDEAA}" type="datetimeFigureOut">
              <a:rPr lang="fi-FI" smtClean="0"/>
              <a:t>27.1.2020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83B8-9118-485E-AABB-3B5B71C114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4773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F55D-1F68-4711-9364-BED5C16EDEAA}" type="datetimeFigureOut">
              <a:rPr lang="fi-FI" smtClean="0"/>
              <a:t>27.1.2020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83B8-9118-485E-AABB-3B5B71C114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7107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F55D-1F68-4711-9364-BED5C16EDEAA}" type="datetimeFigureOut">
              <a:rPr lang="fi-FI" smtClean="0"/>
              <a:t>27.1.2020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83B8-9118-485E-AABB-3B5B71C114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6467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F55D-1F68-4711-9364-BED5C16EDEAA}" type="datetimeFigureOut">
              <a:rPr lang="fi-FI" smtClean="0"/>
              <a:t>27.1.2020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83B8-9118-485E-AABB-3B5B71C114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6178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F55D-1F68-4711-9364-BED5C16EDEAA}" type="datetimeFigureOut">
              <a:rPr lang="fi-FI" smtClean="0"/>
              <a:t>27.1.2020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83B8-9118-485E-AABB-3B5B71C114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0739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F55D-1F68-4711-9364-BED5C16EDEAA}" type="datetimeFigureOut">
              <a:rPr lang="fi-FI" smtClean="0"/>
              <a:t>27.1.2020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83B8-9118-485E-AABB-3B5B71C114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9037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F55D-1F68-4711-9364-BED5C16EDEAA}" type="datetimeFigureOut">
              <a:rPr lang="fi-FI" smtClean="0"/>
              <a:t>27.1.2020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83B8-9118-485E-AABB-3B5B71C114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4704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070F55D-1F68-4711-9364-BED5C16EDEAA}" type="datetimeFigureOut">
              <a:rPr lang="fi-FI" smtClean="0"/>
              <a:t>27.1.2020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84083B8-9118-485E-AABB-3B5B71C114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149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466DDC-7FE0-411E-9481-047FD4BDB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962429" y="409094"/>
            <a:ext cx="9755187" cy="2766528"/>
          </a:xfrm>
        </p:spPr>
        <p:txBody>
          <a:bodyPr>
            <a:normAutofit fontScale="90000"/>
          </a:bodyPr>
          <a:lstStyle/>
          <a:p>
            <a:r>
              <a:rPr lang="fi-FI" dirty="0" err="1"/>
              <a:t>OTa</a:t>
            </a:r>
            <a:r>
              <a:rPr lang="fi-FI" dirty="0"/>
              <a:t> KOPPI ja pidä kiinni!!</a:t>
            </a:r>
            <a:br>
              <a:rPr lang="fi-FI" dirty="0"/>
            </a:br>
            <a:r>
              <a:rPr lang="fi-FI" sz="4800" dirty="0"/>
              <a:t>Palvelutarpeesta palvelutuotteeksi</a:t>
            </a:r>
            <a:br>
              <a:rPr lang="fi-FI" dirty="0"/>
            </a:br>
            <a:r>
              <a:rPr lang="fi-FI" dirty="0"/>
              <a:t>- </a:t>
            </a:r>
            <a:r>
              <a:rPr lang="fi-FI" sz="4000" dirty="0"/>
              <a:t>Soku2-hankkeen </a:t>
            </a:r>
            <a:r>
              <a:rPr lang="fi-FI" sz="4000" dirty="0" err="1"/>
              <a:t>arvionti</a:t>
            </a:r>
            <a:endParaRPr lang="fi-FI" sz="40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040E03B-7C49-44A6-BB99-508CFD70C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1001741" y="3211757"/>
            <a:ext cx="9755187" cy="1264199"/>
          </a:xfrm>
        </p:spPr>
        <p:txBody>
          <a:bodyPr/>
          <a:lstStyle/>
          <a:p>
            <a:r>
              <a:rPr lang="fi-FI" dirty="0"/>
              <a:t>Marjo Romakkaniemi ja </a:t>
            </a:r>
            <a:r>
              <a:rPr lang="fi-FI" dirty="0" err="1"/>
              <a:t>kati</a:t>
            </a:r>
            <a:r>
              <a:rPr lang="fi-FI" dirty="0"/>
              <a:t> kataja</a:t>
            </a:r>
          </a:p>
          <a:p>
            <a:r>
              <a:rPr lang="fi-FI" dirty="0"/>
              <a:t>28.1.2020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000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AFAAF689-6CA0-4843-97B8-A92D15C97D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158" t="12990" r="25923" b="-1701"/>
          <a:stretch/>
        </p:blipFill>
        <p:spPr>
          <a:xfrm>
            <a:off x="4874931" y="84841"/>
            <a:ext cx="7317069" cy="5759778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131B55-B149-4691-9357-80CDA03E782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6335" y="1748902"/>
            <a:ext cx="10502207" cy="3820994"/>
          </a:xfrm>
        </p:spPr>
        <p:txBody>
          <a:bodyPr>
            <a:normAutofit/>
          </a:bodyPr>
          <a:lstStyle/>
          <a:p>
            <a:r>
              <a:rPr lang="fi-FI" dirty="0"/>
              <a:t>Ei sovi sosiaalisen kuntoutuksen ajatukseen</a:t>
            </a:r>
          </a:p>
          <a:p>
            <a:pPr lvl="1"/>
            <a:r>
              <a:rPr lang="fi-FI" dirty="0"/>
              <a:t>Ikävä sana, tulee näppylöitä</a:t>
            </a:r>
          </a:p>
          <a:p>
            <a:pPr lvl="1"/>
            <a:r>
              <a:rPr lang="fi-FI" dirty="0"/>
              <a:t>Rajaako se nuoria ulos?</a:t>
            </a:r>
          </a:p>
          <a:p>
            <a:pPr marL="457200" lvl="1" indent="0">
              <a:buNone/>
            </a:pPr>
            <a:endParaRPr lang="fi-FI" dirty="0"/>
          </a:p>
          <a:p>
            <a:r>
              <a:rPr lang="fi-FI" dirty="0"/>
              <a:t>Mitä, miksi, kenelle, millä tavalla, millä hinnalla ?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dirty="0">
                <a:sym typeface="Wingdings" panose="05000000000000000000" pitchFamily="2" charset="2"/>
              </a:rPr>
              <a:t>Tiedostetaan mitä tehdään, asiantuntijuus syvenee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dirty="0">
                <a:sym typeface="Wingdings" panose="05000000000000000000" pitchFamily="2" charset="2"/>
              </a:rPr>
              <a:t>Palvelua jäsentävää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dirty="0">
                <a:sym typeface="Wingdings" panose="05000000000000000000" pitchFamily="2" charset="2"/>
              </a:rPr>
              <a:t>Merkitystä asiakkaiden ohjautumiseen oikeaan palveluun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31D4D97-E3B6-4245-ADD9-A70B80247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300" y="333625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fi-FI" dirty="0"/>
              <a:t>2) Sosiaalisen kuntoutuksen tuotteistaminen</a:t>
            </a:r>
          </a:p>
        </p:txBody>
      </p:sp>
    </p:spTree>
    <p:extLst>
      <p:ext uri="{BB962C8B-B14F-4D97-AF65-F5344CB8AC3E}">
        <p14:creationId xmlns:p14="http://schemas.microsoft.com/office/powerpoint/2010/main" val="3813956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jatuskupla: Pilvi 4">
            <a:extLst>
              <a:ext uri="{FF2B5EF4-FFF2-40B4-BE49-F238E27FC236}">
                <a16:creationId xmlns:a16="http://schemas.microsoft.com/office/drawing/2014/main" id="{2ED9003E-6EC9-4A1A-B820-B64F4AA09F28}"/>
              </a:ext>
            </a:extLst>
          </p:cNvPr>
          <p:cNvSpPr/>
          <p:nvPr/>
        </p:nvSpPr>
        <p:spPr>
          <a:xfrm>
            <a:off x="5665510" y="235671"/>
            <a:ext cx="6167052" cy="4741498"/>
          </a:xfrm>
          <a:prstGeom prst="cloudCallout">
            <a:avLst>
              <a:gd name="adj1" fmla="val -40302"/>
              <a:gd name="adj2" fmla="val 54737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4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Sit</a:t>
            </a:r>
            <a:r>
              <a:rPr lang="fi-FI" sz="24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se, et se </a:t>
            </a:r>
            <a:r>
              <a:rPr lang="fi-FI" sz="24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jotenki</a:t>
            </a:r>
            <a:r>
              <a:rPr lang="fi-FI" sz="24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kuvataan ja kerrotaan, et kyllä me </a:t>
            </a:r>
            <a:r>
              <a:rPr lang="fi-FI" sz="24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oikeesti</a:t>
            </a:r>
            <a:r>
              <a:rPr lang="fi-FI" sz="24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i-FI" sz="24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tiietään</a:t>
            </a:r>
            <a:r>
              <a:rPr lang="fi-FI" sz="24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mitä me </a:t>
            </a:r>
            <a:r>
              <a:rPr lang="fi-FI" sz="24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tehhään</a:t>
            </a:r>
            <a:r>
              <a:rPr lang="fi-FI" sz="24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ja tämä on ammattilaisten työtä. </a:t>
            </a:r>
            <a:r>
              <a:rPr lang="fi-FI" sz="24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Tää</a:t>
            </a:r>
            <a:r>
              <a:rPr lang="fi-FI" sz="24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ei </a:t>
            </a:r>
            <a:r>
              <a:rPr lang="fi-FI" sz="24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oo</a:t>
            </a:r>
            <a:r>
              <a:rPr lang="fi-FI" sz="24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i-FI" sz="24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sillai</a:t>
            </a:r>
            <a:r>
              <a:rPr lang="fi-FI" sz="24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että kuka tahansa päivystävä </a:t>
            </a:r>
            <a:r>
              <a:rPr lang="fi-FI" sz="24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empaatikko</a:t>
            </a:r>
            <a:r>
              <a:rPr lang="fi-FI" sz="24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tämän hoitaa.</a:t>
            </a:r>
            <a:endParaRPr lang="fi-FI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i-FI" i="1" dirty="0"/>
              <a:t> </a:t>
            </a:r>
            <a:endParaRPr lang="fi-FI" dirty="0"/>
          </a:p>
        </p:txBody>
      </p:sp>
      <p:sp>
        <p:nvSpPr>
          <p:cNvPr id="6" name="Ajatuskupla: Pilvi 5">
            <a:extLst>
              <a:ext uri="{FF2B5EF4-FFF2-40B4-BE49-F238E27FC236}">
                <a16:creationId xmlns:a16="http://schemas.microsoft.com/office/drawing/2014/main" id="{0EA3724B-4ED7-4C07-AE9B-E077144FD399}"/>
              </a:ext>
            </a:extLst>
          </p:cNvPr>
          <p:cNvSpPr/>
          <p:nvPr/>
        </p:nvSpPr>
        <p:spPr>
          <a:xfrm>
            <a:off x="186432" y="150920"/>
            <a:ext cx="5318822" cy="4939554"/>
          </a:xfrm>
          <a:prstGeom prst="cloudCallout">
            <a:avLst>
              <a:gd name="adj1" fmla="val 52080"/>
              <a:gd name="adj2" fmla="val 5064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sz="24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Kyllä se, tavallaan </a:t>
            </a:r>
            <a:r>
              <a:rPr lang="fi-FI" sz="24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tämmösenä</a:t>
            </a:r>
            <a:r>
              <a:rPr lang="fi-FI" sz="24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lähettävänä tahona, </a:t>
            </a:r>
            <a:r>
              <a:rPr lang="fi-FI" sz="24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ku</a:t>
            </a:r>
            <a:r>
              <a:rPr lang="fi-FI" sz="24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yritän </a:t>
            </a:r>
            <a:r>
              <a:rPr lang="fi-FI" sz="24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saaha</a:t>
            </a:r>
            <a:r>
              <a:rPr lang="fi-FI" sz="24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niitä nuoria tähän palveluun, </a:t>
            </a:r>
            <a:r>
              <a:rPr lang="fi-FI" sz="24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</a:t>
            </a:r>
            <a:r>
              <a:rPr lang="fi-FI" sz="24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on tosi oleellista, että se on </a:t>
            </a:r>
            <a:r>
              <a:rPr lang="fi-FI" sz="24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jotenki</a:t>
            </a:r>
            <a:r>
              <a:rPr lang="fi-FI" sz="24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jäsennelty vielä selkeämmin. </a:t>
            </a:r>
            <a:endParaRPr lang="fi-FI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436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B4E60F-7F52-4553-AF70-D6AA1EBA9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088" y="158360"/>
            <a:ext cx="10396882" cy="1151965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i-FI" dirty="0"/>
              <a:t>Keskeiset ideat</a:t>
            </a:r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B3A093B9-2EF2-4315-98B8-5C9A6A367CBD}"/>
              </a:ext>
            </a:extLst>
          </p:cNvPr>
          <p:cNvSpPr/>
          <p:nvPr/>
        </p:nvSpPr>
        <p:spPr>
          <a:xfrm>
            <a:off x="4133539" y="2357358"/>
            <a:ext cx="4779390" cy="373301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sz="2400" dirty="0"/>
              <a:t>Toiminnallisuus</a:t>
            </a:r>
          </a:p>
          <a:p>
            <a:pPr lvl="1"/>
            <a:r>
              <a:rPr lang="fi-FI" sz="2400" dirty="0"/>
              <a:t>- onnistuminen </a:t>
            </a:r>
          </a:p>
          <a:p>
            <a:pPr lvl="1"/>
            <a:r>
              <a:rPr lang="fi-FI" sz="2400" dirty="0"/>
              <a:t>- uuden kokeileminen ja</a:t>
            </a:r>
          </a:p>
          <a:p>
            <a:pPr lvl="1"/>
            <a:r>
              <a:rPr lang="fi-FI" sz="2400" dirty="0"/>
              <a:t>- luominen</a:t>
            </a:r>
          </a:p>
          <a:p>
            <a:pPr lvl="1"/>
            <a:r>
              <a:rPr lang="fi-FI" sz="2400" dirty="0"/>
              <a:t>- tavoitteiden asettaminen ja saavuttaminen</a:t>
            </a:r>
          </a:p>
          <a:p>
            <a:pPr lvl="1"/>
            <a:r>
              <a:rPr lang="fi-FI" sz="2400" dirty="0"/>
              <a:t> - mielekkyys ja merkityksellisyys</a:t>
            </a: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D62B9050-56EA-44EC-ADCB-7ABBF9A5F278}"/>
              </a:ext>
            </a:extLst>
          </p:cNvPr>
          <p:cNvSpPr/>
          <p:nvPr/>
        </p:nvSpPr>
        <p:spPr>
          <a:xfrm rot="810026">
            <a:off x="7806824" y="391074"/>
            <a:ext cx="3948622" cy="261312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sz="2000" dirty="0"/>
              <a:t>Yhteisöllisyys </a:t>
            </a:r>
          </a:p>
          <a:p>
            <a:pPr lvl="1"/>
            <a:r>
              <a:rPr lang="fi-FI" sz="2000" dirty="0"/>
              <a:t>- yhdessä tekeminen</a:t>
            </a:r>
          </a:p>
          <a:p>
            <a:pPr lvl="1"/>
            <a:r>
              <a:rPr lang="fi-FI" sz="2000" dirty="0"/>
              <a:t>- vertaistuki </a:t>
            </a:r>
          </a:p>
          <a:p>
            <a:pPr lvl="1"/>
            <a:r>
              <a:rPr lang="fi-FI" sz="2000" dirty="0"/>
              <a:t>- verkoston laajeneminen  </a:t>
            </a:r>
          </a:p>
          <a:p>
            <a:pPr lvl="1"/>
            <a:r>
              <a:rPr lang="fi-FI" sz="2000" dirty="0"/>
              <a:t>- rikkautena ryhmän </a:t>
            </a:r>
          </a:p>
          <a:p>
            <a:pPr lvl="1"/>
            <a:r>
              <a:rPr lang="fi-FI" sz="2000" dirty="0"/>
              <a:t> jäsenteen erilaiset tilanteet</a:t>
            </a: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F4B5C25C-034C-45DC-AA7A-C73DF6F7A04E}"/>
              </a:ext>
            </a:extLst>
          </p:cNvPr>
          <p:cNvSpPr/>
          <p:nvPr/>
        </p:nvSpPr>
        <p:spPr>
          <a:xfrm>
            <a:off x="368955" y="1467045"/>
            <a:ext cx="3502267" cy="18052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sz="3200" dirty="0"/>
              <a:t>Riittävän pienet askeleet</a:t>
            </a: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8C54DC59-8E19-4421-88CC-099A5C1FB182}"/>
              </a:ext>
            </a:extLst>
          </p:cNvPr>
          <p:cNvSpPr/>
          <p:nvPr/>
        </p:nvSpPr>
        <p:spPr>
          <a:xfrm rot="20651563">
            <a:off x="415684" y="3801290"/>
            <a:ext cx="3713798" cy="220129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sz="2400" dirty="0"/>
              <a:t>Nuoren vaikutusmahdollisuudet omaan palveluprosessiin sekä toimintaan: aito osallisuus</a:t>
            </a:r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C87E1A19-D3A5-4353-9B2F-61BD67BC4F0F}"/>
              </a:ext>
            </a:extLst>
          </p:cNvPr>
          <p:cNvSpPr/>
          <p:nvPr/>
        </p:nvSpPr>
        <p:spPr>
          <a:xfrm>
            <a:off x="7556357" y="4797296"/>
            <a:ext cx="4136292" cy="15007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sz="3200" dirty="0"/>
              <a:t>SISÄLTÖJEN NOTKEUS!</a:t>
            </a:r>
          </a:p>
        </p:txBody>
      </p:sp>
      <p:pic>
        <p:nvPicPr>
          <p:cNvPr id="2052" name="Picture 4" descr="Pikselin Soluja, Idea, Visualisointi">
            <a:extLst>
              <a:ext uri="{FF2B5EF4-FFF2-40B4-BE49-F238E27FC236}">
                <a16:creationId xmlns:a16="http://schemas.microsoft.com/office/drawing/2014/main" id="{B357943F-7F1A-4368-A268-2372A4B5E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152" y="138545"/>
            <a:ext cx="2389695" cy="184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868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A969EAF-FAD0-4A90-87A7-42AC1F273E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83076" y="188537"/>
            <a:ext cx="10031767" cy="6344238"/>
          </a:xfrm>
        </p:spPr>
        <p:txBody>
          <a:bodyPr>
            <a:normAutofit fontScale="92500"/>
          </a:bodyPr>
          <a:lstStyle/>
          <a:p>
            <a:r>
              <a:rPr lang="fi-FI" sz="1900" b="1" i="1" dirty="0">
                <a:latin typeface="Cambria" panose="02040503050406030204" pitchFamily="18" charset="0"/>
                <a:ea typeface="Cambria" panose="02040503050406030204" pitchFamily="18" charset="0"/>
              </a:rPr>
              <a:t>Kyllä se melkein tuli kotoa sohvalta hakemaan, et se on  positiivista, et se jaksaa innostaa ja laittaa viestiä ja pyytää mukaan ja keksii kaikennäköistä.</a:t>
            </a:r>
          </a:p>
          <a:p>
            <a:pPr marL="0" indent="0">
              <a:buNone/>
            </a:pPr>
            <a:endParaRPr lang="fi-FI" sz="19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i-FI" sz="1900" b="1" i="1" dirty="0">
                <a:latin typeface="Cambria" panose="02040503050406030204" pitchFamily="18" charset="0"/>
                <a:ea typeface="Cambria" panose="02040503050406030204" pitchFamily="18" charset="0"/>
              </a:rPr>
              <a:t>… olin työssäoppimisjaksossa, se meni kyllä ihan… aika huonosti kyllä meni. Se on just syy, minkä takia minä tulin tänne , koska minä en </a:t>
            </a:r>
            <a:r>
              <a:rPr lang="fi-FI" sz="19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ollu</a:t>
            </a:r>
            <a:r>
              <a:rPr lang="fi-FI" sz="1900" b="1" i="1" dirty="0">
                <a:latin typeface="Cambria" panose="02040503050406030204" pitchFamily="18" charset="0"/>
                <a:ea typeface="Cambria" panose="02040503050406030204" pitchFamily="18" charset="0"/>
              </a:rPr>
              <a:t> vielä valmis työelämään</a:t>
            </a:r>
          </a:p>
          <a:p>
            <a:pPr marL="0" indent="0">
              <a:buNone/>
            </a:pPr>
            <a:endParaRPr lang="fi-FI" sz="19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i-FI" sz="1900" b="1" i="1" dirty="0">
                <a:latin typeface="Cambria" panose="02040503050406030204" pitchFamily="18" charset="0"/>
                <a:ea typeface="Cambria" panose="02040503050406030204" pitchFamily="18" charset="0"/>
              </a:rPr>
              <a:t>Ylipäätään luoda se, että </a:t>
            </a:r>
            <a:r>
              <a:rPr lang="fi-FI" sz="19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täs</a:t>
            </a:r>
            <a:r>
              <a:rPr lang="fi-FI" sz="1900" b="1" i="1" dirty="0">
                <a:latin typeface="Cambria" panose="02040503050406030204" pitchFamily="18" charset="0"/>
                <a:ea typeface="Cambria" panose="02040503050406030204" pitchFamily="18" charset="0"/>
              </a:rPr>
              <a:t> ei ole kiire. Me emme yritä suorittaa mitään projektia tässä. Nyt mennään, miten sinä hallat ja miten </a:t>
            </a:r>
            <a:r>
              <a:rPr lang="fi-FI" sz="19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sulle</a:t>
            </a:r>
            <a:r>
              <a:rPr lang="fi-FI" sz="1900" b="1" i="1" dirty="0">
                <a:latin typeface="Cambria" panose="02040503050406030204" pitchFamily="18" charset="0"/>
                <a:ea typeface="Cambria" panose="02040503050406030204" pitchFamily="18" charset="0"/>
              </a:rPr>
              <a:t> sopii. Ja sitten se, että se ei saa tuntua </a:t>
            </a:r>
            <a:r>
              <a:rPr lang="fi-FI" sz="19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semmoselta</a:t>
            </a:r>
            <a:r>
              <a:rPr lang="fi-FI" sz="1900" b="1" i="1" dirty="0">
                <a:latin typeface="Cambria" panose="02040503050406030204" pitchFamily="18" charset="0"/>
                <a:ea typeface="Cambria" panose="02040503050406030204" pitchFamily="18" charset="0"/>
              </a:rPr>
              <a:t> ohjelmalta, että nyt pitää suorittaa tämä askel ja mennään seuraavaan ja sitten seuraavaan. Koska heti jos </a:t>
            </a:r>
            <a:r>
              <a:rPr lang="fi-FI" sz="19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tämmönen</a:t>
            </a:r>
            <a:r>
              <a:rPr lang="fi-FI" sz="1900" b="1" i="1" dirty="0">
                <a:latin typeface="Cambria" panose="02040503050406030204" pitchFamily="18" charset="0"/>
                <a:ea typeface="Cambria" panose="02040503050406030204" pitchFamily="18" charset="0"/>
              </a:rPr>
              <a:t> vähän epäonnistumisia kokenut hoksaa, että jaa, siinä taas </a:t>
            </a:r>
            <a:r>
              <a:rPr lang="fi-FI" sz="19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johonki</a:t>
            </a:r>
            <a:r>
              <a:rPr lang="fi-FI" sz="1900" b="1" i="1" dirty="0">
                <a:latin typeface="Cambria" panose="02040503050406030204" pitchFamily="18" charset="0"/>
                <a:ea typeface="Cambria" panose="02040503050406030204" pitchFamily="18" charset="0"/>
              </a:rPr>
              <a:t> suuntaan… ja se tuntuu hänestä siltä, että hän ei halua. Niin vaikka se </a:t>
            </a:r>
            <a:r>
              <a:rPr lang="fi-FI" sz="19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itte</a:t>
            </a:r>
            <a:r>
              <a:rPr lang="fi-FI" sz="1900" b="1" i="1" dirty="0">
                <a:latin typeface="Cambria" panose="02040503050406030204" pitchFamily="18" charset="0"/>
                <a:ea typeface="Cambria" panose="02040503050406030204" pitchFamily="18" charset="0"/>
              </a:rPr>
              <a:t> projekti </a:t>
            </a:r>
            <a:r>
              <a:rPr lang="fi-FI" sz="19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oiskin</a:t>
            </a:r>
            <a:r>
              <a:rPr lang="fi-FI" sz="19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i-FI" sz="19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ollu</a:t>
            </a:r>
            <a:r>
              <a:rPr lang="fi-FI" sz="1900" b="1" i="1" dirty="0">
                <a:latin typeface="Cambria" panose="02040503050406030204" pitchFamily="18" charset="0"/>
                <a:ea typeface="Cambria" panose="02040503050406030204" pitchFamily="18" charset="0"/>
              </a:rPr>
              <a:t> hyvä hänen mielestään, niin hän pistää sen poikki, et hän ei jaksa.</a:t>
            </a:r>
          </a:p>
          <a:p>
            <a:endParaRPr lang="fi-FI" sz="19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fi-FI" sz="2800" b="1" i="1" dirty="0">
                <a:solidFill>
                  <a:schemeClr val="bg1"/>
                </a:solidFill>
                <a:latin typeface="Arial Narrow" panose="020B0606020202030204" pitchFamily="34" charset="0"/>
                <a:ea typeface="Cambria" panose="02040503050406030204" pitchFamily="18" charset="0"/>
              </a:rPr>
              <a:t>Nuorten näkemyksiä sosiaalisen kuntoutuksen paikasta</a:t>
            </a:r>
          </a:p>
          <a:p>
            <a:pPr marL="0" indent="0">
              <a:buNone/>
            </a:pPr>
            <a:endParaRPr lang="fi-FI" sz="2400" i="1" dirty="0">
              <a:solidFill>
                <a:schemeClr val="accent1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74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uu, KÃ¤det, Juuri, Suojelu, Suojata, Luonnonsuojelu">
            <a:extLst>
              <a:ext uri="{FF2B5EF4-FFF2-40B4-BE49-F238E27FC236}">
                <a16:creationId xmlns:a16="http://schemas.microsoft.com/office/drawing/2014/main" id="{C69480FB-1E40-4C05-ABA2-751B95634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" r="21651"/>
          <a:stretch/>
        </p:blipFill>
        <p:spPr bwMode="auto">
          <a:xfrm>
            <a:off x="5549245" y="0"/>
            <a:ext cx="6469932" cy="542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BB5EF3-2CBA-456F-8EEF-2AC17B661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juurruttaminen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ED2D4B-AD4E-4D6E-AFB3-F5743C165BB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/>
              <a:t>Nuoren pitää kiinnostua</a:t>
            </a:r>
          </a:p>
          <a:p>
            <a:r>
              <a:rPr lang="fi-FI" dirty="0"/>
              <a:t>Paikka vakiinnutettava  palvelujärjestelmässä</a:t>
            </a:r>
          </a:p>
          <a:p>
            <a:r>
              <a:rPr lang="fi-FI" dirty="0"/>
              <a:t>Onnistumiset pystyttävä kuvaamaan</a:t>
            </a:r>
          </a:p>
          <a:p>
            <a:r>
              <a:rPr lang="fi-FI" dirty="0"/>
              <a:t>Päättäjät tarvitsevat tietoa</a:t>
            </a:r>
          </a:p>
          <a:p>
            <a:r>
              <a:rPr lang="fi-FI" dirty="0"/>
              <a:t>Usein on kyse rahasta</a:t>
            </a:r>
          </a:p>
          <a:p>
            <a:r>
              <a:rPr lang="fi-FI" dirty="0"/>
              <a:t>Poliittinen ilmapiiri ja asenteet</a:t>
            </a:r>
          </a:p>
        </p:txBody>
      </p:sp>
    </p:spTree>
    <p:extLst>
      <p:ext uri="{BB962C8B-B14F-4D97-AF65-F5344CB8AC3E}">
        <p14:creationId xmlns:p14="http://schemas.microsoft.com/office/powerpoint/2010/main" val="4117149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B6B06D-D98C-4ACC-B25B-48D5F9830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23" y="224161"/>
            <a:ext cx="11670382" cy="1020177"/>
          </a:xfrm>
        </p:spPr>
        <p:txBody>
          <a:bodyPr>
            <a:noAutofit/>
          </a:bodyPr>
          <a:lstStyle/>
          <a:p>
            <a:r>
              <a:rPr lang="fi-FI" sz="3600" dirty="0"/>
              <a:t>Sosiaalisen kuntoutuksen paikka palvelujärjestelmässä…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215B2FFE-316B-4AE7-9B45-8A7D8E10B09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 rot="5400000">
            <a:off x="3371505" y="-691207"/>
            <a:ext cx="5213263" cy="908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131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5E793D-6FBC-4E2A-927D-E40B0EE91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875" y="152019"/>
            <a:ext cx="10396882" cy="998052"/>
          </a:xfrm>
        </p:spPr>
        <p:txBody>
          <a:bodyPr>
            <a:normAutofit/>
          </a:bodyPr>
          <a:lstStyle/>
          <a:p>
            <a:r>
              <a:rPr lang="fi-FI" sz="4000" dirty="0"/>
              <a:t>asiakasprosessin kuljettaminen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282817B-2DD6-4F72-BC39-57A473FF1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361" y="1261782"/>
            <a:ext cx="8010838" cy="54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108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24D5DF-0AE6-400F-9FDA-3E5A02E51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6" y="390215"/>
            <a:ext cx="10396882" cy="1151965"/>
          </a:xfrm>
        </p:spPr>
        <p:txBody>
          <a:bodyPr/>
          <a:lstStyle/>
          <a:p>
            <a:r>
              <a:rPr lang="fi-FI" dirty="0"/>
              <a:t>Yhteistyön haasteet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982831-7BC7-4BA6-9578-93B8A47EEE6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3626" y="1775534"/>
            <a:ext cx="10396881" cy="3737499"/>
          </a:xfrm>
        </p:spPr>
        <p:txBody>
          <a:bodyPr>
            <a:normAutofit/>
          </a:bodyPr>
          <a:lstStyle/>
          <a:p>
            <a:r>
              <a:rPr lang="fi-FI" dirty="0"/>
              <a:t>Paikallisuus</a:t>
            </a:r>
          </a:p>
          <a:p>
            <a:r>
              <a:rPr lang="fi-FI" dirty="0"/>
              <a:t>Toisten Toimijoiden toimintaperiaatteiden tuntemattomuus</a:t>
            </a:r>
          </a:p>
          <a:p>
            <a:r>
              <a:rPr lang="fi-FI" dirty="0"/>
              <a:t>Tiedon siirtyminen järjestelmästä toiseen,</a:t>
            </a:r>
          </a:p>
          <a:p>
            <a:r>
              <a:rPr lang="fi-FI" dirty="0"/>
              <a:t>Putoamisen riskit ja paikat - tunnistaminen</a:t>
            </a:r>
          </a:p>
          <a:p>
            <a:r>
              <a:rPr lang="fi-FI" dirty="0"/>
              <a:t>Kuka vastaa, kuka koordinoi?</a:t>
            </a:r>
          </a:p>
          <a:p>
            <a:r>
              <a:rPr lang="fi-FI" dirty="0"/>
              <a:t>Myös Johtamisen  ja resursoinnin kysymys</a:t>
            </a:r>
          </a:p>
        </p:txBody>
      </p:sp>
      <p:sp>
        <p:nvSpPr>
          <p:cNvPr id="4" name="Puhekupla: Soikea 3">
            <a:extLst>
              <a:ext uri="{FF2B5EF4-FFF2-40B4-BE49-F238E27FC236}">
                <a16:creationId xmlns:a16="http://schemas.microsoft.com/office/drawing/2014/main" id="{81A9B251-D2B2-4D1A-AA53-9A8ACBB573D2}"/>
              </a:ext>
            </a:extLst>
          </p:cNvPr>
          <p:cNvSpPr/>
          <p:nvPr/>
        </p:nvSpPr>
        <p:spPr>
          <a:xfrm rot="829560">
            <a:off x="7320476" y="271649"/>
            <a:ext cx="3316287" cy="206076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/>
              <a:t>Kuka vastaa, kuka nappaa kopin?</a:t>
            </a:r>
          </a:p>
        </p:txBody>
      </p:sp>
      <p:sp>
        <p:nvSpPr>
          <p:cNvPr id="5" name="Puhekupla: Soikea 4">
            <a:extLst>
              <a:ext uri="{FF2B5EF4-FFF2-40B4-BE49-F238E27FC236}">
                <a16:creationId xmlns:a16="http://schemas.microsoft.com/office/drawing/2014/main" id="{854F5A1D-ECC1-46D6-A0B1-4CCD33A3B665}"/>
              </a:ext>
            </a:extLst>
          </p:cNvPr>
          <p:cNvSpPr/>
          <p:nvPr/>
        </p:nvSpPr>
        <p:spPr>
          <a:xfrm>
            <a:off x="9172280" y="4703697"/>
            <a:ext cx="2683161" cy="1618672"/>
          </a:xfrm>
          <a:prstGeom prst="wedgeEllipseCallout">
            <a:avLst>
              <a:gd name="adj1" fmla="val -59958"/>
              <a:gd name="adj2" fmla="val -8813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000" dirty="0">
                <a:solidFill>
                  <a:schemeClr val="tx1"/>
                </a:solidFill>
              </a:rPr>
              <a:t>Kuka käynnistää, kuka koordinoi?</a:t>
            </a:r>
          </a:p>
        </p:txBody>
      </p:sp>
    </p:spTree>
    <p:extLst>
      <p:ext uri="{BB962C8B-B14F-4D97-AF65-F5344CB8AC3E}">
        <p14:creationId xmlns:p14="http://schemas.microsoft.com/office/powerpoint/2010/main" val="1795055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A23ED0-842A-4919-B365-FA430A13E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07" y="233039"/>
            <a:ext cx="10396882" cy="1151965"/>
          </a:xfrm>
        </p:spPr>
        <p:txBody>
          <a:bodyPr>
            <a:normAutofit/>
          </a:bodyPr>
          <a:lstStyle/>
          <a:p>
            <a:r>
              <a:rPr lang="fi-FI" sz="4800" dirty="0"/>
              <a:t>Yhteistyön mahdollisuudet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AEFC46-F4C2-4CF9-A5D1-3203B3ECB1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6407" y="1518082"/>
            <a:ext cx="9946261" cy="3648721"/>
          </a:xfrm>
        </p:spPr>
        <p:txBody>
          <a:bodyPr>
            <a:normAutofit fontScale="92500" lnSpcReduction="10000"/>
          </a:bodyPr>
          <a:lstStyle/>
          <a:p>
            <a:endParaRPr lang="fi-FI" sz="18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i-FI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Mä</a:t>
            </a:r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i-FI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nään</a:t>
            </a:r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i-FI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semmosena</a:t>
            </a:r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kokoavana palveluna, jossa eri toimijat, vaikka etsivä nuorisotyö ja psykiatriasta ja nämä hankkeen työntekijät jotenkin </a:t>
            </a:r>
            <a:r>
              <a:rPr lang="fi-FI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yhessä</a:t>
            </a:r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pystytään tekemään asioita.</a:t>
            </a:r>
          </a:p>
          <a:p>
            <a:endParaRPr lang="fi-FI" sz="18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Varmaan edelleen jumpataan </a:t>
            </a:r>
            <a:r>
              <a:rPr lang="fi-FI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sitäki</a:t>
            </a:r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(viranomaisten välinen työnjako). Et on erilaisia variaatioita ja näin. </a:t>
            </a:r>
            <a:r>
              <a:rPr lang="fi-FI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mut</a:t>
            </a:r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että </a:t>
            </a:r>
            <a:r>
              <a:rPr lang="fi-FI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mahollista</a:t>
            </a:r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on </a:t>
            </a:r>
            <a:r>
              <a:rPr lang="fi-FI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tehä</a:t>
            </a:r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ja selkeyttää ja </a:t>
            </a:r>
            <a:r>
              <a:rPr lang="fi-FI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käyä</a:t>
            </a:r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keskusteluja. minusta se on niin paljon juuri sitä, että </a:t>
            </a:r>
            <a:r>
              <a:rPr lang="fi-FI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yhessä</a:t>
            </a:r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puhutaan ja pohditaan asioita. että meillä </a:t>
            </a:r>
            <a:r>
              <a:rPr lang="fi-FI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kuitenki</a:t>
            </a:r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on aika laajasti säätiön </a:t>
            </a:r>
            <a:r>
              <a:rPr lang="fi-FI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sisälläki</a:t>
            </a:r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on erilaisia… ja täällä erilaisia juttuja ja ryhmätoimintoja, mitä me teemme ja mitkä on meille luontevaa tässä. ja että varmaan tämä on </a:t>
            </a:r>
            <a:r>
              <a:rPr lang="fi-FI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semmonen</a:t>
            </a:r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mikä edelleen </a:t>
            </a:r>
            <a:r>
              <a:rPr lang="fi-FI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tarvii</a:t>
            </a:r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keskustelua.</a:t>
            </a:r>
          </a:p>
        </p:txBody>
      </p:sp>
      <p:sp>
        <p:nvSpPr>
          <p:cNvPr id="4" name="Puhekupla: Soikea 3">
            <a:extLst>
              <a:ext uri="{FF2B5EF4-FFF2-40B4-BE49-F238E27FC236}">
                <a16:creationId xmlns:a16="http://schemas.microsoft.com/office/drawing/2014/main" id="{4C840C08-2F9C-45C3-9BCF-BB65B2163B95}"/>
              </a:ext>
            </a:extLst>
          </p:cNvPr>
          <p:cNvSpPr/>
          <p:nvPr/>
        </p:nvSpPr>
        <p:spPr>
          <a:xfrm rot="850670">
            <a:off x="8472630" y="113566"/>
            <a:ext cx="2950296" cy="1669099"/>
          </a:xfrm>
          <a:prstGeom prst="wedgeEllipseCallou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i="1" dirty="0"/>
              <a:t>leveämmät hartiat</a:t>
            </a:r>
          </a:p>
        </p:txBody>
      </p:sp>
      <p:sp>
        <p:nvSpPr>
          <p:cNvPr id="5" name="Ajatuskupla: Pilvi 4">
            <a:extLst>
              <a:ext uri="{FF2B5EF4-FFF2-40B4-BE49-F238E27FC236}">
                <a16:creationId xmlns:a16="http://schemas.microsoft.com/office/drawing/2014/main" id="{DF2AEB58-14D4-4632-ADBA-039F31259B31}"/>
              </a:ext>
            </a:extLst>
          </p:cNvPr>
          <p:cNvSpPr/>
          <p:nvPr/>
        </p:nvSpPr>
        <p:spPr>
          <a:xfrm rot="20913161">
            <a:off x="9006227" y="4607467"/>
            <a:ext cx="2707692" cy="1656695"/>
          </a:xfrm>
          <a:prstGeom prst="cloudCallout">
            <a:avLst>
              <a:gd name="adj1" fmla="val -62472"/>
              <a:gd name="adj2" fmla="val -1122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..</a:t>
            </a:r>
            <a:r>
              <a:rPr lang="fi-FI" dirty="0" err="1"/>
              <a:t>tehä</a:t>
            </a:r>
            <a:r>
              <a:rPr lang="fi-FI" dirty="0"/>
              <a:t> </a:t>
            </a:r>
            <a:r>
              <a:rPr lang="fi-FI" dirty="0" err="1"/>
              <a:t>yhessä</a:t>
            </a:r>
            <a:r>
              <a:rPr lang="fi-FI" dirty="0"/>
              <a:t> hommia</a:t>
            </a:r>
          </a:p>
        </p:txBody>
      </p:sp>
    </p:spTree>
    <p:extLst>
      <p:ext uri="{BB962C8B-B14F-4D97-AF65-F5344CB8AC3E}">
        <p14:creationId xmlns:p14="http://schemas.microsoft.com/office/powerpoint/2010/main" val="287659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39572" y="218328"/>
            <a:ext cx="11707884" cy="1151965"/>
          </a:xfrm>
        </p:spPr>
        <p:txBody>
          <a:bodyPr>
            <a:normAutofit fontScale="90000"/>
          </a:bodyPr>
          <a:lstStyle/>
          <a:p>
            <a:r>
              <a:rPr lang="fi-FI" dirty="0"/>
              <a:t>Nuorten näkökulma moniauttajajärjestelmään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39572" y="1370293"/>
            <a:ext cx="11032723" cy="5115348"/>
          </a:xfrm>
        </p:spPr>
        <p:txBody>
          <a:bodyPr>
            <a:normAutofit/>
          </a:bodyPr>
          <a:lstStyle/>
          <a:p>
            <a:r>
              <a:rPr lang="fi-FI" dirty="0"/>
              <a:t>Lähestyttävät, läsnä olevat ja ”kiinni pitävät” aikuiset </a:t>
            </a:r>
          </a:p>
          <a:p>
            <a:r>
              <a:rPr lang="fi-FI" dirty="0"/>
              <a:t>Tiedon puute</a:t>
            </a:r>
          </a:p>
          <a:p>
            <a:r>
              <a:rPr lang="fi-FI" dirty="0"/>
              <a:t>Arvioinnit / diagnoosit</a:t>
            </a:r>
          </a:p>
          <a:p>
            <a:r>
              <a:rPr lang="fi-FI" dirty="0"/>
              <a:t>Monimutkaisuus, tavoitettavuus</a:t>
            </a:r>
          </a:p>
          <a:p>
            <a:endParaRPr lang="fi-FI" dirty="0"/>
          </a:p>
          <a:p>
            <a:pPr marL="0" indent="0">
              <a:buNone/>
            </a:pPr>
            <a:endParaRPr lang="fi-FI" sz="19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fi-FI" sz="19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fi-FI" dirty="0"/>
          </a:p>
        </p:txBody>
      </p:sp>
      <p:sp>
        <p:nvSpPr>
          <p:cNvPr id="7" name="Ajatuskupla: Pilvi 6">
            <a:extLst>
              <a:ext uri="{FF2B5EF4-FFF2-40B4-BE49-F238E27FC236}">
                <a16:creationId xmlns:a16="http://schemas.microsoft.com/office/drawing/2014/main" id="{76EB0B78-DA6B-42E6-BCF8-63B7EDA9EB7E}"/>
              </a:ext>
            </a:extLst>
          </p:cNvPr>
          <p:cNvSpPr/>
          <p:nvPr/>
        </p:nvSpPr>
        <p:spPr>
          <a:xfrm rot="21072155">
            <a:off x="4097228" y="3089194"/>
            <a:ext cx="7607431" cy="2517558"/>
          </a:xfrm>
          <a:prstGeom prst="cloudCallou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Aina </a:t>
            </a:r>
            <a:r>
              <a:rPr lang="fi-FI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tarvi</a:t>
            </a:r>
            <a:r>
              <a:rPr lang="fi-FI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selittää samoja asioita eri ihmisille. Ja justiin </a:t>
            </a:r>
            <a:r>
              <a:rPr lang="fi-FI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ku</a:t>
            </a:r>
            <a:r>
              <a:rPr lang="fi-FI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opit tietämään ihmisen </a:t>
            </a:r>
            <a:r>
              <a:rPr lang="fi-FI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ni</a:t>
            </a:r>
            <a:r>
              <a:rPr lang="fi-FI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taas vaihtuu ja </a:t>
            </a:r>
            <a:r>
              <a:rPr lang="fi-FI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sitte</a:t>
            </a:r>
            <a:r>
              <a:rPr lang="fi-FI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taas tullee </a:t>
            </a:r>
            <a:r>
              <a:rPr lang="fi-FI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semmonen</a:t>
            </a:r>
            <a:r>
              <a:rPr lang="fi-FI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ihminen, joka on niin sanotusti vain töissä. </a:t>
            </a:r>
          </a:p>
        </p:txBody>
      </p:sp>
      <p:sp>
        <p:nvSpPr>
          <p:cNvPr id="8" name="Puhekupla: Suorakulmio, kulmat pyöristettu 7">
            <a:extLst>
              <a:ext uri="{FF2B5EF4-FFF2-40B4-BE49-F238E27FC236}">
                <a16:creationId xmlns:a16="http://schemas.microsoft.com/office/drawing/2014/main" id="{8A499A22-0686-4A19-848A-5C1190F032B6}"/>
              </a:ext>
            </a:extLst>
          </p:cNvPr>
          <p:cNvSpPr/>
          <p:nvPr/>
        </p:nvSpPr>
        <p:spPr>
          <a:xfrm>
            <a:off x="339572" y="4573204"/>
            <a:ext cx="3402869" cy="1829005"/>
          </a:xfrm>
          <a:prstGeom prst="wedgeRoundRectCallou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/>
              <a:t>P</a:t>
            </a:r>
            <a:r>
              <a:rPr lang="fi-FI" sz="2000" dirty="0" err="1"/>
              <a:t>ompotelu</a:t>
            </a:r>
            <a:r>
              <a:rPr lang="fi-FI" sz="2000" dirty="0"/>
              <a:t>, mille luukulle kuuluu mikäkin asia…</a:t>
            </a:r>
          </a:p>
        </p:txBody>
      </p:sp>
    </p:spTree>
    <p:extLst>
      <p:ext uri="{BB962C8B-B14F-4D97-AF65-F5344CB8AC3E}">
        <p14:creationId xmlns:p14="http://schemas.microsoft.com/office/powerpoint/2010/main" val="322953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0E1CCF-B8B9-4A50-B54A-337C16EE8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Palvelumuotoilun </a:t>
            </a:r>
            <a:br>
              <a:rPr lang="fi-FI" dirty="0"/>
            </a:br>
            <a:r>
              <a:rPr lang="fi-FI" dirty="0"/>
              <a:t>vaiheet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50339B-82C7-4751-A824-34D16DF907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5745" y="2673256"/>
            <a:ext cx="10394707" cy="3311189"/>
          </a:xfrm>
        </p:spPr>
        <p:txBody>
          <a:bodyPr>
            <a:normAutofit fontScale="92500" lnSpcReduction="20000"/>
          </a:bodyPr>
          <a:lstStyle/>
          <a:p>
            <a:endParaRPr lang="fi-FI" sz="2800" dirty="0"/>
          </a:p>
          <a:p>
            <a:endParaRPr lang="fi-FI" sz="2800" dirty="0"/>
          </a:p>
          <a:p>
            <a:endParaRPr lang="fi-FI" sz="2800" dirty="0"/>
          </a:p>
          <a:p>
            <a:r>
              <a:rPr lang="fi-FI" sz="2800" dirty="0"/>
              <a:t>1) kenelle ? – ymmärrys asiakkaasta</a:t>
            </a:r>
          </a:p>
          <a:p>
            <a:r>
              <a:rPr lang="fi-FI" sz="2800" dirty="0"/>
              <a:t>2) mitä ja miten? – palvelun tuotteistaminen</a:t>
            </a:r>
          </a:p>
          <a:p>
            <a:r>
              <a:rPr lang="fi-FI" sz="2800" dirty="0"/>
              <a:t>3) miksi? – palvelun jalkauttaminen ja juurruttaminen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AC4AD08-433D-49B9-AD7B-DEA1BFBE2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444" y="0"/>
            <a:ext cx="6174556" cy="401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60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11B3F3-107F-4B89-9A07-4D09768517C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7451" y="363984"/>
            <a:ext cx="6915705" cy="561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Sehän on se lähtökohta, kun muistelee, että se oli tosiaan viis vuotta sitten kun SOKU1 alkoi ja sitä kun suunniteltiin silloin, että (kun me) perinteisen palvelujärjestelmän </a:t>
            </a:r>
            <a:r>
              <a:rPr lang="fi-FI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tiesimmä</a:t>
            </a:r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, se on </a:t>
            </a:r>
            <a:r>
              <a:rPr lang="fi-FI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tämmönen</a:t>
            </a:r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. Ja se ei näitä palvele. Ja me </a:t>
            </a:r>
            <a:r>
              <a:rPr lang="fi-FI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halusimma</a:t>
            </a:r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näitä palvella. </a:t>
            </a:r>
            <a:r>
              <a:rPr lang="fi-FI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Sillon</a:t>
            </a:r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ei puhuttu vielä NEET-nuorista, mutta </a:t>
            </a:r>
            <a:r>
              <a:rPr lang="fi-FI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tiiettiin</a:t>
            </a:r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et (-) putoaa tästä, niin mitkä on ne tavat. Kyllä siinä nyt </a:t>
            </a:r>
            <a:r>
              <a:rPr lang="fi-FI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sillai</a:t>
            </a:r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saa pitää rinnan rottingilla, että te, jotka </a:t>
            </a:r>
            <a:r>
              <a:rPr lang="fi-FI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ootte</a:t>
            </a:r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aktiivisesti </a:t>
            </a:r>
            <a:r>
              <a:rPr lang="fi-FI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tehny</a:t>
            </a:r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työtä, että lähtökohtahan olikin että pitää olla </a:t>
            </a:r>
            <a:r>
              <a:rPr lang="fi-FI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semmosta</a:t>
            </a:r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, että ne </a:t>
            </a:r>
            <a:r>
              <a:rPr lang="fi-FI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tavotetaan</a:t>
            </a:r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. Ja sitten että ne </a:t>
            </a:r>
            <a:r>
              <a:rPr lang="fi-FI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saahaan</a:t>
            </a:r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pysymään matkassa. Mitä se on sitten se joku, niin monenlaistahan siinä on kokeiltukin sitten.</a:t>
            </a:r>
          </a:p>
          <a:p>
            <a:endParaRPr lang="fi-FI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D61E6F8-5093-49A7-A17B-62428044725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665439" y="1016653"/>
            <a:ext cx="37147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046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830B9F-8FA3-462C-B024-D58A73D9A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69" y="110765"/>
            <a:ext cx="10396882" cy="1151965"/>
          </a:xfrm>
        </p:spPr>
        <p:txBody>
          <a:bodyPr/>
          <a:lstStyle/>
          <a:p>
            <a:r>
              <a:rPr lang="fi-FI" dirty="0"/>
              <a:t>Mitä opimme?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D9C22D-A2F3-4254-B425-6F3F2BEE870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109709"/>
            <a:ext cx="10491186" cy="482057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fi-FI" b="1" i="1" dirty="0">
                <a:latin typeface="Cambria" panose="02040503050406030204" pitchFamily="18" charset="0"/>
                <a:ea typeface="Cambria" panose="02040503050406030204" pitchFamily="18" charset="0"/>
              </a:rPr>
              <a:t>Jaettu ymmärrys asiakkuudesta sekä kuntoutuksen tarpeesta, sisällöstä ja tavoitteista on onnistuneen palvelumuotoilun lähtökohta.</a:t>
            </a:r>
          </a:p>
          <a:p>
            <a:pPr lvl="0"/>
            <a:r>
              <a:rPr lang="fi-FI" b="1" i="1" dirty="0">
                <a:latin typeface="Cambria" panose="02040503050406030204" pitchFamily="18" charset="0"/>
                <a:ea typeface="Cambria" panose="02040503050406030204" pitchFamily="18" charset="0"/>
              </a:rPr>
              <a:t>Nuoren sitoutuminen palveluun on hidas prosessi, joka vaatii pitkäjänteisen ja kiinni pitävän ympäristön sekä luottamuksellisen työntekijä‒asiakas -suhteen. </a:t>
            </a:r>
          </a:p>
          <a:p>
            <a:pPr lvl="0"/>
            <a:r>
              <a:rPr lang="fi-FI" b="1" i="1" dirty="0">
                <a:latin typeface="Cambria" panose="02040503050406030204" pitchFamily="18" charset="0"/>
                <a:ea typeface="Cambria" panose="02040503050406030204" pitchFamily="18" charset="0"/>
              </a:rPr>
              <a:t>Liian nopeasti ja nuoren kokonaistilanteeseen nähden suppeasti tehdyt ratkaisut voivat muodostua kuntoutumisen esteiksi. </a:t>
            </a:r>
          </a:p>
          <a:p>
            <a:pPr lvl="0"/>
            <a:r>
              <a:rPr lang="fi-FI" b="1" i="1" dirty="0">
                <a:latin typeface="Cambria" panose="02040503050406030204" pitchFamily="18" charset="0"/>
                <a:ea typeface="Cambria" panose="02040503050406030204" pitchFamily="18" charset="0"/>
              </a:rPr>
              <a:t>Nuoren siirtymät palvelusta toiseen ja työntekijältä toiselle ovat herkkiä ja haavoittuvia vaiheita, jolloin moniammatillisen yhteistyön merkitys korostuu.</a:t>
            </a:r>
          </a:p>
          <a:p>
            <a:pPr lvl="0"/>
            <a:r>
              <a:rPr lang="fi-FI" b="1" i="1" dirty="0">
                <a:latin typeface="Cambria" panose="02040503050406030204" pitchFamily="18" charset="0"/>
                <a:ea typeface="Cambria" panose="02040503050406030204" pitchFamily="18" charset="0"/>
              </a:rPr>
              <a:t>Avoin keskustelu, tiedon ja kokemusten vaihto ovat ensisijaisen tärkeitä yhteistyön toimimiselle moniammatillisessa ympäristössä.</a:t>
            </a:r>
          </a:p>
          <a:p>
            <a:pPr lvl="0"/>
            <a:r>
              <a:rPr lang="fi-FI" b="1" i="1" dirty="0">
                <a:latin typeface="Cambria" panose="02040503050406030204" pitchFamily="18" charset="0"/>
                <a:ea typeface="Cambria" panose="02040503050406030204" pitchFamily="18" charset="0"/>
              </a:rPr>
              <a:t>Selkeä työnjako ja vastuut edellyttävät loppukädessä hyvää ja tiedostettua johtamista ja koordinaatiota.</a:t>
            </a:r>
          </a:p>
          <a:p>
            <a:pPr lvl="0"/>
            <a:r>
              <a:rPr lang="fi-FI" b="1" i="1" dirty="0">
                <a:latin typeface="Cambria" panose="02040503050406030204" pitchFamily="18" charset="0"/>
                <a:ea typeface="Cambria" panose="02040503050406030204" pitchFamily="18" charset="0"/>
              </a:rPr>
              <a:t>Palvelusta tiedottaminen ja sen markkinointi on tehtävä useaan kertaan eri tahoille kunkin tahon omalla kielellä.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8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762AE9-BAA8-460F-82CB-6F2F353C2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Kiitämme!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151119-41DC-4F1B-9F8D-70034BCB8E0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Marjo </a:t>
            </a:r>
            <a:r>
              <a:rPr lang="fi-FI" dirty="0" err="1"/>
              <a:t>romakkaniemi</a:t>
            </a:r>
            <a:r>
              <a:rPr lang="fi-FI" dirty="0"/>
              <a:t> &amp; </a:t>
            </a:r>
            <a:r>
              <a:rPr lang="fi-FI" dirty="0" err="1"/>
              <a:t>kati</a:t>
            </a:r>
            <a:r>
              <a:rPr lang="fi-FI" dirty="0"/>
              <a:t> kataja</a:t>
            </a:r>
          </a:p>
          <a:p>
            <a:pPr marL="0" indent="0">
              <a:buNone/>
            </a:pPr>
            <a:r>
              <a:rPr lang="fi-FI" dirty="0"/>
              <a:t>Opettavat ja tutkivat sosiaalityötä</a:t>
            </a:r>
          </a:p>
          <a:p>
            <a:pPr marL="0" indent="0">
              <a:buNone/>
            </a:pPr>
            <a:r>
              <a:rPr lang="fi-FI" dirty="0"/>
              <a:t>Lapin yliopistossa </a:t>
            </a:r>
            <a:r>
              <a:rPr lang="fi-FI" dirty="0" err="1"/>
              <a:t>rovaniemellä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BE68EED-5DBF-4AF8-8ED3-5F6524B09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976" y="0"/>
            <a:ext cx="6374906" cy="637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69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DE8C72E3-03D7-4B65-A74A-DD2EF741565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3123" y="0"/>
            <a:ext cx="11576114" cy="661761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34D6A9D-30A6-4F53-A284-E9C8EC4BD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1) Kenelle sosiaalista kuntoutusta? </a:t>
            </a:r>
            <a:br>
              <a:rPr lang="fi-FI" dirty="0"/>
            </a:br>
            <a:r>
              <a:rPr lang="fi-FI" dirty="0"/>
              <a:t>Kuka on asiakas?</a:t>
            </a:r>
          </a:p>
        </p:txBody>
      </p:sp>
    </p:spTree>
    <p:extLst>
      <p:ext uri="{BB962C8B-B14F-4D97-AF65-F5344CB8AC3E}">
        <p14:creationId xmlns:p14="http://schemas.microsoft.com/office/powerpoint/2010/main" val="4040893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171D2D-E59C-41E9-A79A-64CCFE783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196" y="212081"/>
            <a:ext cx="10688715" cy="1393882"/>
          </a:xfrm>
        </p:spPr>
        <p:txBody>
          <a:bodyPr>
            <a:normAutofit/>
          </a:bodyPr>
          <a:lstStyle/>
          <a:p>
            <a:r>
              <a:rPr lang="fi-FI" sz="4400" dirty="0"/>
              <a:t>Nuorten aiempia kokemuksia palveluista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C69F9F8-5110-41E2-8F6B-339F629657C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4603" y="1605963"/>
            <a:ext cx="7918058" cy="3536819"/>
          </a:xfrm>
        </p:spPr>
        <p:txBody>
          <a:bodyPr/>
          <a:lstStyle/>
          <a:p>
            <a:r>
              <a:rPr lang="fi-FI" dirty="0"/>
              <a:t>puuttumattomuus</a:t>
            </a:r>
          </a:p>
          <a:p>
            <a:r>
              <a:rPr lang="fi-FI" dirty="0"/>
              <a:t>kiinnipitävien ympäristöjen puute, Luottamuksen mureneminen (aikuisiin, itseen, omiin mahdollisuuksiin)</a:t>
            </a:r>
          </a:p>
          <a:p>
            <a:r>
              <a:rPr lang="fi-FI" dirty="0"/>
              <a:t>Katkenneet prosessit, epäonnistuneet asiointiyritykset</a:t>
            </a:r>
          </a:p>
          <a:p>
            <a:r>
              <a:rPr lang="fi-FI" dirty="0"/>
              <a:t>Asioimisen vaikeus</a:t>
            </a:r>
          </a:p>
          <a:p>
            <a:r>
              <a:rPr lang="fi-FI" dirty="0"/>
              <a:t>Epäonnistumisen kokemukset, ulos jäämisen kokemukset</a:t>
            </a:r>
          </a:p>
          <a:p>
            <a:r>
              <a:rPr lang="fi-FI" dirty="0"/>
              <a:t>Vetäytyminen</a:t>
            </a:r>
          </a:p>
        </p:txBody>
      </p:sp>
      <p:sp>
        <p:nvSpPr>
          <p:cNvPr id="4" name="Puhekupla: Soikea 3">
            <a:extLst>
              <a:ext uri="{FF2B5EF4-FFF2-40B4-BE49-F238E27FC236}">
                <a16:creationId xmlns:a16="http://schemas.microsoft.com/office/drawing/2014/main" id="{588AD9D4-25D8-4DBB-9FD6-691B834DDC2A}"/>
              </a:ext>
            </a:extLst>
          </p:cNvPr>
          <p:cNvSpPr/>
          <p:nvPr/>
        </p:nvSpPr>
        <p:spPr>
          <a:xfrm rot="641516">
            <a:off x="7467851" y="3511803"/>
            <a:ext cx="4235293" cy="2327784"/>
          </a:xfrm>
          <a:prstGeom prst="wedgeEllipse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Jos minulla ei ole arvoa, niin ketään ei tarvitse vaivata</a:t>
            </a:r>
          </a:p>
        </p:txBody>
      </p:sp>
    </p:spTree>
    <p:extLst>
      <p:ext uri="{BB962C8B-B14F-4D97-AF65-F5344CB8AC3E}">
        <p14:creationId xmlns:p14="http://schemas.microsoft.com/office/powerpoint/2010/main" val="1106590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066DB3-6C99-46ED-9AA2-2614E3E7B5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0"/>
            <a:ext cx="10394707" cy="5646198"/>
          </a:xfrm>
        </p:spPr>
        <p:txBody>
          <a:bodyPr>
            <a:normAutofit/>
          </a:bodyPr>
          <a:lstStyle/>
          <a:p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Siellä voi olla niin monenmoista juttua. (--) että </a:t>
            </a:r>
            <a:r>
              <a:rPr lang="fi-FI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siel</a:t>
            </a:r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on niitä toimeentulotuelle tippuneita tai siellä aina olleita nuoria, </a:t>
            </a:r>
            <a:r>
              <a:rPr lang="fi-FI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joil</a:t>
            </a:r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on kaikki asiat aivan </a:t>
            </a:r>
            <a:r>
              <a:rPr lang="fi-FI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sekasin</a:t>
            </a:r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ja </a:t>
            </a:r>
            <a:r>
              <a:rPr lang="fi-FI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tarvisivat</a:t>
            </a:r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monenlaista .</a:t>
            </a:r>
          </a:p>
          <a:p>
            <a:endParaRPr lang="fi-FI" sz="18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ei heillä välttämättä mitään isompaa ongelmaa. et jotenkin se, että ei ole tarpeeksi sairaita tai ongelmaisia saadakseen jotain (muuta palvelua), niin että ollaan sitten pikkusen hukassa.</a:t>
            </a:r>
          </a:p>
          <a:p>
            <a:endParaRPr lang="fi-FI" sz="18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se on se arjen hallinta, se elämäntilanne mikä, </a:t>
            </a:r>
            <a:r>
              <a:rPr lang="fi-FI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siel</a:t>
            </a:r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on se sosiaalinen elämäntilanne on </a:t>
            </a:r>
            <a:r>
              <a:rPr lang="fi-FI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sillai</a:t>
            </a:r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sekaisin, ettei pysty vielä sitoutumaan työtoimintaan säännöllisesti.</a:t>
            </a:r>
          </a:p>
          <a:p>
            <a:pPr marL="0" indent="0">
              <a:buNone/>
            </a:pPr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asiakkaat </a:t>
            </a:r>
            <a:r>
              <a:rPr lang="fi-FI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ite</a:t>
            </a:r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aika hyvin tietää (onko oikea palvelu), </a:t>
            </a:r>
            <a:r>
              <a:rPr lang="fi-FI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ossaa</a:t>
            </a:r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kattoa sen. 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9C1C5927-13F1-4B01-95C6-4FF61AC20059}"/>
              </a:ext>
            </a:extLst>
          </p:cNvPr>
          <p:cNvSpPr txBox="1"/>
          <p:nvPr/>
        </p:nvSpPr>
        <p:spPr>
          <a:xfrm>
            <a:off x="756271" y="5646198"/>
            <a:ext cx="8653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>
                <a:solidFill>
                  <a:schemeClr val="bg1"/>
                </a:solidFill>
              </a:rPr>
              <a:t>Työntekijöiden näkemyksiä asiakkuuksista</a:t>
            </a:r>
          </a:p>
        </p:txBody>
      </p:sp>
    </p:spTree>
    <p:extLst>
      <p:ext uri="{BB962C8B-B14F-4D97-AF65-F5344CB8AC3E}">
        <p14:creationId xmlns:p14="http://schemas.microsoft.com/office/powerpoint/2010/main" val="853553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21037ED9-7E90-41A9-89BF-638CA93FB4D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53612083"/>
              </p:ext>
            </p:extLst>
          </p:nvPr>
        </p:nvGraphicFramePr>
        <p:xfrm>
          <a:off x="221942" y="168676"/>
          <a:ext cx="11425561" cy="5433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iruutu 4">
            <a:extLst>
              <a:ext uri="{FF2B5EF4-FFF2-40B4-BE49-F238E27FC236}">
                <a16:creationId xmlns:a16="http://schemas.microsoft.com/office/drawing/2014/main" id="{4967C40C-629F-40ED-97E3-6008B9FE28B9}"/>
              </a:ext>
            </a:extLst>
          </p:cNvPr>
          <p:cNvSpPr txBox="1"/>
          <p:nvPr/>
        </p:nvSpPr>
        <p:spPr>
          <a:xfrm>
            <a:off x="115410" y="4776186"/>
            <a:ext cx="4856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/>
              <a:t>Prosessuaalisuus</a:t>
            </a:r>
          </a:p>
        </p:txBody>
      </p:sp>
    </p:spTree>
    <p:extLst>
      <p:ext uri="{BB962C8B-B14F-4D97-AF65-F5344CB8AC3E}">
        <p14:creationId xmlns:p14="http://schemas.microsoft.com/office/powerpoint/2010/main" val="4113137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79039A-1DF6-42AF-8414-6842B5986F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5620" y="188536"/>
            <a:ext cx="10759736" cy="5601810"/>
          </a:xfrm>
        </p:spPr>
        <p:txBody>
          <a:bodyPr>
            <a:normAutofit/>
          </a:bodyPr>
          <a:lstStyle/>
          <a:p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Se on ihminen, jolle pystyy helposti puhumaan suoraan. Helposti lähestyttävä.  </a:t>
            </a:r>
          </a:p>
          <a:p>
            <a:pPr marL="0" indent="0">
              <a:buNone/>
            </a:pPr>
            <a:endParaRPr lang="fi-FI" sz="18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Ehkä että sillä ei </a:t>
            </a:r>
            <a:r>
              <a:rPr lang="fi-FI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ois</a:t>
            </a:r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sitä huonetta, sitä koppia mihinkä mennä istumaan et se on pöydän toisella puolella ja </a:t>
            </a:r>
            <a:r>
              <a:rPr lang="fi-FI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itte</a:t>
            </a:r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pöydän toisella puolella, siinä tulee aina </a:t>
            </a:r>
            <a:r>
              <a:rPr lang="fi-FI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semmonen</a:t>
            </a:r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… Ja että </a:t>
            </a:r>
            <a:r>
              <a:rPr lang="fi-FI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sais</a:t>
            </a:r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olla rennosti hänen kanssaan.</a:t>
            </a:r>
          </a:p>
          <a:p>
            <a:pPr marL="0" indent="0">
              <a:buNone/>
            </a:pPr>
            <a:endParaRPr lang="fi-FI" sz="18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Sen (auttajan) täytyy jaksaa. (-) yleensä </a:t>
            </a:r>
            <a:r>
              <a:rPr lang="fi-FI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auttajanki</a:t>
            </a:r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oma, itsetunto mennee vähän koetukselle siinä vaiheessa jos se ei oikein saa mitään </a:t>
            </a:r>
            <a:r>
              <a:rPr lang="fi-FI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aikaseks</a:t>
            </a:r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i-FI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pitkäl</a:t>
            </a:r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i-FI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aikavälil</a:t>
            </a:r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fi-FI" sz="18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i-FI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Osotettais</a:t>
            </a:r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, että ei ole </a:t>
            </a:r>
            <a:r>
              <a:rPr lang="fi-FI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mittään</a:t>
            </a:r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i-FI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hättää</a:t>
            </a:r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fi-FI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sä</a:t>
            </a:r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i-FI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oot</a:t>
            </a:r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turvassa.</a:t>
            </a:r>
          </a:p>
          <a:p>
            <a:pPr marL="0" indent="0">
              <a:buNone/>
            </a:pPr>
            <a:endParaRPr lang="fi-FI" sz="18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Että tulee </a:t>
            </a:r>
            <a:r>
              <a:rPr lang="fi-FI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semmonen</a:t>
            </a:r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olo, että ei ole mitenkään outo tai ulkopuolinen. että hänellä on merkitystä</a:t>
            </a:r>
          </a:p>
          <a:p>
            <a:endParaRPr lang="fi-FI" dirty="0">
              <a:solidFill>
                <a:schemeClr val="accent1"/>
              </a:solidFill>
              <a:latin typeface="Century" panose="02040604050505020304" pitchFamily="18" charset="0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8E130CB-7179-4457-B5E4-69DAEC3DE67C}"/>
              </a:ext>
            </a:extLst>
          </p:cNvPr>
          <p:cNvSpPr txBox="1"/>
          <p:nvPr/>
        </p:nvSpPr>
        <p:spPr>
          <a:xfrm>
            <a:off x="1057922" y="5670595"/>
            <a:ext cx="10076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”kiinni pitävä aikuinen” – nuorten näkemyksiä</a:t>
            </a:r>
          </a:p>
        </p:txBody>
      </p:sp>
    </p:spTree>
    <p:extLst>
      <p:ext uri="{BB962C8B-B14F-4D97-AF65-F5344CB8AC3E}">
        <p14:creationId xmlns:p14="http://schemas.microsoft.com/office/powerpoint/2010/main" val="2869545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E19A24-4F2B-45DB-A2EC-A9AFC5C24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Oikea-aikaisuus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18F41B-2D37-4164-8316-0DED07BDBD0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053969"/>
            <a:ext cx="10394707" cy="3311189"/>
          </a:xfrm>
        </p:spPr>
        <p:txBody>
          <a:bodyPr>
            <a:normAutofit lnSpcReduction="10000"/>
          </a:bodyPr>
          <a:lstStyle/>
          <a:p>
            <a:r>
              <a:rPr lang="fi-FI" dirty="0"/>
              <a:t>Oikea aika? Kenen näkökulmasta?</a:t>
            </a:r>
          </a:p>
          <a:p>
            <a:r>
              <a:rPr lang="fi-FI" dirty="0"/>
              <a:t>Minkä aika on nyt?</a:t>
            </a:r>
          </a:p>
          <a:p>
            <a:r>
              <a:rPr lang="fi-FI" dirty="0"/>
              <a:t>Ulkopuoliset pakot</a:t>
            </a:r>
          </a:p>
          <a:p>
            <a:r>
              <a:rPr lang="fi-FI" dirty="0"/>
              <a:t>Nuoren prosessin ymmärtäminen</a:t>
            </a:r>
          </a:p>
          <a:p>
            <a:r>
              <a:rPr lang="fi-FI" dirty="0"/>
              <a:t>Nuoren omat valmiudet, toiveet, vahvuudet</a:t>
            </a:r>
          </a:p>
          <a:p>
            <a:r>
              <a:rPr lang="fi-FI" dirty="0"/>
              <a:t>Ei liian nopeita ratkaisuja</a:t>
            </a:r>
          </a:p>
          <a:p>
            <a:r>
              <a:rPr lang="fi-FI" dirty="0"/>
              <a:t>Ei valmiita standardiratkaisuja</a:t>
            </a:r>
          </a:p>
        </p:txBody>
      </p:sp>
      <p:pic>
        <p:nvPicPr>
          <p:cNvPr id="2050" name="Picture 2" descr="Tiimalasi, Hiekka, Katso, Aika, Lasi">
            <a:extLst>
              <a:ext uri="{FF2B5EF4-FFF2-40B4-BE49-F238E27FC236}">
                <a16:creationId xmlns:a16="http://schemas.microsoft.com/office/drawing/2014/main" id="{CC53215B-50A1-4D3E-9313-7211F09CE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420" y="108993"/>
            <a:ext cx="3710234" cy="525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651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6D8D7E2-4DC0-416B-8C85-BB2C032589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2854" y="716437"/>
            <a:ext cx="10219373" cy="5854045"/>
          </a:xfrm>
        </p:spPr>
        <p:txBody>
          <a:bodyPr>
            <a:normAutofit fontScale="92500" lnSpcReduction="10000"/>
          </a:bodyPr>
          <a:lstStyle/>
          <a:p>
            <a:r>
              <a:rPr lang="fi-FI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Mut</a:t>
            </a:r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ennen </a:t>
            </a:r>
            <a:r>
              <a:rPr lang="fi-FI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ku</a:t>
            </a:r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hän menee </a:t>
            </a:r>
            <a:r>
              <a:rPr lang="fi-FI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esimerkiks</a:t>
            </a:r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ammatillisia suunnitelmia kohti tai sinne kouluun tai alkaa edes selvittämään niitä asioita, </a:t>
            </a:r>
            <a:r>
              <a:rPr lang="fi-FI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ni</a:t>
            </a:r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just se et se arki on hallussa, </a:t>
            </a:r>
            <a:r>
              <a:rPr lang="fi-FI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ni</a:t>
            </a:r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sehän on. me tiedetään, et mitä se on se </a:t>
            </a:r>
            <a:r>
              <a:rPr lang="fi-FI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näis</a:t>
            </a:r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i-FI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ammatillisis</a:t>
            </a:r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suunnitelmissa pään seinään hakkaaminen siinä vaiheessa </a:t>
            </a:r>
            <a:r>
              <a:rPr lang="fi-FI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ku</a:t>
            </a:r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siellä ei </a:t>
            </a:r>
            <a:r>
              <a:rPr lang="fi-FI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oo</a:t>
            </a:r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pohja kunnossa. Ja hän </a:t>
            </a:r>
            <a:r>
              <a:rPr lang="fi-FI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tarvii</a:t>
            </a:r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siihen sen tuen.</a:t>
            </a:r>
          </a:p>
          <a:p>
            <a:pPr marL="0" indent="0">
              <a:buNone/>
            </a:pPr>
            <a:endParaRPr lang="fi-FI" sz="18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Matalan kynnyksen paikkaan ei </a:t>
            </a:r>
            <a:r>
              <a:rPr lang="fi-FI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oikeestaan</a:t>
            </a:r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voi väärään aikaan mennä.</a:t>
            </a:r>
          </a:p>
          <a:p>
            <a:endParaRPr lang="fi-FI" sz="18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Sehän on ammatillista osaamista työntekijältä itse havaita, että ei </a:t>
            </a:r>
            <a:r>
              <a:rPr lang="fi-FI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oo</a:t>
            </a:r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tarkoituksenmukaista pitää asiakasta palvelussa, joka ei </a:t>
            </a:r>
            <a:r>
              <a:rPr lang="fi-FI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oo</a:t>
            </a:r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asiakkaan tarpeen mukaista.</a:t>
            </a:r>
          </a:p>
          <a:p>
            <a:endParaRPr lang="fi-FI" sz="18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Ja kyllä se nuori </a:t>
            </a:r>
            <a:r>
              <a:rPr lang="fi-FI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ite</a:t>
            </a:r>
            <a:r>
              <a:rPr lang="fi-FI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määrittelee kyllä sen myös.</a:t>
            </a:r>
          </a:p>
          <a:p>
            <a:endParaRPr lang="fi-FI" sz="32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fi-FI" sz="3200" b="1" i="1" dirty="0">
                <a:solidFill>
                  <a:schemeClr val="bg1"/>
                </a:solidFill>
                <a:latin typeface="Arial Narrow" panose="020B0606020202030204" pitchFamily="34" charset="0"/>
                <a:ea typeface="Cambria" panose="02040503050406030204" pitchFamily="18" charset="0"/>
              </a:rPr>
              <a:t>Oikea-aikaisuus työntekijöiden näkökulmasta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076655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äätapahtuma">
  <a:themeElements>
    <a:clrScheme name="Päätapahtuma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Päätapahtuma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äätapahtum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TM04033927[[fn=Päätapahtuma]]</Template>
  <TotalTime>3496</TotalTime>
  <Words>1613</Words>
  <Application>Microsoft Office PowerPoint</Application>
  <PresentationFormat>Laajakuva</PresentationFormat>
  <Paragraphs>193</Paragraphs>
  <Slides>22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30" baseType="lpstr">
      <vt:lpstr>Arial</vt:lpstr>
      <vt:lpstr>Arial Narrow</vt:lpstr>
      <vt:lpstr>Calibri</vt:lpstr>
      <vt:lpstr>Cambria</vt:lpstr>
      <vt:lpstr>Century</vt:lpstr>
      <vt:lpstr>Impact</vt:lpstr>
      <vt:lpstr>Wingdings</vt:lpstr>
      <vt:lpstr>Päätapahtuma</vt:lpstr>
      <vt:lpstr>OTa KOPPI ja pidä kiinni!! Palvelutarpeesta palvelutuotteeksi - Soku2-hankkeen arvionti</vt:lpstr>
      <vt:lpstr>Palvelumuotoilun  vaiheet</vt:lpstr>
      <vt:lpstr>1) Kenelle sosiaalista kuntoutusta?  Kuka on asiakas?</vt:lpstr>
      <vt:lpstr>Nuorten aiempia kokemuksia palveluista</vt:lpstr>
      <vt:lpstr>PowerPoint-esitys</vt:lpstr>
      <vt:lpstr>PowerPoint-esitys</vt:lpstr>
      <vt:lpstr>PowerPoint-esitys</vt:lpstr>
      <vt:lpstr>Oikea-aikaisuus</vt:lpstr>
      <vt:lpstr>PowerPoint-esitys</vt:lpstr>
      <vt:lpstr>2) Sosiaalisen kuntoutuksen tuotteistaminen</vt:lpstr>
      <vt:lpstr>PowerPoint-esitys</vt:lpstr>
      <vt:lpstr>Keskeiset ideat</vt:lpstr>
      <vt:lpstr>PowerPoint-esitys</vt:lpstr>
      <vt:lpstr>juurruttaminen</vt:lpstr>
      <vt:lpstr>Sosiaalisen kuntoutuksen paikka palvelujärjestelmässä…</vt:lpstr>
      <vt:lpstr>asiakasprosessin kuljettaminen</vt:lpstr>
      <vt:lpstr>Yhteistyön haasteet</vt:lpstr>
      <vt:lpstr>Yhteistyön mahdollisuudet</vt:lpstr>
      <vt:lpstr>Nuorten näkökulma moniauttajajärjestelmään</vt:lpstr>
      <vt:lpstr>PowerPoint-esitys</vt:lpstr>
      <vt:lpstr>Mitä opimme?</vt:lpstr>
      <vt:lpstr>Kiitämme!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28.1.2020</dc:title>
  <dc:creator>Romakkaniemi Marjo</dc:creator>
  <cp:lastModifiedBy>Kataja Kati</cp:lastModifiedBy>
  <cp:revision>140</cp:revision>
  <dcterms:created xsi:type="dcterms:W3CDTF">2020-01-08T10:12:23Z</dcterms:created>
  <dcterms:modified xsi:type="dcterms:W3CDTF">2020-01-27T15:39:17Z</dcterms:modified>
</cp:coreProperties>
</file>