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9"/>
  </p:notesMasterIdLst>
  <p:sldIdLst>
    <p:sldId id="259" r:id="rId2"/>
    <p:sldId id="260" r:id="rId3"/>
    <p:sldId id="269" r:id="rId4"/>
    <p:sldId id="282" r:id="rId5"/>
    <p:sldId id="281" r:id="rId6"/>
    <p:sldId id="295" r:id="rId7"/>
    <p:sldId id="293" r:id="rId8"/>
    <p:sldId id="294" r:id="rId9"/>
    <p:sldId id="296" r:id="rId10"/>
    <p:sldId id="297" r:id="rId11"/>
    <p:sldId id="285" r:id="rId12"/>
    <p:sldId id="286" r:id="rId13"/>
    <p:sldId id="287" r:id="rId14"/>
    <p:sldId id="291" r:id="rId15"/>
    <p:sldId id="292" r:id="rId16"/>
    <p:sldId id="256" r:id="rId17"/>
    <p:sldId id="290" r:id="rId18"/>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78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928" autoAdjust="0"/>
  </p:normalViewPr>
  <p:slideViewPr>
    <p:cSldViewPr>
      <p:cViewPr varScale="1">
        <p:scale>
          <a:sx n="80" d="100"/>
          <a:sy n="80" d="100"/>
        </p:scale>
        <p:origin x="8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C4400-73A9-46E7-B35C-BFB196294A77}" type="doc">
      <dgm:prSet loTypeId="urn:microsoft.com/office/officeart/2005/8/layout/gear1" loCatId="process" qsTypeId="urn:microsoft.com/office/officeart/2005/8/quickstyle/simple1" qsCatId="simple" csTypeId="urn:microsoft.com/office/officeart/2005/8/colors/accent1_2" csCatId="accent1" phldr="1"/>
      <dgm:spPr/>
    </dgm:pt>
    <dgm:pt modelId="{64A64B67-37FD-43C0-B41F-8F6BB05ED69C}">
      <dgm:prSet phldrT="[Teksti]" custT="1"/>
      <dgm:spPr/>
      <dgm:t>
        <a:bodyPr/>
        <a:lstStyle/>
        <a:p>
          <a:r>
            <a:rPr lang="fi-FI" sz="1800" dirty="0"/>
            <a:t>Käsitykset </a:t>
          </a:r>
        </a:p>
        <a:p>
          <a:r>
            <a:rPr lang="fi-FI" sz="1800" dirty="0"/>
            <a:t>sosiaalisesta</a:t>
          </a:r>
        </a:p>
        <a:p>
          <a:r>
            <a:rPr lang="fi-FI" sz="1800" dirty="0"/>
            <a:t> kuntoutuksesta</a:t>
          </a:r>
        </a:p>
      </dgm:t>
    </dgm:pt>
    <dgm:pt modelId="{274250E1-E5D7-4F3C-8960-9B704A811292}" type="parTrans" cxnId="{6E970315-F706-4501-9A3C-944414813EF1}">
      <dgm:prSet/>
      <dgm:spPr/>
      <dgm:t>
        <a:bodyPr/>
        <a:lstStyle/>
        <a:p>
          <a:endParaRPr lang="fi-FI"/>
        </a:p>
      </dgm:t>
    </dgm:pt>
    <dgm:pt modelId="{F68EFFB3-C74D-44DF-B680-B5BD06DE0E3C}" type="sibTrans" cxnId="{6E970315-F706-4501-9A3C-944414813EF1}">
      <dgm:prSet/>
      <dgm:spPr/>
      <dgm:t>
        <a:bodyPr/>
        <a:lstStyle/>
        <a:p>
          <a:endParaRPr lang="fi-FI"/>
        </a:p>
      </dgm:t>
    </dgm:pt>
    <dgm:pt modelId="{238DE7DF-8AB2-4F17-8D29-1B17AAAB60FB}">
      <dgm:prSet phldrT="[Teksti]" custT="1"/>
      <dgm:spPr/>
      <dgm:t>
        <a:bodyPr/>
        <a:lstStyle/>
        <a:p>
          <a:r>
            <a:rPr lang="fi-FI" sz="1600" dirty="0"/>
            <a:t>Asiakas-profiilien ja –prosessien tuntemus</a:t>
          </a:r>
        </a:p>
      </dgm:t>
    </dgm:pt>
    <dgm:pt modelId="{AA245D02-5CA0-4E99-95FC-26E082D7651A}" type="parTrans" cxnId="{5FB07B0F-5A77-48D5-BB2C-6DE5165ECA32}">
      <dgm:prSet/>
      <dgm:spPr/>
      <dgm:t>
        <a:bodyPr/>
        <a:lstStyle/>
        <a:p>
          <a:endParaRPr lang="fi-FI"/>
        </a:p>
      </dgm:t>
    </dgm:pt>
    <dgm:pt modelId="{BD1DC30A-B876-4FCB-9E69-BB05C647D1BD}" type="sibTrans" cxnId="{5FB07B0F-5A77-48D5-BB2C-6DE5165ECA32}">
      <dgm:prSet/>
      <dgm:spPr/>
      <dgm:t>
        <a:bodyPr/>
        <a:lstStyle/>
        <a:p>
          <a:endParaRPr lang="fi-FI"/>
        </a:p>
      </dgm:t>
    </dgm:pt>
    <dgm:pt modelId="{ECE1F1D5-2E42-476B-BA02-F472F8880F37}">
      <dgm:prSet phldrT="[Teksti]"/>
      <dgm:spPr/>
      <dgm:t>
        <a:bodyPr/>
        <a:lstStyle/>
        <a:p>
          <a:r>
            <a:rPr lang="fi-FI" dirty="0"/>
            <a:t>Valmius rajojen ylityksiin, rajojen joustavuus</a:t>
          </a:r>
        </a:p>
      </dgm:t>
    </dgm:pt>
    <dgm:pt modelId="{EF26E1B3-E0D4-4F7E-A333-53F850BB626C}" type="parTrans" cxnId="{FFA903D8-DE80-4BCC-9729-AF1F271DEC85}">
      <dgm:prSet/>
      <dgm:spPr/>
      <dgm:t>
        <a:bodyPr/>
        <a:lstStyle/>
        <a:p>
          <a:endParaRPr lang="fi-FI"/>
        </a:p>
      </dgm:t>
    </dgm:pt>
    <dgm:pt modelId="{6E550E5B-6CF4-4837-BA06-C3677750883F}" type="sibTrans" cxnId="{FFA903D8-DE80-4BCC-9729-AF1F271DEC85}">
      <dgm:prSet/>
      <dgm:spPr/>
      <dgm:t>
        <a:bodyPr/>
        <a:lstStyle/>
        <a:p>
          <a:endParaRPr lang="fi-FI"/>
        </a:p>
      </dgm:t>
    </dgm:pt>
    <dgm:pt modelId="{935D1A85-0122-4DFB-B0F6-29AC2D1A83C7}" type="pres">
      <dgm:prSet presAssocID="{F1BC4400-73A9-46E7-B35C-BFB196294A77}" presName="composite" presStyleCnt="0">
        <dgm:presLayoutVars>
          <dgm:chMax val="3"/>
          <dgm:animLvl val="lvl"/>
          <dgm:resizeHandles val="exact"/>
        </dgm:presLayoutVars>
      </dgm:prSet>
      <dgm:spPr/>
    </dgm:pt>
    <dgm:pt modelId="{2627A635-2FE3-4336-B59B-AC3280D227D7}" type="pres">
      <dgm:prSet presAssocID="{64A64B67-37FD-43C0-B41F-8F6BB05ED69C}" presName="gear1" presStyleLbl="node1" presStyleIdx="0" presStyleCnt="3">
        <dgm:presLayoutVars>
          <dgm:chMax val="1"/>
          <dgm:bulletEnabled val="1"/>
        </dgm:presLayoutVars>
      </dgm:prSet>
      <dgm:spPr/>
    </dgm:pt>
    <dgm:pt modelId="{2E8F3176-B256-4FED-8D5E-336DA04D61EE}" type="pres">
      <dgm:prSet presAssocID="{64A64B67-37FD-43C0-B41F-8F6BB05ED69C}" presName="gear1srcNode" presStyleLbl="node1" presStyleIdx="0" presStyleCnt="3"/>
      <dgm:spPr/>
    </dgm:pt>
    <dgm:pt modelId="{78B34478-3BA6-4F8F-BA13-D4720B3D6F9D}" type="pres">
      <dgm:prSet presAssocID="{64A64B67-37FD-43C0-B41F-8F6BB05ED69C}" presName="gear1dstNode" presStyleLbl="node1" presStyleIdx="0" presStyleCnt="3"/>
      <dgm:spPr/>
    </dgm:pt>
    <dgm:pt modelId="{5EF6FAEE-BC45-40CB-9F93-18D49DF5F4E8}" type="pres">
      <dgm:prSet presAssocID="{238DE7DF-8AB2-4F17-8D29-1B17AAAB60FB}" presName="gear2" presStyleLbl="node1" presStyleIdx="1" presStyleCnt="3" custScaleX="111919" custScaleY="108127" custLinFactNeighborX="-5959" custLinFactNeighborY="2041">
        <dgm:presLayoutVars>
          <dgm:chMax val="1"/>
          <dgm:bulletEnabled val="1"/>
        </dgm:presLayoutVars>
      </dgm:prSet>
      <dgm:spPr/>
    </dgm:pt>
    <dgm:pt modelId="{624F69FC-223A-4E04-8E86-74CAC8D4AFC6}" type="pres">
      <dgm:prSet presAssocID="{238DE7DF-8AB2-4F17-8D29-1B17AAAB60FB}" presName="gear2srcNode" presStyleLbl="node1" presStyleIdx="1" presStyleCnt="3"/>
      <dgm:spPr/>
    </dgm:pt>
    <dgm:pt modelId="{F1EBAAF0-E4DC-4F92-B619-CE506D56610D}" type="pres">
      <dgm:prSet presAssocID="{238DE7DF-8AB2-4F17-8D29-1B17AAAB60FB}" presName="gear2dstNode" presStyleLbl="node1" presStyleIdx="1" presStyleCnt="3"/>
      <dgm:spPr/>
    </dgm:pt>
    <dgm:pt modelId="{74D558EE-CC51-474D-91C3-5ECB1DDCE767}" type="pres">
      <dgm:prSet presAssocID="{ECE1F1D5-2E42-476B-BA02-F472F8880F37}" presName="gear3" presStyleLbl="node1" presStyleIdx="2" presStyleCnt="3" custScaleX="108556" custScaleY="111455"/>
      <dgm:spPr/>
    </dgm:pt>
    <dgm:pt modelId="{16ADA185-FD52-4FF4-B423-6E740486541B}" type="pres">
      <dgm:prSet presAssocID="{ECE1F1D5-2E42-476B-BA02-F472F8880F37}" presName="gear3tx" presStyleLbl="node1" presStyleIdx="2" presStyleCnt="3">
        <dgm:presLayoutVars>
          <dgm:chMax val="1"/>
          <dgm:bulletEnabled val="1"/>
        </dgm:presLayoutVars>
      </dgm:prSet>
      <dgm:spPr/>
    </dgm:pt>
    <dgm:pt modelId="{A3D99545-CBF8-4E51-9D6B-40D75659D09C}" type="pres">
      <dgm:prSet presAssocID="{ECE1F1D5-2E42-476B-BA02-F472F8880F37}" presName="gear3srcNode" presStyleLbl="node1" presStyleIdx="2" presStyleCnt="3"/>
      <dgm:spPr/>
    </dgm:pt>
    <dgm:pt modelId="{31733522-EE71-4C55-8B71-E826EBCE96B3}" type="pres">
      <dgm:prSet presAssocID="{ECE1F1D5-2E42-476B-BA02-F472F8880F37}" presName="gear3dstNode" presStyleLbl="node1" presStyleIdx="2" presStyleCnt="3"/>
      <dgm:spPr/>
    </dgm:pt>
    <dgm:pt modelId="{CF5C2BF1-C50A-482F-B7F5-430F76078000}" type="pres">
      <dgm:prSet presAssocID="{F68EFFB3-C74D-44DF-B680-B5BD06DE0E3C}" presName="connector1" presStyleLbl="sibTrans2D1" presStyleIdx="0" presStyleCnt="3"/>
      <dgm:spPr/>
    </dgm:pt>
    <dgm:pt modelId="{C1F439AD-270E-488D-8B34-1D66D6812426}" type="pres">
      <dgm:prSet presAssocID="{BD1DC30A-B876-4FCB-9E69-BB05C647D1BD}" presName="connector2" presStyleLbl="sibTrans2D1" presStyleIdx="1" presStyleCnt="3" custLinFactNeighborX="-10361" custLinFactNeighborY="7332"/>
      <dgm:spPr/>
    </dgm:pt>
    <dgm:pt modelId="{541201C0-74EC-4DAE-A70E-453F83800529}" type="pres">
      <dgm:prSet presAssocID="{6E550E5B-6CF4-4837-BA06-C3677750883F}" presName="connector3" presStyleLbl="sibTrans2D1" presStyleIdx="2" presStyleCnt="3"/>
      <dgm:spPr/>
    </dgm:pt>
  </dgm:ptLst>
  <dgm:cxnLst>
    <dgm:cxn modelId="{5FB07B0F-5A77-48D5-BB2C-6DE5165ECA32}" srcId="{F1BC4400-73A9-46E7-B35C-BFB196294A77}" destId="{238DE7DF-8AB2-4F17-8D29-1B17AAAB60FB}" srcOrd="1" destOrd="0" parTransId="{AA245D02-5CA0-4E99-95FC-26E082D7651A}" sibTransId="{BD1DC30A-B876-4FCB-9E69-BB05C647D1BD}"/>
    <dgm:cxn modelId="{6E970315-F706-4501-9A3C-944414813EF1}" srcId="{F1BC4400-73A9-46E7-B35C-BFB196294A77}" destId="{64A64B67-37FD-43C0-B41F-8F6BB05ED69C}" srcOrd="0" destOrd="0" parTransId="{274250E1-E5D7-4F3C-8960-9B704A811292}" sibTransId="{F68EFFB3-C74D-44DF-B680-B5BD06DE0E3C}"/>
    <dgm:cxn modelId="{5824EC22-6F6F-4478-9D5A-77D9793B923A}" type="presOf" srcId="{ECE1F1D5-2E42-476B-BA02-F472F8880F37}" destId="{31733522-EE71-4C55-8B71-E826EBCE96B3}" srcOrd="3" destOrd="0" presId="urn:microsoft.com/office/officeart/2005/8/layout/gear1"/>
    <dgm:cxn modelId="{349DB440-D4E5-4045-BD68-B9E855BE888F}" type="presOf" srcId="{ECE1F1D5-2E42-476B-BA02-F472F8880F37}" destId="{16ADA185-FD52-4FF4-B423-6E740486541B}" srcOrd="1" destOrd="0" presId="urn:microsoft.com/office/officeart/2005/8/layout/gear1"/>
    <dgm:cxn modelId="{36BB675D-7A3D-4AB0-B150-1EC0D17E4642}" type="presOf" srcId="{F1BC4400-73A9-46E7-B35C-BFB196294A77}" destId="{935D1A85-0122-4DFB-B0F6-29AC2D1A83C7}" srcOrd="0" destOrd="0" presId="urn:microsoft.com/office/officeart/2005/8/layout/gear1"/>
    <dgm:cxn modelId="{F7C10350-99EA-46CD-88FC-C5BFFB6EC02E}" type="presOf" srcId="{F68EFFB3-C74D-44DF-B680-B5BD06DE0E3C}" destId="{CF5C2BF1-C50A-482F-B7F5-430F76078000}" srcOrd="0" destOrd="0" presId="urn:microsoft.com/office/officeart/2005/8/layout/gear1"/>
    <dgm:cxn modelId="{E1C08E7E-36DC-4CED-A4DB-33F18B4C1936}" type="presOf" srcId="{64A64B67-37FD-43C0-B41F-8F6BB05ED69C}" destId="{78B34478-3BA6-4F8F-BA13-D4720B3D6F9D}" srcOrd="2" destOrd="0" presId="urn:microsoft.com/office/officeart/2005/8/layout/gear1"/>
    <dgm:cxn modelId="{165B9980-9395-4172-AA49-5C8AAAD93C27}" type="presOf" srcId="{ECE1F1D5-2E42-476B-BA02-F472F8880F37}" destId="{A3D99545-CBF8-4E51-9D6B-40D75659D09C}" srcOrd="2" destOrd="0" presId="urn:microsoft.com/office/officeart/2005/8/layout/gear1"/>
    <dgm:cxn modelId="{B1B7D49F-BAE2-4F0C-B62A-92D025E1A5BB}" type="presOf" srcId="{64A64B67-37FD-43C0-B41F-8F6BB05ED69C}" destId="{2627A635-2FE3-4336-B59B-AC3280D227D7}" srcOrd="0" destOrd="0" presId="urn:microsoft.com/office/officeart/2005/8/layout/gear1"/>
    <dgm:cxn modelId="{D0C2F6A5-FE8D-4B32-9634-168AF51D9D07}" type="presOf" srcId="{238DE7DF-8AB2-4F17-8D29-1B17AAAB60FB}" destId="{F1EBAAF0-E4DC-4F92-B619-CE506D56610D}" srcOrd="2" destOrd="0" presId="urn:microsoft.com/office/officeart/2005/8/layout/gear1"/>
    <dgm:cxn modelId="{F02E4CA7-A5C6-4D9B-AE14-964081DA7287}" type="presOf" srcId="{64A64B67-37FD-43C0-B41F-8F6BB05ED69C}" destId="{2E8F3176-B256-4FED-8D5E-336DA04D61EE}" srcOrd="1" destOrd="0" presId="urn:microsoft.com/office/officeart/2005/8/layout/gear1"/>
    <dgm:cxn modelId="{5E2BB6BA-E036-42BF-BC3E-F6125BAE1762}" type="presOf" srcId="{238DE7DF-8AB2-4F17-8D29-1B17AAAB60FB}" destId="{624F69FC-223A-4E04-8E86-74CAC8D4AFC6}" srcOrd="1" destOrd="0" presId="urn:microsoft.com/office/officeart/2005/8/layout/gear1"/>
    <dgm:cxn modelId="{BBE6EAC1-F522-415F-A060-9F79BEA25E1D}" type="presOf" srcId="{ECE1F1D5-2E42-476B-BA02-F472F8880F37}" destId="{74D558EE-CC51-474D-91C3-5ECB1DDCE767}" srcOrd="0" destOrd="0" presId="urn:microsoft.com/office/officeart/2005/8/layout/gear1"/>
    <dgm:cxn modelId="{7F126FCF-27A2-481E-8612-C7580198393C}" type="presOf" srcId="{238DE7DF-8AB2-4F17-8D29-1B17AAAB60FB}" destId="{5EF6FAEE-BC45-40CB-9F93-18D49DF5F4E8}" srcOrd="0" destOrd="0" presId="urn:microsoft.com/office/officeart/2005/8/layout/gear1"/>
    <dgm:cxn modelId="{FFA903D8-DE80-4BCC-9729-AF1F271DEC85}" srcId="{F1BC4400-73A9-46E7-B35C-BFB196294A77}" destId="{ECE1F1D5-2E42-476B-BA02-F472F8880F37}" srcOrd="2" destOrd="0" parTransId="{EF26E1B3-E0D4-4F7E-A333-53F850BB626C}" sibTransId="{6E550E5B-6CF4-4837-BA06-C3677750883F}"/>
    <dgm:cxn modelId="{0FF695DE-0FF1-4F0B-889B-85761D0E0B50}" type="presOf" srcId="{BD1DC30A-B876-4FCB-9E69-BB05C647D1BD}" destId="{C1F439AD-270E-488D-8B34-1D66D6812426}" srcOrd="0" destOrd="0" presId="urn:microsoft.com/office/officeart/2005/8/layout/gear1"/>
    <dgm:cxn modelId="{DF9305F3-308F-4729-8C65-A28C08948655}" type="presOf" srcId="{6E550E5B-6CF4-4837-BA06-C3677750883F}" destId="{541201C0-74EC-4DAE-A70E-453F83800529}" srcOrd="0" destOrd="0" presId="urn:microsoft.com/office/officeart/2005/8/layout/gear1"/>
    <dgm:cxn modelId="{08520DB6-B5CC-4E57-B84C-C98EE6EF72EA}" type="presParOf" srcId="{935D1A85-0122-4DFB-B0F6-29AC2D1A83C7}" destId="{2627A635-2FE3-4336-B59B-AC3280D227D7}" srcOrd="0" destOrd="0" presId="urn:microsoft.com/office/officeart/2005/8/layout/gear1"/>
    <dgm:cxn modelId="{17374E91-D5D5-4040-AD5C-E2BFF75FD98B}" type="presParOf" srcId="{935D1A85-0122-4DFB-B0F6-29AC2D1A83C7}" destId="{2E8F3176-B256-4FED-8D5E-336DA04D61EE}" srcOrd="1" destOrd="0" presId="urn:microsoft.com/office/officeart/2005/8/layout/gear1"/>
    <dgm:cxn modelId="{E717B075-FF06-43DB-97E0-7374C298DADB}" type="presParOf" srcId="{935D1A85-0122-4DFB-B0F6-29AC2D1A83C7}" destId="{78B34478-3BA6-4F8F-BA13-D4720B3D6F9D}" srcOrd="2" destOrd="0" presId="urn:microsoft.com/office/officeart/2005/8/layout/gear1"/>
    <dgm:cxn modelId="{168C10BD-F50E-4673-AF15-21D837AAAF91}" type="presParOf" srcId="{935D1A85-0122-4DFB-B0F6-29AC2D1A83C7}" destId="{5EF6FAEE-BC45-40CB-9F93-18D49DF5F4E8}" srcOrd="3" destOrd="0" presId="urn:microsoft.com/office/officeart/2005/8/layout/gear1"/>
    <dgm:cxn modelId="{5E277FAE-D637-42B9-9605-C600626A5F0C}" type="presParOf" srcId="{935D1A85-0122-4DFB-B0F6-29AC2D1A83C7}" destId="{624F69FC-223A-4E04-8E86-74CAC8D4AFC6}" srcOrd="4" destOrd="0" presId="urn:microsoft.com/office/officeart/2005/8/layout/gear1"/>
    <dgm:cxn modelId="{A70AC978-7681-405B-990D-0A39FC4B1CE1}" type="presParOf" srcId="{935D1A85-0122-4DFB-B0F6-29AC2D1A83C7}" destId="{F1EBAAF0-E4DC-4F92-B619-CE506D56610D}" srcOrd="5" destOrd="0" presId="urn:microsoft.com/office/officeart/2005/8/layout/gear1"/>
    <dgm:cxn modelId="{FB2DD741-7716-4253-8B1B-4B8F3595AE7A}" type="presParOf" srcId="{935D1A85-0122-4DFB-B0F6-29AC2D1A83C7}" destId="{74D558EE-CC51-474D-91C3-5ECB1DDCE767}" srcOrd="6" destOrd="0" presId="urn:microsoft.com/office/officeart/2005/8/layout/gear1"/>
    <dgm:cxn modelId="{2B8CE54D-7CCE-45CA-9786-D8243313E6A7}" type="presParOf" srcId="{935D1A85-0122-4DFB-B0F6-29AC2D1A83C7}" destId="{16ADA185-FD52-4FF4-B423-6E740486541B}" srcOrd="7" destOrd="0" presId="urn:microsoft.com/office/officeart/2005/8/layout/gear1"/>
    <dgm:cxn modelId="{C378C79D-EF71-4744-A413-402B954DFAA6}" type="presParOf" srcId="{935D1A85-0122-4DFB-B0F6-29AC2D1A83C7}" destId="{A3D99545-CBF8-4E51-9D6B-40D75659D09C}" srcOrd="8" destOrd="0" presId="urn:microsoft.com/office/officeart/2005/8/layout/gear1"/>
    <dgm:cxn modelId="{CB1DD923-816F-4D93-A5CB-CBC54DCBA447}" type="presParOf" srcId="{935D1A85-0122-4DFB-B0F6-29AC2D1A83C7}" destId="{31733522-EE71-4C55-8B71-E826EBCE96B3}" srcOrd="9" destOrd="0" presId="urn:microsoft.com/office/officeart/2005/8/layout/gear1"/>
    <dgm:cxn modelId="{6C572C13-C099-445C-8E3D-5C382EE19D3B}" type="presParOf" srcId="{935D1A85-0122-4DFB-B0F6-29AC2D1A83C7}" destId="{CF5C2BF1-C50A-482F-B7F5-430F76078000}" srcOrd="10" destOrd="0" presId="urn:microsoft.com/office/officeart/2005/8/layout/gear1"/>
    <dgm:cxn modelId="{E70EFAB1-4E08-43C7-962D-CFEEB600F08F}" type="presParOf" srcId="{935D1A85-0122-4DFB-B0F6-29AC2D1A83C7}" destId="{C1F439AD-270E-488D-8B34-1D66D6812426}" srcOrd="11" destOrd="0" presId="urn:microsoft.com/office/officeart/2005/8/layout/gear1"/>
    <dgm:cxn modelId="{EC356F82-7B60-401C-8DD5-C3D147D084E9}" type="presParOf" srcId="{935D1A85-0122-4DFB-B0F6-29AC2D1A83C7}" destId="{541201C0-74EC-4DAE-A70E-453F8380052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7A635-2FE3-4336-B59B-AC3280D227D7}">
      <dsp:nvSpPr>
        <dsp:cNvPr id="0" name=""/>
        <dsp:cNvSpPr/>
      </dsp:nvSpPr>
      <dsp:spPr>
        <a:xfrm>
          <a:off x="3240360" y="2671473"/>
          <a:ext cx="3168352" cy="3168352"/>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t>Käsitykset </a:t>
          </a:r>
        </a:p>
        <a:p>
          <a:pPr marL="0" lvl="0" indent="0" algn="ctr" defTabSz="800100">
            <a:lnSpc>
              <a:spcPct val="90000"/>
            </a:lnSpc>
            <a:spcBef>
              <a:spcPct val="0"/>
            </a:spcBef>
            <a:spcAft>
              <a:spcPct val="35000"/>
            </a:spcAft>
            <a:buNone/>
          </a:pPr>
          <a:r>
            <a:rPr lang="fi-FI" sz="1800" kern="1200" dirty="0"/>
            <a:t>sosiaalisesta</a:t>
          </a:r>
        </a:p>
        <a:p>
          <a:pPr marL="0" lvl="0" indent="0" algn="ctr" defTabSz="800100">
            <a:lnSpc>
              <a:spcPct val="90000"/>
            </a:lnSpc>
            <a:spcBef>
              <a:spcPct val="0"/>
            </a:spcBef>
            <a:spcAft>
              <a:spcPct val="35000"/>
            </a:spcAft>
            <a:buNone/>
          </a:pPr>
          <a:r>
            <a:rPr lang="fi-FI" sz="1800" kern="1200" dirty="0"/>
            <a:t> kuntoutuksesta</a:t>
          </a:r>
        </a:p>
      </dsp:txBody>
      <dsp:txXfrm>
        <a:off x="3877340" y="3413644"/>
        <a:ext cx="1894392" cy="1628599"/>
      </dsp:txXfrm>
    </dsp:sp>
    <dsp:sp modelId="{5EF6FAEE-BC45-40CB-9F93-18D49DF5F4E8}">
      <dsp:nvSpPr>
        <dsp:cNvPr id="0" name=""/>
        <dsp:cNvSpPr/>
      </dsp:nvSpPr>
      <dsp:spPr>
        <a:xfrm>
          <a:off x="1122322" y="1875986"/>
          <a:ext cx="2578900" cy="249152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t>Asiakas-profiilien ja –prosessien tuntemus</a:t>
          </a:r>
        </a:p>
      </dsp:txBody>
      <dsp:txXfrm>
        <a:off x="1762272" y="2507025"/>
        <a:ext cx="1299000" cy="1229444"/>
      </dsp:txXfrm>
    </dsp:sp>
    <dsp:sp modelId="{74D558EE-CC51-474D-91C3-5ECB1DDCE767}">
      <dsp:nvSpPr>
        <dsp:cNvPr id="0" name=""/>
        <dsp:cNvSpPr/>
      </dsp:nvSpPr>
      <dsp:spPr>
        <a:xfrm rot="20700000">
          <a:off x="2602967" y="191600"/>
          <a:ext cx="2426912" cy="254027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2000" kern="1200" dirty="0"/>
            <a:t>Valmius rajojen ylityksiin, rajojen joustavuus</a:t>
          </a:r>
        </a:p>
      </dsp:txBody>
      <dsp:txXfrm rot="-20700000">
        <a:off x="3128536" y="755482"/>
        <a:ext cx="1375774" cy="1412514"/>
      </dsp:txXfrm>
    </dsp:sp>
    <dsp:sp modelId="{CF5C2BF1-C50A-482F-B7F5-430F76078000}">
      <dsp:nvSpPr>
        <dsp:cNvPr id="0" name=""/>
        <dsp:cNvSpPr/>
      </dsp:nvSpPr>
      <dsp:spPr>
        <a:xfrm>
          <a:off x="3014300" y="2183318"/>
          <a:ext cx="4055490" cy="4055490"/>
        </a:xfrm>
        <a:prstGeom prst="circularArrow">
          <a:avLst>
            <a:gd name="adj1" fmla="val 4688"/>
            <a:gd name="adj2" fmla="val 299029"/>
            <a:gd name="adj3" fmla="val 2544153"/>
            <a:gd name="adj4" fmla="val 1580225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F439AD-270E-488D-8B34-1D66D6812426}">
      <dsp:nvSpPr>
        <dsp:cNvPr id="0" name=""/>
        <dsp:cNvSpPr/>
      </dsp:nvSpPr>
      <dsp:spPr>
        <a:xfrm>
          <a:off x="683582" y="1622066"/>
          <a:ext cx="2946567" cy="294656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1201C0-74EC-4DAE-A70E-453F83800529}">
      <dsp:nvSpPr>
        <dsp:cNvPr id="0" name=""/>
        <dsp:cNvSpPr/>
      </dsp:nvSpPr>
      <dsp:spPr>
        <a:xfrm>
          <a:off x="2165344" y="-168354"/>
          <a:ext cx="3176992" cy="317699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62EC5-578B-4A9C-A38A-7DF582604A86}" type="datetimeFigureOut">
              <a:rPr lang="fi-FI" smtClean="0"/>
              <a:pPr/>
              <a:t>13.3.2020</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42CD9-F350-4165-AB42-8343341773F4}" type="slidenum">
              <a:rPr lang="fi-FI" smtClean="0"/>
              <a:pPr/>
              <a:t>‹#›</a:t>
            </a:fld>
            <a:endParaRPr lang="fi-FI"/>
          </a:p>
        </p:txBody>
      </p:sp>
    </p:spTree>
    <p:extLst>
      <p:ext uri="{BB962C8B-B14F-4D97-AF65-F5344CB8AC3E}">
        <p14:creationId xmlns:p14="http://schemas.microsoft.com/office/powerpoint/2010/main" val="416631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rajojen ylityksiä: kulttuuristen, asenteellisten, rakenteellisten ja asiantuntijuuteen liittyvien rajojen ylittämistä. Erilaisten toiminta- ja työkulttuurien, reviirien, asiantuntijuuksien rajojen ja valta-asemien ylittäminen edellyttää yhteisen kielen ja asiantuntija-alueiden löytymistä, rohkeutta ja valmiutta oman ymmärryksen laajentamiseen ja reflektioon sekä yhteisen tietämyksen rakentamista. (Kekoni ym. 2015, 30.)</a:t>
            </a:r>
          </a:p>
          <a:p>
            <a:r>
              <a:rPr lang="fi-FI" dirty="0"/>
              <a:t>Moniammatillisen yhteistyön haasteet liittyvät tutkimusten mukaan viranomaisten keskinäisen vuorovaikutuksen puutteisiin, tietojen vaihdon käytänteiden puutteisiin, salassapitosäännösten erilaisiin tulkintoihin, palveluiden koordinaation ongelmiin, työntekijöiden vaihtuvuuteen ja kiireeseen. Ongelmat voivat liittyä myös työpaikkakulttuuriin, yksin työskentelemisen perinteeseen, toisten vastuiden, roolien, työn ja työprosessien huonoon tuntemiseen, erilaisiin ajattelutapoihin ja kieleen. (Leppäkoski ym. 2017, 200-204.) Yhteistyön ongelmat on tunnustettu jo pitkään ja Marja-Leena Perälän ym. (2012) tutkimuksen mukaan ongelmien tausta liittyy mm. johtamiseen ja palveluiden tukirakenteisiin </a:t>
            </a:r>
          </a:p>
          <a:p>
            <a:endParaRPr lang="fi-FI" dirty="0"/>
          </a:p>
        </p:txBody>
      </p:sp>
      <p:sp>
        <p:nvSpPr>
          <p:cNvPr id="4" name="Dian numeron paikkamerkki 3"/>
          <p:cNvSpPr>
            <a:spLocks noGrp="1"/>
          </p:cNvSpPr>
          <p:nvPr>
            <p:ph type="sldNum" sz="quarter" idx="10"/>
          </p:nvPr>
        </p:nvSpPr>
        <p:spPr/>
        <p:txBody>
          <a:bodyPr/>
          <a:lstStyle/>
          <a:p>
            <a:fld id="{0751DCE5-153E-4C00-AED0-687E72B3AA65}" type="slidenum">
              <a:rPr lang="fi-FI" smtClean="0"/>
              <a:t>16</a:t>
            </a:fld>
            <a:endParaRPr lang="fi-FI"/>
          </a:p>
        </p:txBody>
      </p:sp>
    </p:spTree>
    <p:extLst>
      <p:ext uri="{BB962C8B-B14F-4D97-AF65-F5344CB8AC3E}">
        <p14:creationId xmlns:p14="http://schemas.microsoft.com/office/powerpoint/2010/main" val="2589925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kans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1326904" y="3060000"/>
            <a:ext cx="6480000" cy="900000"/>
          </a:xfrm>
        </p:spPr>
        <p:txBody>
          <a:bodyPr/>
          <a:lstStyle>
            <a:lvl1pPr marL="0" indent="0" algn="ctr">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5" name="Alatunnisteen paikkamerkki 4"/>
          <p:cNvSpPr>
            <a:spLocks noGrp="1"/>
          </p:cNvSpPr>
          <p:nvPr>
            <p:ph type="ftr" sz="quarter" idx="11"/>
          </p:nvPr>
        </p:nvSpPr>
        <p:spPr>
          <a:xfrm>
            <a:off x="2772000" y="4138846"/>
            <a:ext cx="3600000" cy="252000"/>
          </a:xfrm>
        </p:spPr>
        <p:txBody>
          <a:bodyPr lIns="0"/>
          <a:lstStyle>
            <a:lvl1pPr algn="ctr">
              <a:defRPr>
                <a:solidFill>
                  <a:schemeClr val="tx1"/>
                </a:solidFill>
              </a:defRPr>
            </a:lvl1pPr>
          </a:lstStyle>
          <a:p>
            <a:endParaRPr lang="fi-FI" dirty="0"/>
          </a:p>
        </p:txBody>
      </p:sp>
      <p:sp>
        <p:nvSpPr>
          <p:cNvPr id="4" name="Päivämäärän paikkamerkki 3"/>
          <p:cNvSpPr>
            <a:spLocks noGrp="1"/>
          </p:cNvSpPr>
          <p:nvPr>
            <p:ph type="dt" sz="half" idx="10"/>
          </p:nvPr>
        </p:nvSpPr>
        <p:spPr>
          <a:xfrm>
            <a:off x="3852000" y="4426838"/>
            <a:ext cx="1440000" cy="252000"/>
          </a:xfrm>
        </p:spPr>
        <p:txBody>
          <a:bodyPr/>
          <a:lstStyle>
            <a:lvl1pPr algn="ctr">
              <a:defRPr>
                <a:solidFill>
                  <a:schemeClr val="tx1"/>
                </a:solidFill>
              </a:defRPr>
            </a:lvl1pPr>
          </a:lstStyle>
          <a:p>
            <a:r>
              <a:rPr lang="fi-FI"/>
              <a:t>11.3.2020</a:t>
            </a:r>
            <a:endParaRPr lang="fi-FI" dirty="0"/>
          </a:p>
        </p:txBody>
      </p:sp>
      <p:sp>
        <p:nvSpPr>
          <p:cNvPr id="10" name="Kuvan paikkamerkki 18"/>
          <p:cNvSpPr>
            <a:spLocks noGrp="1"/>
          </p:cNvSpPr>
          <p:nvPr>
            <p:ph type="pic" sz="quarter" idx="12" hasCustomPrompt="1"/>
          </p:nvPr>
        </p:nvSpPr>
        <p:spPr>
          <a:xfrm>
            <a:off x="360000" y="5796000"/>
            <a:ext cx="1440000" cy="719137"/>
          </a:xfrm>
        </p:spPr>
        <p:txBody>
          <a:bodyPr/>
          <a:lstStyle>
            <a:lvl1pPr>
              <a:defRPr sz="1400">
                <a:solidFill>
                  <a:schemeClr val="tx1"/>
                </a:solidFill>
              </a:defRPr>
            </a:lvl1pPr>
          </a:lstStyle>
          <a:p>
            <a:r>
              <a:rPr lang="fi-FI" dirty="0"/>
              <a:t>logo</a:t>
            </a:r>
          </a:p>
        </p:txBody>
      </p:sp>
      <p:sp>
        <p:nvSpPr>
          <p:cNvPr id="12" name="Kuvan paikkamerkki 18"/>
          <p:cNvSpPr>
            <a:spLocks noGrp="1"/>
          </p:cNvSpPr>
          <p:nvPr>
            <p:ph type="pic" sz="quarter" idx="13" hasCustomPrompt="1"/>
          </p:nvPr>
        </p:nvSpPr>
        <p:spPr>
          <a:xfrm>
            <a:off x="2031332" y="5794990"/>
            <a:ext cx="1440000" cy="719137"/>
          </a:xfrm>
        </p:spPr>
        <p:txBody>
          <a:bodyPr/>
          <a:lstStyle>
            <a:lvl1pPr>
              <a:defRPr sz="1400">
                <a:solidFill>
                  <a:schemeClr val="tx1"/>
                </a:solidFill>
              </a:defRPr>
            </a:lvl1pPr>
          </a:lstStyle>
          <a:p>
            <a:r>
              <a:rPr lang="fi-FI" dirty="0"/>
              <a:t>logo</a:t>
            </a:r>
          </a:p>
        </p:txBody>
      </p:sp>
      <p:sp>
        <p:nvSpPr>
          <p:cNvPr id="13" name="Kuvan paikkamerkki 18"/>
          <p:cNvSpPr>
            <a:spLocks noGrp="1"/>
          </p:cNvSpPr>
          <p:nvPr>
            <p:ph type="pic" sz="quarter" idx="14" hasCustomPrompt="1"/>
          </p:nvPr>
        </p:nvSpPr>
        <p:spPr>
          <a:xfrm>
            <a:off x="3697880" y="5794990"/>
            <a:ext cx="1440000" cy="719137"/>
          </a:xfrm>
        </p:spPr>
        <p:txBody>
          <a:bodyPr/>
          <a:lstStyle>
            <a:lvl1pPr>
              <a:defRPr sz="1400">
                <a:solidFill>
                  <a:schemeClr val="tx1"/>
                </a:solidFill>
              </a:defRPr>
            </a:lvl1pPr>
          </a:lstStyle>
          <a:p>
            <a:r>
              <a:rPr lang="fi-FI" dirty="0"/>
              <a:t>logo</a:t>
            </a:r>
          </a:p>
        </p:txBody>
      </p:sp>
      <p:pic>
        <p:nvPicPr>
          <p:cNvPr id="14" name="Kuva 8" descr="VipuvoimaaEU_2014_2020_rgb-01.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6" name="Picture 5" descr="EU_EAKR_ESR_FI_vertical_20mm_rgb.png"/>
          <p:cNvPicPr>
            <a:picLocks noChangeAspect="1"/>
          </p:cNvPicPr>
          <p:nvPr userDrawn="1"/>
        </p:nvPicPr>
        <p:blipFill>
          <a:blip r:embed="rId6"/>
          <a:stretch>
            <a:fillRect/>
          </a:stretch>
        </p:blipFill>
        <p:spPr>
          <a:xfrm>
            <a:off x="7815118" y="5580000"/>
            <a:ext cx="1058355" cy="10942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Tekstidia: tyhjä">
    <p:bg>
      <p:bgRef idx="1001">
        <a:schemeClr val="bg1"/>
      </p:bgRef>
    </p:bg>
    <p:spTree>
      <p:nvGrpSpPr>
        <p:cNvPr id="1" name=""/>
        <p:cNvGrpSpPr/>
        <p:nvPr/>
      </p:nvGrpSpPr>
      <p:grpSpPr>
        <a:xfrm>
          <a:off x="0" y="0"/>
          <a:ext cx="0" cy="0"/>
          <a:chOff x="0" y="0"/>
          <a:chExt cx="0" cy="0"/>
        </a:xfrm>
      </p:grpSpPr>
      <p:pic>
        <p:nvPicPr>
          <p:cNvPr id="7" name="Kuva 6"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4" name="Dian numeron paikkamerkki 3"/>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dirty="0"/>
          </a:p>
        </p:txBody>
      </p:sp>
      <p:sp>
        <p:nvSpPr>
          <p:cNvPr id="3" name="Alatunnisteen paikkamerkki 2"/>
          <p:cNvSpPr>
            <a:spLocks noGrp="1"/>
          </p:cNvSpPr>
          <p:nvPr>
            <p:ph type="ftr" sz="quarter" idx="11"/>
          </p:nvPr>
        </p:nvSpPr>
        <p:spPr/>
        <p:txBody>
          <a:bodyPr/>
          <a:lstStyle>
            <a:lvl1pPr>
              <a:defRPr>
                <a:solidFill>
                  <a:schemeClr val="tx1"/>
                </a:solidFill>
              </a:defRPr>
            </a:lvl1pPr>
          </a:lstStyle>
          <a:p>
            <a:endParaRPr lang="fi-FI" dirty="0"/>
          </a:p>
        </p:txBody>
      </p:sp>
      <p:sp>
        <p:nvSpPr>
          <p:cNvPr id="2" name="Päivämäärän paikkamerkki 1"/>
          <p:cNvSpPr>
            <a:spLocks noGrp="1"/>
          </p:cNvSpPr>
          <p:nvPr>
            <p:ph type="dt" sz="half" idx="10"/>
          </p:nvPr>
        </p:nvSpPr>
        <p:spPr/>
        <p:txBody>
          <a:bodyPr/>
          <a:lstStyle>
            <a:lvl1pPr>
              <a:defRPr>
                <a:solidFill>
                  <a:schemeClr val="tx1"/>
                </a:solidFill>
              </a:defRPr>
            </a:lvl1pPr>
          </a:lstStyle>
          <a:p>
            <a:r>
              <a:rPr lang="fi-FI"/>
              <a:t>11.3.2020</a:t>
            </a:r>
            <a:endParaRPr lang="fi-FI" dirty="0"/>
          </a:p>
        </p:txBody>
      </p:sp>
      <p:pic>
        <p:nvPicPr>
          <p:cNvPr id="8"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0" name="Picture 9"/>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12" name="Alaotsikko 2"/>
          <p:cNvSpPr>
            <a:spLocks noGrp="1"/>
          </p:cNvSpPr>
          <p:nvPr>
            <p:ph type="subTitle" idx="1"/>
          </p:nvPr>
        </p:nvSpPr>
        <p:spPr>
          <a:xfrm>
            <a:off x="1322086" y="3060000"/>
            <a:ext cx="6480000" cy="900000"/>
          </a:xfrm>
        </p:spPr>
        <p:txBody>
          <a:bodyPr/>
          <a:lstStyle>
            <a:lvl1pPr marL="0" indent="0" algn="ctr">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5" name="Alatunnisteen paikkamerkki 4"/>
          <p:cNvSpPr>
            <a:spLocks noGrp="1"/>
          </p:cNvSpPr>
          <p:nvPr>
            <p:ph type="ftr" sz="quarter" idx="11"/>
          </p:nvPr>
        </p:nvSpPr>
        <p:spPr>
          <a:xfrm>
            <a:off x="2772000" y="4140000"/>
            <a:ext cx="3600000" cy="252000"/>
          </a:xfrm>
        </p:spPr>
        <p:txBody>
          <a:bodyPr lIns="0"/>
          <a:lstStyle>
            <a:lvl1pPr algn="ctr">
              <a:defRPr>
                <a:solidFill>
                  <a:schemeClr val="tx1"/>
                </a:solidFill>
              </a:defRPr>
            </a:lvl1pPr>
          </a:lstStyle>
          <a:p>
            <a:endParaRPr lang="fi-FI" dirty="0"/>
          </a:p>
        </p:txBody>
      </p:sp>
      <p:sp>
        <p:nvSpPr>
          <p:cNvPr id="4" name="Päivämäärän paikkamerkki 3"/>
          <p:cNvSpPr>
            <a:spLocks noGrp="1"/>
          </p:cNvSpPr>
          <p:nvPr>
            <p:ph type="dt" sz="half" idx="10"/>
          </p:nvPr>
        </p:nvSpPr>
        <p:spPr>
          <a:xfrm>
            <a:off x="3852000" y="4428000"/>
            <a:ext cx="1440000" cy="252000"/>
          </a:xfrm>
        </p:spPr>
        <p:txBody>
          <a:bodyPr/>
          <a:lstStyle>
            <a:lvl1pPr algn="ctr">
              <a:defRPr>
                <a:solidFill>
                  <a:schemeClr val="tx1"/>
                </a:solidFill>
              </a:defRPr>
            </a:lvl1pPr>
          </a:lstStyle>
          <a:p>
            <a:r>
              <a:rPr lang="fi-FI"/>
              <a:t>11.3.2020</a:t>
            </a:r>
            <a:endParaRPr lang="fi-FI" dirty="0"/>
          </a:p>
        </p:txBody>
      </p:sp>
      <p:sp>
        <p:nvSpPr>
          <p:cNvPr id="19" name="Kuvan paikkamerkki 18"/>
          <p:cNvSpPr>
            <a:spLocks noGrp="1"/>
          </p:cNvSpPr>
          <p:nvPr>
            <p:ph type="pic" sz="quarter" idx="12" hasCustomPrompt="1"/>
          </p:nvPr>
        </p:nvSpPr>
        <p:spPr>
          <a:xfrm>
            <a:off x="360000" y="5796000"/>
            <a:ext cx="1440000" cy="719137"/>
          </a:xfrm>
        </p:spPr>
        <p:txBody>
          <a:bodyPr/>
          <a:lstStyle>
            <a:lvl1pPr>
              <a:defRPr sz="1400">
                <a:solidFill>
                  <a:schemeClr val="tx1"/>
                </a:solidFill>
              </a:defRPr>
            </a:lvl1pPr>
          </a:lstStyle>
          <a:p>
            <a:r>
              <a:rPr lang="fi-FI" dirty="0"/>
              <a:t>logo</a:t>
            </a:r>
          </a:p>
        </p:txBody>
      </p:sp>
      <p:sp>
        <p:nvSpPr>
          <p:cNvPr id="20" name="Kuvan paikkamerkki 18"/>
          <p:cNvSpPr>
            <a:spLocks noGrp="1"/>
          </p:cNvSpPr>
          <p:nvPr>
            <p:ph type="pic" sz="quarter" idx="13" hasCustomPrompt="1"/>
          </p:nvPr>
        </p:nvSpPr>
        <p:spPr>
          <a:xfrm>
            <a:off x="2031332" y="5794990"/>
            <a:ext cx="1440000" cy="719137"/>
          </a:xfrm>
        </p:spPr>
        <p:txBody>
          <a:bodyPr/>
          <a:lstStyle>
            <a:lvl1pPr>
              <a:defRPr sz="1400">
                <a:solidFill>
                  <a:schemeClr val="tx1"/>
                </a:solidFill>
              </a:defRPr>
            </a:lvl1pPr>
          </a:lstStyle>
          <a:p>
            <a:r>
              <a:rPr lang="fi-FI" dirty="0"/>
              <a:t>logo</a:t>
            </a:r>
          </a:p>
        </p:txBody>
      </p:sp>
      <p:sp>
        <p:nvSpPr>
          <p:cNvPr id="21" name="Kuvan paikkamerkki 18"/>
          <p:cNvSpPr>
            <a:spLocks noGrp="1"/>
          </p:cNvSpPr>
          <p:nvPr>
            <p:ph type="pic" sz="quarter" idx="14" hasCustomPrompt="1"/>
          </p:nvPr>
        </p:nvSpPr>
        <p:spPr>
          <a:xfrm>
            <a:off x="3697880" y="5794990"/>
            <a:ext cx="1440000" cy="719137"/>
          </a:xfrm>
        </p:spPr>
        <p:txBody>
          <a:bodyPr/>
          <a:lstStyle>
            <a:lvl1pPr>
              <a:defRPr sz="1400">
                <a:solidFill>
                  <a:schemeClr val="tx1"/>
                </a:solidFill>
              </a:defRPr>
            </a:lvl1pPr>
          </a:lstStyle>
          <a:p>
            <a:r>
              <a:rPr lang="fi-FI" dirty="0"/>
              <a:t>logo</a:t>
            </a:r>
          </a:p>
        </p:txBody>
      </p:sp>
      <p:pic>
        <p:nvPicPr>
          <p:cNvPr id="13" name="Kuva 8" descr="VipuvoimaaEU_2014_2020_rgb-01.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5" name="Picture 14" descr="EU_EAKR_ESR_FI_vertical_20mm_rgb.png"/>
          <p:cNvPicPr>
            <a:picLocks noChangeAspect="1"/>
          </p:cNvPicPr>
          <p:nvPr userDrawn="1"/>
        </p:nvPicPr>
        <p:blipFill>
          <a:blip r:embed="rId6"/>
          <a:stretch>
            <a:fillRect/>
          </a:stretch>
        </p:blipFill>
        <p:spPr>
          <a:xfrm>
            <a:off x="7815118" y="5580000"/>
            <a:ext cx="1058355" cy="10942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ärillinen välidia">
    <p:bg>
      <p:bgPr>
        <a:solidFill>
          <a:schemeClr val="accent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11"/>
          </p:nvPr>
        </p:nvSpPr>
        <p:spPr/>
        <p:txBody>
          <a:bodyPr/>
          <a:lstStyle>
            <a:lvl1pPr>
              <a:defRPr>
                <a:solidFill>
                  <a:schemeClr val="bg1"/>
                </a:solidFill>
              </a:defRPr>
            </a:lvl1pPr>
          </a:lstStyle>
          <a:p>
            <a:endParaRPr lang="fi-FI" dirty="0"/>
          </a:p>
        </p:txBody>
      </p:sp>
      <p:sp>
        <p:nvSpPr>
          <p:cNvPr id="4" name="Päivämäärän paikkamerkki 3"/>
          <p:cNvSpPr>
            <a:spLocks noGrp="1"/>
          </p:cNvSpPr>
          <p:nvPr>
            <p:ph type="dt" sz="half" idx="10"/>
          </p:nvPr>
        </p:nvSpPr>
        <p:spPr/>
        <p:txBody>
          <a:bodyPr/>
          <a:lstStyle>
            <a:lvl1pPr>
              <a:defRPr>
                <a:solidFill>
                  <a:schemeClr val="bg1"/>
                </a:solidFill>
              </a:defRPr>
            </a:lvl1pPr>
          </a:lstStyle>
          <a:p>
            <a:r>
              <a:rPr lang="fi-FI"/>
              <a:t>11.3.2020</a:t>
            </a:r>
            <a:endParaRPr lang="fi-FI" dirty="0"/>
          </a:p>
        </p:txBody>
      </p:sp>
      <p:pic>
        <p:nvPicPr>
          <p:cNvPr id="11" name="Kuva 8" descr="VipuvoimaaEU_2014_2020_rgb-01.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0" name="Picture 9" descr="EU_EAKR_ESR_FI_vertical_20mm_rgb.png"/>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A_kuvadia: tumma kuva">
    <p:bg>
      <p:bgPr>
        <a:solidFill>
          <a:schemeClr val="tx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11"/>
          </p:nvPr>
        </p:nvSpPr>
        <p:spPr/>
        <p:txBody>
          <a:bodyPr/>
          <a:lstStyle>
            <a:lvl1pPr>
              <a:defRPr>
                <a:solidFill>
                  <a:schemeClr val="bg1"/>
                </a:solidFill>
              </a:defRPr>
            </a:lvl1pPr>
          </a:lstStyle>
          <a:p>
            <a:endParaRPr lang="fi-FI" dirty="0"/>
          </a:p>
        </p:txBody>
      </p:sp>
      <p:sp>
        <p:nvSpPr>
          <p:cNvPr id="4" name="Päivämäärän paikkamerkki 3"/>
          <p:cNvSpPr>
            <a:spLocks noGrp="1"/>
          </p:cNvSpPr>
          <p:nvPr>
            <p:ph type="dt" sz="half" idx="10"/>
          </p:nvPr>
        </p:nvSpPr>
        <p:spPr/>
        <p:txBody>
          <a:bodyPr/>
          <a:lstStyle>
            <a:lvl1pPr>
              <a:defRPr>
                <a:solidFill>
                  <a:schemeClr val="bg1"/>
                </a:solidFill>
              </a:defRPr>
            </a:lvl1pPr>
          </a:lstStyle>
          <a:p>
            <a:r>
              <a:rPr lang="fi-FI"/>
              <a:t>11.3.2020</a:t>
            </a:r>
            <a:endParaRPr lang="fi-FI" dirty="0"/>
          </a:p>
        </p:txBody>
      </p:sp>
      <p:pic>
        <p:nvPicPr>
          <p:cNvPr id="10"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2" name="Picture 11"/>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B_kuvadia: vaalea kuva">
    <p:bg>
      <p:bgPr>
        <a:solidFill>
          <a:schemeClr val="tx1"/>
        </a:solidFill>
        <a:effectLst/>
      </p:bgPr>
    </p:bg>
    <p:spTree>
      <p:nvGrpSpPr>
        <p:cNvPr id="1" name=""/>
        <p:cNvGrpSpPr/>
        <p:nvPr/>
      </p:nvGrpSpPr>
      <p:grpSpPr>
        <a:xfrm>
          <a:off x="0" y="0"/>
          <a:ext cx="0" cy="0"/>
          <a:chOff x="0" y="0"/>
          <a:chExt cx="0" cy="0"/>
        </a:xfrm>
      </p:grpSpPr>
      <p:pic>
        <p:nvPicPr>
          <p:cNvPr id="10" name="Kuva 9" descr="TEM_RR_PPT-taustat_RGB_valk_kehys_tumm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11"/>
          </p:nvPr>
        </p:nvSpPr>
        <p:spPr/>
        <p:txBody>
          <a:bodyPr/>
          <a:lstStyle>
            <a:lvl1pPr>
              <a:defRPr>
                <a:solidFill>
                  <a:schemeClr val="bg1"/>
                </a:solidFill>
              </a:defRPr>
            </a:lvl1pPr>
          </a:lstStyle>
          <a:p>
            <a:endParaRPr lang="fi-FI" dirty="0"/>
          </a:p>
        </p:txBody>
      </p:sp>
      <p:sp>
        <p:nvSpPr>
          <p:cNvPr id="4" name="Päivämäärän paikkamerkki 3"/>
          <p:cNvSpPr>
            <a:spLocks noGrp="1"/>
          </p:cNvSpPr>
          <p:nvPr>
            <p:ph type="dt" sz="half" idx="10"/>
          </p:nvPr>
        </p:nvSpPr>
        <p:spPr/>
        <p:txBody>
          <a:bodyPr/>
          <a:lstStyle>
            <a:lvl1pPr>
              <a:defRPr>
                <a:solidFill>
                  <a:schemeClr val="bg1"/>
                </a:solidFill>
              </a:defRPr>
            </a:lvl1pPr>
          </a:lstStyle>
          <a:p>
            <a:r>
              <a:rPr lang="fi-FI"/>
              <a:t>11.3.2020</a:t>
            </a:r>
            <a:endParaRPr lang="fi-FI" dirty="0"/>
          </a:p>
        </p:txBody>
      </p:sp>
      <p:pic>
        <p:nvPicPr>
          <p:cNvPr id="9"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2" name="Picture 11"/>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ekstidia: yksipalstainen">
    <p:bg>
      <p:bgRef idx="1001">
        <a:schemeClr val="bg1"/>
      </p:bgRef>
    </p:bg>
    <p:spTree>
      <p:nvGrpSpPr>
        <p:cNvPr id="1" name=""/>
        <p:cNvGrpSpPr/>
        <p:nvPr/>
      </p:nvGrpSpPr>
      <p:grpSpPr>
        <a:xfrm>
          <a:off x="0" y="0"/>
          <a:ext cx="0" cy="0"/>
          <a:chOff x="0" y="0"/>
          <a:chExt cx="0" cy="0"/>
        </a:xfrm>
      </p:grpSpPr>
      <p:pic>
        <p:nvPicPr>
          <p:cNvPr id="9" name="Kuva 8"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540000" y="1584000"/>
            <a:ext cx="8064000" cy="4140000"/>
          </a:xfrm>
        </p:spPr>
        <p:txBody>
          <a:bodyPr/>
          <a:lstStyle>
            <a:lvl2pPr>
              <a:defRPr/>
            </a:lvl2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p:cNvSpPr>
            <a:spLocks noGrp="1"/>
          </p:cNvSpPr>
          <p:nvPr>
            <p:ph type="sldNum" sz="quarter" idx="12"/>
          </p:nvPr>
        </p:nvSpPr>
        <p:spPr/>
        <p:txBody>
          <a:bodyPr wrap="none" rIns="0"/>
          <a:lstStyle>
            <a:lvl1pPr algn="l">
              <a:defRPr>
                <a:solidFill>
                  <a:schemeClr val="tx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11"/>
          </p:nvPr>
        </p:nvSpPr>
        <p:spPr/>
        <p:txBody>
          <a:bodyPr wrap="none" rIns="0"/>
          <a:lstStyle>
            <a:lvl1pPr>
              <a:defRPr>
                <a:solidFill>
                  <a:schemeClr val="tx1"/>
                </a:solidFill>
              </a:defRPr>
            </a:lvl1pPr>
          </a:lstStyle>
          <a:p>
            <a:endParaRPr lang="fi-FI" dirty="0"/>
          </a:p>
        </p:txBody>
      </p:sp>
      <p:sp>
        <p:nvSpPr>
          <p:cNvPr id="4" name="Päivämäärän paikkamerkki 3"/>
          <p:cNvSpPr>
            <a:spLocks noGrp="1"/>
          </p:cNvSpPr>
          <p:nvPr>
            <p:ph type="dt" sz="half" idx="10"/>
          </p:nvPr>
        </p:nvSpPr>
        <p:spPr/>
        <p:txBody>
          <a:bodyPr wrap="none"/>
          <a:lstStyle>
            <a:lvl1pPr>
              <a:defRPr>
                <a:solidFill>
                  <a:schemeClr val="tx1"/>
                </a:solidFill>
              </a:defRPr>
            </a:lvl1pPr>
          </a:lstStyle>
          <a:p>
            <a:r>
              <a:rPr lang="fi-FI"/>
              <a:t>11.3.2020</a:t>
            </a:r>
            <a:endParaRPr lang="fi-FI" dirty="0"/>
          </a:p>
        </p:txBody>
      </p:sp>
      <p:pic>
        <p:nvPicPr>
          <p:cNvPr id="10"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2" name="Picture 11"/>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5_Tekstidia: kaksipalstainen">
    <p:bg>
      <p:bgRef idx="1001">
        <a:schemeClr val="bg1"/>
      </p:bgRef>
    </p:bg>
    <p:spTree>
      <p:nvGrpSpPr>
        <p:cNvPr id="1" name=""/>
        <p:cNvGrpSpPr/>
        <p:nvPr/>
      </p:nvGrpSpPr>
      <p:grpSpPr>
        <a:xfrm>
          <a:off x="0" y="0"/>
          <a:ext cx="0" cy="0"/>
          <a:chOff x="0" y="0"/>
          <a:chExt cx="0" cy="0"/>
        </a:xfrm>
      </p:grpSpPr>
      <p:pic>
        <p:nvPicPr>
          <p:cNvPr id="10" name="Kuva 9"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540000" y="1584000"/>
            <a:ext cx="3924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8200" y="1584000"/>
            <a:ext cx="3960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dirty="0"/>
          </a:p>
        </p:txBody>
      </p:sp>
      <p:sp>
        <p:nvSpPr>
          <p:cNvPr id="6" name="Alatunnisteen paikkamerkki 5"/>
          <p:cNvSpPr>
            <a:spLocks noGrp="1"/>
          </p:cNvSpPr>
          <p:nvPr>
            <p:ph type="ftr" sz="quarter" idx="11"/>
          </p:nvPr>
        </p:nvSpPr>
        <p:spPr/>
        <p:txBody>
          <a:bodyPr/>
          <a:lstStyle>
            <a:lvl1pPr>
              <a:defRPr>
                <a:solidFill>
                  <a:schemeClr val="tx1"/>
                </a:solidFill>
              </a:defRPr>
            </a:lvl1pPr>
          </a:lstStyle>
          <a:p>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r>
              <a:rPr lang="fi-FI"/>
              <a:t>11.3.2020</a:t>
            </a:r>
            <a:endParaRPr lang="fi-FI" dirty="0"/>
          </a:p>
        </p:txBody>
      </p:sp>
      <p:pic>
        <p:nvPicPr>
          <p:cNvPr id="11"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3" name="Picture 12"/>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ekstidia: yksip. väliotsikolla">
    <p:bg>
      <p:bgRef idx="1001">
        <a:schemeClr val="bg1"/>
      </p:bgRef>
    </p:bg>
    <p:spTree>
      <p:nvGrpSpPr>
        <p:cNvPr id="1" name=""/>
        <p:cNvGrpSpPr/>
        <p:nvPr/>
      </p:nvGrpSpPr>
      <p:grpSpPr>
        <a:xfrm>
          <a:off x="0" y="0"/>
          <a:ext cx="0" cy="0"/>
          <a:chOff x="0" y="0"/>
          <a:chExt cx="0" cy="0"/>
        </a:xfrm>
      </p:grpSpPr>
      <p:pic>
        <p:nvPicPr>
          <p:cNvPr id="12" name="Kuva 11"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540000" y="1584000"/>
            <a:ext cx="8064448" cy="360000"/>
          </a:xfrm>
        </p:spPr>
        <p:txBody>
          <a:bodyPr wrap="square"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540000" y="1980000"/>
            <a:ext cx="8064448" cy="360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dirty="0"/>
          </a:p>
        </p:txBody>
      </p:sp>
      <p:sp>
        <p:nvSpPr>
          <p:cNvPr id="8" name="Alatunnisteen paikkamerkki 7"/>
          <p:cNvSpPr>
            <a:spLocks noGrp="1"/>
          </p:cNvSpPr>
          <p:nvPr>
            <p:ph type="ftr" sz="quarter" idx="11"/>
          </p:nvPr>
        </p:nvSpPr>
        <p:spPr/>
        <p:txBody>
          <a:bodyPr/>
          <a:lstStyle>
            <a:lvl1pPr>
              <a:defRPr>
                <a:solidFill>
                  <a:schemeClr val="tx1"/>
                </a:solidFill>
              </a:defRPr>
            </a:lvl1pPr>
          </a:lstStyle>
          <a:p>
            <a:endParaRPr lang="fi-FI" dirty="0"/>
          </a:p>
        </p:txBody>
      </p:sp>
      <p:sp>
        <p:nvSpPr>
          <p:cNvPr id="7" name="Päivämäärän paikkamerkki 6"/>
          <p:cNvSpPr>
            <a:spLocks noGrp="1"/>
          </p:cNvSpPr>
          <p:nvPr>
            <p:ph type="dt" sz="half" idx="10"/>
          </p:nvPr>
        </p:nvSpPr>
        <p:spPr/>
        <p:txBody>
          <a:bodyPr/>
          <a:lstStyle>
            <a:lvl1pPr>
              <a:defRPr>
                <a:solidFill>
                  <a:schemeClr val="tx1"/>
                </a:solidFill>
              </a:defRPr>
            </a:lvl1pPr>
          </a:lstStyle>
          <a:p>
            <a:r>
              <a:rPr lang="fi-FI"/>
              <a:t>11.3.2020</a:t>
            </a:r>
            <a:endParaRPr lang="fi-FI" dirty="0"/>
          </a:p>
        </p:txBody>
      </p:sp>
      <p:pic>
        <p:nvPicPr>
          <p:cNvPr id="13"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1" name="Picture 10"/>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7_Tekstidia: vain otsikko">
    <p:bg>
      <p:bgRef idx="1001">
        <a:schemeClr val="bg1"/>
      </p:bgRef>
    </p:bg>
    <p:spTree>
      <p:nvGrpSpPr>
        <p:cNvPr id="1" name=""/>
        <p:cNvGrpSpPr/>
        <p:nvPr/>
      </p:nvGrpSpPr>
      <p:grpSpPr>
        <a:xfrm>
          <a:off x="0" y="0"/>
          <a:ext cx="0" cy="0"/>
          <a:chOff x="0" y="0"/>
          <a:chExt cx="0" cy="0"/>
        </a:xfrm>
      </p:grpSpPr>
      <p:pic>
        <p:nvPicPr>
          <p:cNvPr id="8" name="Kuva 7"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5" name="Dian numeron paikkamerkki 4"/>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dirty="0"/>
          </a:p>
        </p:txBody>
      </p:sp>
      <p:sp>
        <p:nvSpPr>
          <p:cNvPr id="4" name="Alatunnisteen paikkamerkki 3"/>
          <p:cNvSpPr>
            <a:spLocks noGrp="1"/>
          </p:cNvSpPr>
          <p:nvPr>
            <p:ph type="ftr" sz="quarter" idx="11"/>
          </p:nvPr>
        </p:nvSpPr>
        <p:spPr/>
        <p:txBody>
          <a:bodyPr/>
          <a:lstStyle>
            <a:lvl1pPr>
              <a:defRPr>
                <a:solidFill>
                  <a:schemeClr val="tx1"/>
                </a:solidFill>
              </a:defRPr>
            </a:lvl1pPr>
          </a:lstStyle>
          <a:p>
            <a:endParaRPr lang="fi-FI" dirty="0"/>
          </a:p>
        </p:txBody>
      </p:sp>
      <p:sp>
        <p:nvSpPr>
          <p:cNvPr id="3" name="Päivämäärän paikkamerkki 2"/>
          <p:cNvSpPr>
            <a:spLocks noGrp="1"/>
          </p:cNvSpPr>
          <p:nvPr>
            <p:ph type="dt" sz="half" idx="10"/>
          </p:nvPr>
        </p:nvSpPr>
        <p:spPr/>
        <p:txBody>
          <a:bodyPr/>
          <a:lstStyle>
            <a:lvl1pPr>
              <a:defRPr>
                <a:solidFill>
                  <a:schemeClr val="tx1"/>
                </a:solidFill>
              </a:defRPr>
            </a:lvl1pPr>
          </a:lstStyle>
          <a:p>
            <a:r>
              <a:rPr lang="fi-FI"/>
              <a:t>11.3.2020</a:t>
            </a:r>
            <a:endParaRPr lang="fi-FI" dirty="0"/>
          </a:p>
        </p:txBody>
      </p:sp>
      <p:pic>
        <p:nvPicPr>
          <p:cNvPr id="9"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1" name="Picture 10"/>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40000" y="612000"/>
            <a:ext cx="8064000" cy="900000"/>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540000" y="1584000"/>
            <a:ext cx="8064000"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p:cNvSpPr>
            <a:spLocks noGrp="1"/>
          </p:cNvSpPr>
          <p:nvPr>
            <p:ph type="sldNum" sz="quarter" idx="4"/>
          </p:nvPr>
        </p:nvSpPr>
        <p:spPr>
          <a:xfrm>
            <a:off x="189137" y="6309320"/>
            <a:ext cx="432000" cy="360000"/>
          </a:xfrm>
          <a:prstGeom prst="rect">
            <a:avLst/>
          </a:prstGeom>
        </p:spPr>
        <p:txBody>
          <a:bodyPr vert="horz" lIns="91440" tIns="45720" rIns="91440" bIns="45720" rtlCol="0" anchor="ctr"/>
          <a:lstStyle>
            <a:lvl1pPr algn="l">
              <a:defRPr sz="1000">
                <a:solidFill>
                  <a:schemeClr val="tx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3"/>
          </p:nvPr>
        </p:nvSpPr>
        <p:spPr>
          <a:xfrm>
            <a:off x="654030" y="6309320"/>
            <a:ext cx="1980000" cy="360000"/>
          </a:xfrm>
          <a:prstGeom prst="rect">
            <a:avLst/>
          </a:prstGeom>
        </p:spPr>
        <p:txBody>
          <a:bodyPr vert="horz" lIns="91440" tIns="45720" rIns="0" bIns="45720" rtlCol="0" anchor="ctr"/>
          <a:lstStyle>
            <a:lvl1pPr algn="l">
              <a:defRPr sz="1000">
                <a:solidFill>
                  <a:schemeClr val="tx1"/>
                </a:solidFill>
              </a:defRPr>
            </a:lvl1pPr>
          </a:lstStyle>
          <a:p>
            <a:endParaRPr lang="fi-FI" dirty="0"/>
          </a:p>
        </p:txBody>
      </p:sp>
      <p:sp>
        <p:nvSpPr>
          <p:cNvPr id="4" name="Päivämäärän paikkamerkki 3"/>
          <p:cNvSpPr>
            <a:spLocks noGrp="1"/>
          </p:cNvSpPr>
          <p:nvPr>
            <p:ph type="dt" sz="half" idx="2"/>
          </p:nvPr>
        </p:nvSpPr>
        <p:spPr>
          <a:xfrm>
            <a:off x="2666284" y="6309320"/>
            <a:ext cx="1080000" cy="360000"/>
          </a:xfrm>
          <a:prstGeom prst="rect">
            <a:avLst/>
          </a:prstGeom>
        </p:spPr>
        <p:txBody>
          <a:bodyPr vert="horz" lIns="91440" tIns="45720" rIns="91440" bIns="45720" rtlCol="0" anchor="ctr"/>
          <a:lstStyle>
            <a:lvl1pPr algn="r">
              <a:defRPr sz="1000">
                <a:solidFill>
                  <a:schemeClr val="tx1"/>
                </a:solidFill>
              </a:defRPr>
            </a:lvl1pPr>
          </a:lstStyle>
          <a:p>
            <a:r>
              <a:rPr lang="fi-FI"/>
              <a:t>11.3.2020</a:t>
            </a:r>
            <a:endParaRPr lang="fi-FI" dirty="0"/>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59" r:id="rId3"/>
    <p:sldLayoutId id="2147483665" r:id="rId4"/>
    <p:sldLayoutId id="2147483667" r:id="rId5"/>
    <p:sldLayoutId id="2147483660" r:id="rId6"/>
    <p:sldLayoutId id="2147483661" r:id="rId7"/>
    <p:sldLayoutId id="2147483662" r:id="rId8"/>
    <p:sldLayoutId id="2147483663" r:id="rId9"/>
    <p:sldLayoutId id="2147483664" r:id="rId10"/>
  </p:sldLayoutIdLst>
  <p:hf hdr="0" ftr="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Otsikko 6"/>
          <p:cNvSpPr>
            <a:spLocks noGrp="1"/>
          </p:cNvSpPr>
          <p:nvPr>
            <p:ph type="ctrTitle"/>
          </p:nvPr>
        </p:nvSpPr>
        <p:spPr>
          <a:xfrm>
            <a:off x="683568" y="908721"/>
            <a:ext cx="7774632" cy="2520280"/>
          </a:xfrm>
        </p:spPr>
        <p:txBody>
          <a:bodyPr/>
          <a:lstStyle/>
          <a:p>
            <a:r>
              <a:rPr lang="fi-FI" b="1"/>
              <a:t>Palvelutarpeesta palvelutuotteeksi</a:t>
            </a:r>
            <a:r>
              <a:rPr lang="fi-FI" b="1" dirty="0"/>
              <a:t>. Sosiaalisen kuntoutuksen aseman vakiinnuttaminen palvelujärjestelmässä</a:t>
            </a:r>
            <a:br>
              <a:rPr lang="fi-FI" b="1" dirty="0"/>
            </a:br>
            <a:br>
              <a:rPr lang="fi-FI" b="1" dirty="0"/>
            </a:br>
            <a:r>
              <a:rPr lang="fi-FI" sz="2400" b="1" dirty="0"/>
              <a:t>Hankkeen arviointi</a:t>
            </a:r>
            <a:br>
              <a:rPr lang="fi-FI" b="1" dirty="0"/>
            </a:br>
            <a:endParaRPr lang="fi-FI" dirty="0"/>
          </a:p>
        </p:txBody>
      </p:sp>
      <p:sp>
        <p:nvSpPr>
          <p:cNvPr id="8" name="Alaotsikko 7"/>
          <p:cNvSpPr>
            <a:spLocks noGrp="1"/>
          </p:cNvSpPr>
          <p:nvPr>
            <p:ph type="subTitle" idx="1"/>
          </p:nvPr>
        </p:nvSpPr>
        <p:spPr>
          <a:xfrm>
            <a:off x="1332000" y="3789040"/>
            <a:ext cx="6480000" cy="1512168"/>
          </a:xfrm>
        </p:spPr>
        <p:txBody>
          <a:bodyPr/>
          <a:lstStyle/>
          <a:p>
            <a:r>
              <a:rPr lang="fi-FI" dirty="0">
                <a:solidFill>
                  <a:schemeClr val="accent3">
                    <a:lumMod val="50000"/>
                  </a:schemeClr>
                </a:solidFill>
              </a:rPr>
              <a:t>Ohjausryhmä 11.3.2020</a:t>
            </a:r>
          </a:p>
          <a:p>
            <a:endParaRPr lang="fi-FI" dirty="0">
              <a:solidFill>
                <a:schemeClr val="accent3">
                  <a:lumMod val="50000"/>
                </a:schemeClr>
              </a:solidFill>
            </a:endParaRPr>
          </a:p>
          <a:p>
            <a:r>
              <a:rPr lang="fi-FI" dirty="0">
                <a:solidFill>
                  <a:schemeClr val="accent3">
                    <a:lumMod val="50000"/>
                  </a:schemeClr>
                </a:solidFill>
              </a:rPr>
              <a:t>Kati Kataja</a:t>
            </a:r>
          </a:p>
          <a:p>
            <a:r>
              <a:rPr lang="fi-FI" dirty="0">
                <a:solidFill>
                  <a:schemeClr val="accent3">
                    <a:lumMod val="50000"/>
                  </a:schemeClr>
                </a:solidFill>
              </a:rPr>
              <a:t>Marjo Romakkaniemi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7F6C84-1189-496F-81A1-DC55D74E1A0C}"/>
              </a:ext>
            </a:extLst>
          </p:cNvPr>
          <p:cNvSpPr>
            <a:spLocks noGrp="1"/>
          </p:cNvSpPr>
          <p:nvPr>
            <p:ph type="title"/>
          </p:nvPr>
        </p:nvSpPr>
        <p:spPr>
          <a:xfrm>
            <a:off x="539174" y="224741"/>
            <a:ext cx="8064000" cy="900000"/>
          </a:xfrm>
        </p:spPr>
        <p:txBody>
          <a:bodyPr/>
          <a:lstStyle/>
          <a:p>
            <a:br>
              <a:rPr lang="fi-FI" dirty="0"/>
            </a:br>
            <a:endParaRPr lang="fi-FI" dirty="0"/>
          </a:p>
        </p:txBody>
      </p:sp>
      <p:graphicFrame>
        <p:nvGraphicFramePr>
          <p:cNvPr id="6" name="Sisällön paikkamerkki 5">
            <a:extLst>
              <a:ext uri="{FF2B5EF4-FFF2-40B4-BE49-F238E27FC236}">
                <a16:creationId xmlns:a16="http://schemas.microsoft.com/office/drawing/2014/main" id="{C85E2272-0547-4277-995D-42F26E25B1A6}"/>
              </a:ext>
            </a:extLst>
          </p:cNvPr>
          <p:cNvGraphicFramePr>
            <a:graphicFrameLocks noGrp="1"/>
          </p:cNvGraphicFramePr>
          <p:nvPr>
            <p:ph idx="1"/>
            <p:extLst>
              <p:ext uri="{D42A27DB-BD31-4B8C-83A1-F6EECF244321}">
                <p14:modId xmlns:p14="http://schemas.microsoft.com/office/powerpoint/2010/main" val="411016177"/>
              </p:ext>
            </p:extLst>
          </p:nvPr>
        </p:nvGraphicFramePr>
        <p:xfrm>
          <a:off x="406336" y="1445012"/>
          <a:ext cx="8352929" cy="5184579"/>
        </p:xfrm>
        <a:graphic>
          <a:graphicData uri="http://schemas.openxmlformats.org/drawingml/2006/table">
            <a:tbl>
              <a:tblPr firstRow="1" firstCol="1" bandRow="1">
                <a:tableStyleId>{5C22544A-7EE6-4342-B048-85BDC9FD1C3A}</a:tableStyleId>
              </a:tblPr>
              <a:tblGrid>
                <a:gridCol w="2398595">
                  <a:extLst>
                    <a:ext uri="{9D8B030D-6E8A-4147-A177-3AD203B41FA5}">
                      <a16:colId xmlns:a16="http://schemas.microsoft.com/office/drawing/2014/main" val="325220488"/>
                    </a:ext>
                  </a:extLst>
                </a:gridCol>
                <a:gridCol w="2849779">
                  <a:extLst>
                    <a:ext uri="{9D8B030D-6E8A-4147-A177-3AD203B41FA5}">
                      <a16:colId xmlns:a16="http://schemas.microsoft.com/office/drawing/2014/main" val="92030424"/>
                    </a:ext>
                  </a:extLst>
                </a:gridCol>
                <a:gridCol w="3104555">
                  <a:extLst>
                    <a:ext uri="{9D8B030D-6E8A-4147-A177-3AD203B41FA5}">
                      <a16:colId xmlns:a16="http://schemas.microsoft.com/office/drawing/2014/main" val="2289938838"/>
                    </a:ext>
                  </a:extLst>
                </a:gridCol>
              </a:tblGrid>
              <a:tr h="348899">
                <a:tc>
                  <a:txBody>
                    <a:bodyPr/>
                    <a:lstStyle/>
                    <a:p>
                      <a:pPr>
                        <a:lnSpc>
                          <a:spcPct val="107000"/>
                        </a:lnSpc>
                        <a:spcAft>
                          <a:spcPts val="0"/>
                        </a:spcAft>
                      </a:pPr>
                      <a:r>
                        <a:rPr lang="fi-FI" sz="1600" dirty="0">
                          <a:effectLst/>
                        </a:rPr>
                        <a:t>Painotus</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600">
                          <a:effectLst/>
                        </a:rPr>
                        <a:t>yksilössä (esim.)</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600">
                          <a:effectLst/>
                        </a:rPr>
                        <a:t>ympäristössä (esim.)</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6369725"/>
                  </a:ext>
                </a:extLst>
              </a:tr>
              <a:tr h="1208920">
                <a:tc>
                  <a:txBody>
                    <a:bodyPr/>
                    <a:lstStyle/>
                    <a:p>
                      <a:pPr marL="342900" lvl="0" indent="-342900">
                        <a:lnSpc>
                          <a:spcPct val="107000"/>
                        </a:lnSpc>
                        <a:spcAft>
                          <a:spcPts val="0"/>
                        </a:spcAft>
                        <a:buFont typeface="+mj-lt"/>
                        <a:buAutoNum type="arabicParenR"/>
                      </a:pPr>
                      <a:r>
                        <a:rPr lang="fi-FI" sz="1600">
                          <a:effectLst/>
                        </a:rPr>
                        <a:t>Sosiaalisen kuntoutustarpeen juurisyyt</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Times New Roman" panose="02020603050405020304" pitchFamily="18" charset="0"/>
                        <a:buChar char="-"/>
                      </a:pPr>
                      <a:r>
                        <a:rPr lang="fi-FI" sz="1600">
                          <a:effectLst/>
                        </a:rPr>
                        <a:t>mielenterveysongelmat</a:t>
                      </a:r>
                    </a:p>
                    <a:p>
                      <a:pPr marL="342900" lvl="0" indent="-342900">
                        <a:lnSpc>
                          <a:spcPct val="107000"/>
                        </a:lnSpc>
                        <a:spcAft>
                          <a:spcPts val="0"/>
                        </a:spcAft>
                        <a:buFont typeface="Times New Roman" panose="02020603050405020304" pitchFamily="18" charset="0"/>
                        <a:buChar char="-"/>
                      </a:pPr>
                      <a:r>
                        <a:rPr lang="fi-FI" sz="1600">
                          <a:effectLst/>
                        </a:rPr>
                        <a:t>sosiaalinen arkuus</a:t>
                      </a:r>
                    </a:p>
                    <a:p>
                      <a:pPr marL="342900" lvl="0" indent="-342900">
                        <a:lnSpc>
                          <a:spcPct val="107000"/>
                        </a:lnSpc>
                        <a:spcAft>
                          <a:spcPts val="0"/>
                        </a:spcAft>
                        <a:buFont typeface="Times New Roman" panose="02020603050405020304" pitchFamily="18" charset="0"/>
                        <a:buChar char="-"/>
                      </a:pPr>
                      <a:r>
                        <a:rPr lang="fi-FI" sz="1600">
                          <a:effectLst/>
                        </a:rPr>
                        <a:t>käyttäytymisen ongelmat</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Times New Roman" panose="02020603050405020304" pitchFamily="18" charset="0"/>
                        <a:buChar char="-"/>
                      </a:pPr>
                      <a:r>
                        <a:rPr lang="fi-FI" sz="1600">
                          <a:effectLst/>
                        </a:rPr>
                        <a:t>turvaton kotitausta</a:t>
                      </a:r>
                    </a:p>
                    <a:p>
                      <a:pPr marL="342900" lvl="0" indent="-342900">
                        <a:lnSpc>
                          <a:spcPct val="107000"/>
                        </a:lnSpc>
                        <a:spcAft>
                          <a:spcPts val="0"/>
                        </a:spcAft>
                        <a:buFont typeface="Times New Roman" panose="02020603050405020304" pitchFamily="18" charset="0"/>
                        <a:buChar char="-"/>
                      </a:pPr>
                      <a:r>
                        <a:rPr lang="fi-FI" sz="1600">
                          <a:effectLst/>
                        </a:rPr>
                        <a:t>yhteiskunnan turvaverkko pettää</a:t>
                      </a:r>
                    </a:p>
                    <a:p>
                      <a:pPr marL="342900" lvl="0" indent="-342900">
                        <a:lnSpc>
                          <a:spcPct val="107000"/>
                        </a:lnSpc>
                        <a:spcAft>
                          <a:spcPts val="0"/>
                        </a:spcAft>
                        <a:buFont typeface="Times New Roman" panose="02020603050405020304" pitchFamily="18" charset="0"/>
                        <a:buChar char="-"/>
                      </a:pPr>
                      <a:r>
                        <a:rPr lang="fi-FI" sz="1600">
                          <a:effectLst/>
                        </a:rPr>
                        <a:t>negatiiviset asenteet</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7701656"/>
                  </a:ext>
                </a:extLst>
              </a:tr>
              <a:tr h="1208920">
                <a:tc>
                  <a:txBody>
                    <a:bodyPr/>
                    <a:lstStyle/>
                    <a:p>
                      <a:pPr marL="342900" lvl="0" indent="-342900">
                        <a:lnSpc>
                          <a:spcPct val="107000"/>
                        </a:lnSpc>
                        <a:spcAft>
                          <a:spcPts val="0"/>
                        </a:spcAft>
                        <a:buFont typeface="+mj-lt"/>
                        <a:buAutoNum type="arabicParenR"/>
                      </a:pPr>
                      <a:r>
                        <a:rPr lang="fi-FI" sz="1600">
                          <a:effectLst/>
                        </a:rPr>
                        <a:t>Sosiaalisen kuntoutuksen kohde</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Times New Roman" panose="02020603050405020304" pitchFamily="18" charset="0"/>
                        <a:buChar char="-"/>
                      </a:pPr>
                      <a:r>
                        <a:rPr lang="fi-FI" sz="1600">
                          <a:effectLst/>
                        </a:rPr>
                        <a:t>kuntoutuja ja hänen toimintansa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Times New Roman" panose="02020603050405020304" pitchFamily="18" charset="0"/>
                        <a:buChar char="-"/>
                      </a:pPr>
                      <a:r>
                        <a:rPr lang="fi-FI" sz="1600">
                          <a:effectLst/>
                        </a:rPr>
                        <a:t>palvelujärjestelmä</a:t>
                      </a:r>
                    </a:p>
                    <a:p>
                      <a:pPr marL="342900" lvl="0" indent="-342900">
                        <a:lnSpc>
                          <a:spcPct val="107000"/>
                        </a:lnSpc>
                        <a:spcAft>
                          <a:spcPts val="0"/>
                        </a:spcAft>
                        <a:buFont typeface="Times New Roman" panose="02020603050405020304" pitchFamily="18" charset="0"/>
                        <a:buChar char="-"/>
                      </a:pPr>
                      <a:r>
                        <a:rPr lang="fi-FI" sz="1600">
                          <a:effectLst/>
                        </a:rPr>
                        <a:t>läheisverkostot ja yhteisöt</a:t>
                      </a:r>
                    </a:p>
                    <a:p>
                      <a:pPr marL="342900" lvl="0" indent="-342900">
                        <a:lnSpc>
                          <a:spcPct val="107000"/>
                        </a:lnSpc>
                        <a:spcAft>
                          <a:spcPts val="0"/>
                        </a:spcAft>
                        <a:buFont typeface="Times New Roman" panose="02020603050405020304" pitchFamily="18" charset="0"/>
                        <a:buChar char="-"/>
                      </a:pPr>
                      <a:r>
                        <a:rPr lang="fi-FI" sz="1600">
                          <a:effectLst/>
                        </a:rPr>
                        <a:t>poliittinen ja asenteellinen ilmapiiri</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2178125"/>
                  </a:ext>
                </a:extLst>
              </a:tr>
              <a:tr h="1208920">
                <a:tc>
                  <a:txBody>
                    <a:bodyPr/>
                    <a:lstStyle/>
                    <a:p>
                      <a:pPr marL="342900" lvl="0" indent="-342900">
                        <a:lnSpc>
                          <a:spcPct val="107000"/>
                        </a:lnSpc>
                        <a:spcAft>
                          <a:spcPts val="0"/>
                        </a:spcAft>
                        <a:buFont typeface="+mj-lt"/>
                        <a:buAutoNum type="arabicParenR"/>
                      </a:pPr>
                      <a:r>
                        <a:rPr lang="fi-FI" sz="1600">
                          <a:effectLst/>
                        </a:rPr>
                        <a:t>Sosiaalisen kuntoutuksen tavoitteet</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Times New Roman" panose="02020603050405020304" pitchFamily="18" charset="0"/>
                        <a:buChar char="-"/>
                      </a:pPr>
                      <a:r>
                        <a:rPr lang="fi-FI" sz="1600">
                          <a:effectLst/>
                        </a:rPr>
                        <a:t>muutos yksilössä mm. käyttäytymisen muutos, paremmat sosiaaliset tiedot ja valmiudet</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Times New Roman" panose="02020603050405020304" pitchFamily="18" charset="0"/>
                        <a:buChar char="-"/>
                      </a:pPr>
                      <a:r>
                        <a:rPr lang="fi-FI" sz="1600">
                          <a:effectLst/>
                        </a:rPr>
                        <a:t>muutos ympäristössä, esim. opiskelu- ja työolosuhteiden kehittäminen, asenteisiin vaikuttaminen</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4015780"/>
                  </a:ext>
                </a:extLst>
              </a:tr>
              <a:tr h="1208920">
                <a:tc>
                  <a:txBody>
                    <a:bodyPr/>
                    <a:lstStyle/>
                    <a:p>
                      <a:pPr marL="342900" lvl="0" indent="-342900">
                        <a:lnSpc>
                          <a:spcPct val="107000"/>
                        </a:lnSpc>
                        <a:spcAft>
                          <a:spcPts val="0"/>
                        </a:spcAft>
                        <a:buFont typeface="+mj-lt"/>
                        <a:buAutoNum type="arabicParenR"/>
                      </a:pPr>
                      <a:r>
                        <a:rPr lang="fi-FI" sz="1600">
                          <a:effectLst/>
                        </a:rPr>
                        <a:t>Sosiaalisen kuntoutuksen ihmiskuva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Times New Roman" panose="02020603050405020304" pitchFamily="18" charset="0"/>
                        <a:buChar char="-"/>
                      </a:pPr>
                      <a:r>
                        <a:rPr lang="fi-FI" sz="1600">
                          <a:effectLst/>
                        </a:rPr>
                        <a:t>passiivinen, mukautuva objekti</a:t>
                      </a:r>
                    </a:p>
                    <a:p>
                      <a:pPr marL="342900" lvl="0" indent="-342900">
                        <a:lnSpc>
                          <a:spcPct val="107000"/>
                        </a:lnSpc>
                        <a:spcAft>
                          <a:spcPts val="0"/>
                        </a:spcAft>
                        <a:buFont typeface="Times New Roman" panose="02020603050405020304" pitchFamily="18" charset="0"/>
                        <a:buChar char="-"/>
                      </a:pPr>
                      <a:r>
                        <a:rPr lang="fi-FI" sz="1600">
                          <a:effectLst/>
                        </a:rPr>
                        <a:t>määrittyy ulkoisten odotusten ehdoilla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Times New Roman" panose="02020603050405020304" pitchFamily="18" charset="0"/>
                        <a:buChar char="-"/>
                      </a:pPr>
                      <a:r>
                        <a:rPr lang="fi-FI" sz="1600" dirty="0">
                          <a:effectLst/>
                        </a:rPr>
                        <a:t>autonominen toimija, joka toimii vuorovaikutuksessa ympäristönsä kanssa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7964883"/>
                  </a:ext>
                </a:extLst>
              </a:tr>
            </a:tbl>
          </a:graphicData>
        </a:graphic>
      </p:graphicFrame>
      <p:sp>
        <p:nvSpPr>
          <p:cNvPr id="4" name="Dian numeron paikkamerkki 3">
            <a:extLst>
              <a:ext uri="{FF2B5EF4-FFF2-40B4-BE49-F238E27FC236}">
                <a16:creationId xmlns:a16="http://schemas.microsoft.com/office/drawing/2014/main" id="{3A71DC7D-BC02-4FFD-BD6D-042E8DD9EFCA}"/>
              </a:ext>
            </a:extLst>
          </p:cNvPr>
          <p:cNvSpPr>
            <a:spLocks noGrp="1"/>
          </p:cNvSpPr>
          <p:nvPr>
            <p:ph type="sldNum" sz="quarter" idx="12"/>
          </p:nvPr>
        </p:nvSpPr>
        <p:spPr/>
        <p:txBody>
          <a:bodyPr/>
          <a:lstStyle/>
          <a:p>
            <a:fld id="{2A4837A0-F8B5-40DF-B7A3-2778985E9851}" type="slidenum">
              <a:rPr lang="fi-FI" smtClean="0"/>
              <a:pPr/>
              <a:t>10</a:t>
            </a:fld>
            <a:endParaRPr lang="fi-FI" dirty="0"/>
          </a:p>
        </p:txBody>
      </p:sp>
      <p:sp>
        <p:nvSpPr>
          <p:cNvPr id="5" name="Päivämäärän paikkamerkki 4">
            <a:extLst>
              <a:ext uri="{FF2B5EF4-FFF2-40B4-BE49-F238E27FC236}">
                <a16:creationId xmlns:a16="http://schemas.microsoft.com/office/drawing/2014/main" id="{86D4C242-13F2-4DFD-A2F4-260FCD2D4823}"/>
              </a:ext>
            </a:extLst>
          </p:cNvPr>
          <p:cNvSpPr>
            <a:spLocks noGrp="1"/>
          </p:cNvSpPr>
          <p:nvPr>
            <p:ph type="dt" sz="half" idx="10"/>
          </p:nvPr>
        </p:nvSpPr>
        <p:spPr/>
        <p:txBody>
          <a:bodyPr/>
          <a:lstStyle/>
          <a:p>
            <a:r>
              <a:rPr lang="fi-FI"/>
              <a:t>11.3.2020</a:t>
            </a:r>
            <a:endParaRPr lang="fi-FI" dirty="0"/>
          </a:p>
        </p:txBody>
      </p:sp>
      <p:sp>
        <p:nvSpPr>
          <p:cNvPr id="7" name="Tekstiruutu 6">
            <a:extLst>
              <a:ext uri="{FF2B5EF4-FFF2-40B4-BE49-F238E27FC236}">
                <a16:creationId xmlns:a16="http://schemas.microsoft.com/office/drawing/2014/main" id="{58E102F8-BAB3-45EE-9F9A-1CB9DDFD2FB7}"/>
              </a:ext>
            </a:extLst>
          </p:cNvPr>
          <p:cNvSpPr txBox="1"/>
          <p:nvPr/>
        </p:nvSpPr>
        <p:spPr>
          <a:xfrm>
            <a:off x="406336" y="476672"/>
            <a:ext cx="8270120" cy="369332"/>
          </a:xfrm>
          <a:prstGeom prst="rect">
            <a:avLst/>
          </a:prstGeom>
          <a:noFill/>
        </p:spPr>
        <p:txBody>
          <a:bodyPr wrap="square" rtlCol="0">
            <a:spAutoFit/>
          </a:bodyPr>
          <a:lstStyle/>
          <a:p>
            <a:r>
              <a:rPr lang="fi-FI" dirty="0"/>
              <a:t>”sosiaalinen ei synny siitä, mitä ihmiset ovat vaan siitä mihin he ovat suhteissa”</a:t>
            </a:r>
          </a:p>
        </p:txBody>
      </p:sp>
    </p:spTree>
    <p:extLst>
      <p:ext uri="{BB962C8B-B14F-4D97-AF65-F5344CB8AC3E}">
        <p14:creationId xmlns:p14="http://schemas.microsoft.com/office/powerpoint/2010/main" val="92099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D17E28-7F40-48E5-96B8-30D3AC69D0B3}"/>
              </a:ext>
            </a:extLst>
          </p:cNvPr>
          <p:cNvSpPr>
            <a:spLocks noGrp="1"/>
          </p:cNvSpPr>
          <p:nvPr>
            <p:ph type="title"/>
          </p:nvPr>
        </p:nvSpPr>
        <p:spPr/>
        <p:txBody>
          <a:bodyPr/>
          <a:lstStyle/>
          <a:p>
            <a:r>
              <a:rPr lang="fi-FI" dirty="0"/>
              <a:t>Tuotteistaminen</a:t>
            </a:r>
          </a:p>
        </p:txBody>
      </p:sp>
      <p:sp>
        <p:nvSpPr>
          <p:cNvPr id="3" name="Sisällön paikkamerkki 2">
            <a:extLst>
              <a:ext uri="{FF2B5EF4-FFF2-40B4-BE49-F238E27FC236}">
                <a16:creationId xmlns:a16="http://schemas.microsoft.com/office/drawing/2014/main" id="{03A25670-1BA2-4DC4-A235-35BF87CA731A}"/>
              </a:ext>
            </a:extLst>
          </p:cNvPr>
          <p:cNvSpPr>
            <a:spLocks noGrp="1"/>
          </p:cNvSpPr>
          <p:nvPr>
            <p:ph idx="1"/>
          </p:nvPr>
        </p:nvSpPr>
        <p:spPr/>
        <p:txBody>
          <a:bodyPr/>
          <a:lstStyle/>
          <a:p>
            <a:r>
              <a:rPr lang="fi-FI" dirty="0"/>
              <a:t>Ei sovi sosiaalisen kuntoutuksen ajatukseen</a:t>
            </a:r>
          </a:p>
          <a:p>
            <a:pPr lvl="1"/>
            <a:r>
              <a:rPr lang="fi-FI" dirty="0"/>
              <a:t>Ikävä sana, tulee näppylöitä</a:t>
            </a:r>
          </a:p>
          <a:p>
            <a:pPr lvl="1"/>
            <a:r>
              <a:rPr lang="fi-FI" dirty="0"/>
              <a:t>Rajaako se nuoria ulos</a:t>
            </a:r>
          </a:p>
          <a:p>
            <a:r>
              <a:rPr lang="fi-FI" dirty="0"/>
              <a:t>Mitä, miksi, kenelle, millä tavalla, millä hinnalla </a:t>
            </a:r>
          </a:p>
          <a:p>
            <a:pPr marL="0" indent="0">
              <a:buNone/>
            </a:pPr>
            <a:endParaRPr lang="fi-FI" dirty="0"/>
          </a:p>
          <a:p>
            <a:r>
              <a:rPr lang="fi-FI" i="1" dirty="0" err="1"/>
              <a:t>Sit</a:t>
            </a:r>
            <a:r>
              <a:rPr lang="fi-FI" i="1" dirty="0"/>
              <a:t> se, et se </a:t>
            </a:r>
            <a:r>
              <a:rPr lang="fi-FI" i="1" dirty="0" err="1"/>
              <a:t>jotenki</a:t>
            </a:r>
            <a:r>
              <a:rPr lang="fi-FI" i="1" dirty="0"/>
              <a:t> kuvataan ja kerrotaan, et kyllä me </a:t>
            </a:r>
            <a:r>
              <a:rPr lang="fi-FI" i="1" dirty="0" err="1"/>
              <a:t>oikeesti</a:t>
            </a:r>
            <a:r>
              <a:rPr lang="fi-FI" i="1" dirty="0"/>
              <a:t> </a:t>
            </a:r>
            <a:r>
              <a:rPr lang="fi-FI" i="1" dirty="0" err="1"/>
              <a:t>tiietään</a:t>
            </a:r>
            <a:r>
              <a:rPr lang="fi-FI" i="1" dirty="0"/>
              <a:t>, mitä me </a:t>
            </a:r>
            <a:r>
              <a:rPr lang="fi-FI" i="1" dirty="0" err="1"/>
              <a:t>tehhään</a:t>
            </a:r>
            <a:r>
              <a:rPr lang="fi-FI" i="1" dirty="0"/>
              <a:t> ja tämä on ammattilaisten työtä. </a:t>
            </a:r>
            <a:r>
              <a:rPr lang="fi-FI" i="1" dirty="0" err="1"/>
              <a:t>Tää</a:t>
            </a:r>
            <a:r>
              <a:rPr lang="fi-FI" i="1" dirty="0"/>
              <a:t> ei </a:t>
            </a:r>
            <a:r>
              <a:rPr lang="fi-FI" i="1" dirty="0" err="1"/>
              <a:t>oo</a:t>
            </a:r>
            <a:r>
              <a:rPr lang="fi-FI" i="1" dirty="0"/>
              <a:t> </a:t>
            </a:r>
            <a:r>
              <a:rPr lang="fi-FI" i="1" dirty="0" err="1"/>
              <a:t>sillai</a:t>
            </a:r>
            <a:r>
              <a:rPr lang="fi-FI" i="1" dirty="0"/>
              <a:t>, että kuka tahansa päivystävä </a:t>
            </a:r>
            <a:r>
              <a:rPr lang="fi-FI" i="1" dirty="0" err="1"/>
              <a:t>empaatikko</a:t>
            </a:r>
            <a:r>
              <a:rPr lang="fi-FI" i="1" dirty="0"/>
              <a:t> tämän hoitaa.</a:t>
            </a:r>
            <a:endParaRPr lang="fi-FI" dirty="0"/>
          </a:p>
        </p:txBody>
      </p:sp>
      <p:sp>
        <p:nvSpPr>
          <p:cNvPr id="5" name="Dian numeron paikkamerkki 4">
            <a:extLst>
              <a:ext uri="{FF2B5EF4-FFF2-40B4-BE49-F238E27FC236}">
                <a16:creationId xmlns:a16="http://schemas.microsoft.com/office/drawing/2014/main" id="{FE904783-12C9-458D-8560-C59340524EA2}"/>
              </a:ext>
            </a:extLst>
          </p:cNvPr>
          <p:cNvSpPr>
            <a:spLocks noGrp="1"/>
          </p:cNvSpPr>
          <p:nvPr>
            <p:ph type="sldNum" sz="quarter" idx="12"/>
          </p:nvPr>
        </p:nvSpPr>
        <p:spPr/>
        <p:txBody>
          <a:bodyPr/>
          <a:lstStyle/>
          <a:p>
            <a:fld id="{2A4837A0-F8B5-40DF-B7A3-2778985E9851}" type="slidenum">
              <a:rPr lang="fi-FI" smtClean="0"/>
              <a:pPr/>
              <a:t>11</a:t>
            </a:fld>
            <a:endParaRPr lang="fi-FI" dirty="0"/>
          </a:p>
        </p:txBody>
      </p:sp>
      <p:sp>
        <p:nvSpPr>
          <p:cNvPr id="6" name="Päivämäärän paikkamerkki 5">
            <a:extLst>
              <a:ext uri="{FF2B5EF4-FFF2-40B4-BE49-F238E27FC236}">
                <a16:creationId xmlns:a16="http://schemas.microsoft.com/office/drawing/2014/main" id="{53F2EA73-6E2A-4920-99D7-3D5D1C039097}"/>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121295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C96FA072-2398-4A7C-8558-5E838B02013A}"/>
              </a:ext>
            </a:extLst>
          </p:cNvPr>
          <p:cNvSpPr>
            <a:spLocks noGrp="1"/>
          </p:cNvSpPr>
          <p:nvPr>
            <p:ph type="title"/>
          </p:nvPr>
        </p:nvSpPr>
        <p:spPr/>
        <p:txBody>
          <a:bodyPr/>
          <a:lstStyle/>
          <a:p>
            <a:r>
              <a:rPr lang="fi-FI" dirty="0"/>
              <a:t>Palvelumuotoilu tuotteistamisessa</a:t>
            </a:r>
          </a:p>
        </p:txBody>
      </p:sp>
      <p:sp>
        <p:nvSpPr>
          <p:cNvPr id="8" name="Sisällön paikkamerkki 7">
            <a:extLst>
              <a:ext uri="{FF2B5EF4-FFF2-40B4-BE49-F238E27FC236}">
                <a16:creationId xmlns:a16="http://schemas.microsoft.com/office/drawing/2014/main" id="{A2250635-C159-4990-AFF2-FC1637EDCAAD}"/>
              </a:ext>
            </a:extLst>
          </p:cNvPr>
          <p:cNvSpPr>
            <a:spLocks noGrp="1"/>
          </p:cNvSpPr>
          <p:nvPr>
            <p:ph sz="half" idx="1"/>
          </p:nvPr>
        </p:nvSpPr>
        <p:spPr>
          <a:xfrm>
            <a:off x="504000" y="1512000"/>
            <a:ext cx="4212016" cy="4572000"/>
          </a:xfrm>
        </p:spPr>
        <p:txBody>
          <a:bodyPr/>
          <a:lstStyle/>
          <a:p>
            <a:pPr>
              <a:buFont typeface="Wingdings" panose="05000000000000000000" pitchFamily="2" charset="2"/>
              <a:buChar char="à"/>
            </a:pPr>
            <a:r>
              <a:rPr lang="fi-FI" dirty="0">
                <a:sym typeface="Wingdings" panose="05000000000000000000" pitchFamily="2" charset="2"/>
              </a:rPr>
              <a:t>Asiakkaan palvelukokemus pohjana</a:t>
            </a:r>
          </a:p>
          <a:p>
            <a:pPr>
              <a:buFont typeface="Wingdings" panose="05000000000000000000" pitchFamily="2" charset="2"/>
              <a:buChar char="à"/>
            </a:pPr>
            <a:r>
              <a:rPr lang="fi-FI" dirty="0">
                <a:sym typeface="Wingdings" panose="05000000000000000000" pitchFamily="2" charset="2"/>
              </a:rPr>
              <a:t>Tiedostetaan mitä tehdään, tiedostetaan ongelmat</a:t>
            </a:r>
          </a:p>
          <a:p>
            <a:pPr>
              <a:buFont typeface="Wingdings" panose="05000000000000000000" pitchFamily="2" charset="2"/>
              <a:buChar char="à"/>
            </a:pPr>
            <a:r>
              <a:rPr lang="fi-FI" dirty="0">
                <a:sym typeface="Wingdings" panose="05000000000000000000" pitchFamily="2" charset="2"/>
              </a:rPr>
              <a:t>Asiantuntijuus syvenee</a:t>
            </a:r>
          </a:p>
          <a:p>
            <a:pPr>
              <a:buFont typeface="Wingdings" panose="05000000000000000000" pitchFamily="2" charset="2"/>
              <a:buChar char="à"/>
            </a:pPr>
            <a:r>
              <a:rPr lang="fi-FI" dirty="0">
                <a:sym typeface="Wingdings" panose="05000000000000000000" pitchFamily="2" charset="2"/>
              </a:rPr>
              <a:t>Palvelua jäsentävää</a:t>
            </a:r>
          </a:p>
          <a:p>
            <a:pPr>
              <a:buFont typeface="Wingdings" panose="05000000000000000000" pitchFamily="2" charset="2"/>
              <a:buChar char="à"/>
            </a:pPr>
            <a:r>
              <a:rPr lang="fi-FI" dirty="0">
                <a:sym typeface="Wingdings" panose="05000000000000000000" pitchFamily="2" charset="2"/>
              </a:rPr>
              <a:t>Merkitystä asiakkaiden ohjautumiseen oikeaan palveluun, asiakasprofiilien selkeytyminen</a:t>
            </a:r>
          </a:p>
          <a:p>
            <a:pPr marL="0" indent="0">
              <a:buNone/>
            </a:pPr>
            <a:endParaRPr lang="fi-FI" dirty="0">
              <a:sym typeface="Wingdings" panose="05000000000000000000" pitchFamily="2" charset="2"/>
            </a:endParaRPr>
          </a:p>
        </p:txBody>
      </p:sp>
      <p:pic>
        <p:nvPicPr>
          <p:cNvPr id="11" name="Sisällön paikkamerkki 10">
            <a:extLst>
              <a:ext uri="{FF2B5EF4-FFF2-40B4-BE49-F238E27FC236}">
                <a16:creationId xmlns:a16="http://schemas.microsoft.com/office/drawing/2014/main" id="{1FE957FB-C176-4868-8ACC-15B0EAA906D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518413"/>
            <a:ext cx="3695686" cy="2604304"/>
          </a:xfrm>
        </p:spPr>
      </p:pic>
      <p:sp>
        <p:nvSpPr>
          <p:cNvPr id="5" name="Dian numeron paikkamerkki 4">
            <a:extLst>
              <a:ext uri="{FF2B5EF4-FFF2-40B4-BE49-F238E27FC236}">
                <a16:creationId xmlns:a16="http://schemas.microsoft.com/office/drawing/2014/main" id="{24E26BF1-4290-4E75-967E-99D64F21CB84}"/>
              </a:ext>
            </a:extLst>
          </p:cNvPr>
          <p:cNvSpPr>
            <a:spLocks noGrp="1"/>
          </p:cNvSpPr>
          <p:nvPr>
            <p:ph type="sldNum" sz="quarter" idx="12"/>
          </p:nvPr>
        </p:nvSpPr>
        <p:spPr/>
        <p:txBody>
          <a:bodyPr/>
          <a:lstStyle/>
          <a:p>
            <a:fld id="{2A4837A0-F8B5-40DF-B7A3-2778985E9851}" type="slidenum">
              <a:rPr lang="fi-FI" smtClean="0"/>
              <a:pPr/>
              <a:t>12</a:t>
            </a:fld>
            <a:endParaRPr lang="fi-FI" dirty="0"/>
          </a:p>
        </p:txBody>
      </p:sp>
      <p:sp>
        <p:nvSpPr>
          <p:cNvPr id="6" name="Päivämäärän paikkamerkki 5">
            <a:extLst>
              <a:ext uri="{FF2B5EF4-FFF2-40B4-BE49-F238E27FC236}">
                <a16:creationId xmlns:a16="http://schemas.microsoft.com/office/drawing/2014/main" id="{8155D19E-E9FD-4DFA-A634-1D57FD3E56A5}"/>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152148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ECB721-1AE2-4088-8064-5AD864390EB5}"/>
              </a:ext>
            </a:extLst>
          </p:cNvPr>
          <p:cNvSpPr>
            <a:spLocks noGrp="1"/>
          </p:cNvSpPr>
          <p:nvPr>
            <p:ph type="title"/>
          </p:nvPr>
        </p:nvSpPr>
        <p:spPr>
          <a:xfrm>
            <a:off x="405137" y="476672"/>
            <a:ext cx="8064000" cy="900000"/>
          </a:xfrm>
        </p:spPr>
        <p:txBody>
          <a:bodyPr/>
          <a:lstStyle/>
          <a:p>
            <a:r>
              <a:rPr lang="fi-FI" dirty="0"/>
              <a:t>Sosiaalisen kuntoutuksen keskeiset ideat - tuote</a:t>
            </a:r>
          </a:p>
        </p:txBody>
      </p:sp>
      <p:sp>
        <p:nvSpPr>
          <p:cNvPr id="3" name="Sisällön paikkamerkki 2">
            <a:extLst>
              <a:ext uri="{FF2B5EF4-FFF2-40B4-BE49-F238E27FC236}">
                <a16:creationId xmlns:a16="http://schemas.microsoft.com/office/drawing/2014/main" id="{D7AAC14C-21C8-43BE-8001-FC21AB8FACA7}"/>
              </a:ext>
            </a:extLst>
          </p:cNvPr>
          <p:cNvSpPr>
            <a:spLocks noGrp="1"/>
          </p:cNvSpPr>
          <p:nvPr>
            <p:ph idx="1"/>
          </p:nvPr>
        </p:nvSpPr>
        <p:spPr>
          <a:xfrm>
            <a:off x="899592" y="1196752"/>
            <a:ext cx="8064000" cy="5184576"/>
          </a:xfrm>
        </p:spPr>
        <p:txBody>
          <a:bodyPr/>
          <a:lstStyle/>
          <a:p>
            <a:r>
              <a:rPr lang="fi-FI" dirty="0"/>
              <a:t>Riittävän pienet askeleet, pitkäjänteisyys, riittävä tila ja aika</a:t>
            </a:r>
          </a:p>
          <a:p>
            <a:r>
              <a:rPr lang="fi-FI" dirty="0"/>
              <a:t>Nuoren valmiuksia tunnistava riittävän intensiivinen ohjaus – nuoren itsemääräämisoikeus</a:t>
            </a:r>
          </a:p>
          <a:p>
            <a:r>
              <a:rPr lang="fi-FI" dirty="0"/>
              <a:t>Nuoren vaikutusmahdollisuudet omaan palveluprosessiin sekä toimintaan, aito osallisuus</a:t>
            </a:r>
          </a:p>
          <a:p>
            <a:r>
              <a:rPr lang="fi-FI" dirty="0"/>
              <a:t>Yhteisöllisyys (yhdessä tekeminen, vertaistuki, verkoston laajeneminen, toiminta yhteisön hyväksi, rikkautena ryhmän jäsenteen erilaiset tilanteet)  </a:t>
            </a:r>
            <a:r>
              <a:rPr lang="fi-FI" dirty="0">
                <a:solidFill>
                  <a:srgbClr val="FF0000"/>
                </a:solidFill>
              </a:rPr>
              <a:t>nuoren ehdoilla</a:t>
            </a:r>
          </a:p>
          <a:p>
            <a:r>
              <a:rPr lang="fi-FI" dirty="0"/>
              <a:t>Toiminnallisuus (onnistuminen, uuden kokeileminen, päämäärätietoinen toiminta) – mielekkyys, oman toiminnan merkityksellisyys lopputuloksen kannalta</a:t>
            </a:r>
          </a:p>
          <a:p>
            <a:r>
              <a:rPr lang="fi-FI" dirty="0"/>
              <a:t>Sisältöjen notkeus</a:t>
            </a:r>
          </a:p>
          <a:p>
            <a:endParaRPr lang="fi-FI" dirty="0"/>
          </a:p>
        </p:txBody>
      </p:sp>
      <p:sp>
        <p:nvSpPr>
          <p:cNvPr id="4" name="Dian numeron paikkamerkki 3">
            <a:extLst>
              <a:ext uri="{FF2B5EF4-FFF2-40B4-BE49-F238E27FC236}">
                <a16:creationId xmlns:a16="http://schemas.microsoft.com/office/drawing/2014/main" id="{4B2A4C62-8B73-4FE6-BF4D-0B04562BCC10}"/>
              </a:ext>
            </a:extLst>
          </p:cNvPr>
          <p:cNvSpPr>
            <a:spLocks noGrp="1"/>
          </p:cNvSpPr>
          <p:nvPr>
            <p:ph type="sldNum" sz="quarter" idx="12"/>
          </p:nvPr>
        </p:nvSpPr>
        <p:spPr/>
        <p:txBody>
          <a:bodyPr/>
          <a:lstStyle/>
          <a:p>
            <a:fld id="{2A4837A0-F8B5-40DF-B7A3-2778985E9851}" type="slidenum">
              <a:rPr lang="fi-FI" smtClean="0"/>
              <a:pPr/>
              <a:t>13</a:t>
            </a:fld>
            <a:endParaRPr lang="fi-FI" dirty="0"/>
          </a:p>
        </p:txBody>
      </p:sp>
      <p:sp>
        <p:nvSpPr>
          <p:cNvPr id="5" name="Päivämäärän paikkamerkki 4">
            <a:extLst>
              <a:ext uri="{FF2B5EF4-FFF2-40B4-BE49-F238E27FC236}">
                <a16:creationId xmlns:a16="http://schemas.microsoft.com/office/drawing/2014/main" id="{740879F2-112D-4FB9-827D-7B64951933EA}"/>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395607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D227B39-5AD7-4081-992C-52141EC8851E}"/>
              </a:ext>
            </a:extLst>
          </p:cNvPr>
          <p:cNvSpPr>
            <a:spLocks noGrp="1"/>
          </p:cNvSpPr>
          <p:nvPr>
            <p:ph type="title"/>
          </p:nvPr>
        </p:nvSpPr>
        <p:spPr>
          <a:xfrm>
            <a:off x="1803724" y="836712"/>
            <a:ext cx="4824088" cy="900000"/>
          </a:xfrm>
        </p:spPr>
        <p:txBody>
          <a:bodyPr/>
          <a:lstStyle/>
          <a:p>
            <a:pPr algn="ctr"/>
            <a:r>
              <a:rPr lang="fi-FI" sz="3200" dirty="0"/>
              <a:t>Juurruttaminen</a:t>
            </a:r>
            <a:br>
              <a:rPr lang="fi-FI" dirty="0"/>
            </a:br>
            <a:endParaRPr lang="fi-FI" dirty="0"/>
          </a:p>
        </p:txBody>
      </p:sp>
      <p:pic>
        <p:nvPicPr>
          <p:cNvPr id="11" name="Sisällön paikkamerkki 10">
            <a:extLst>
              <a:ext uri="{FF2B5EF4-FFF2-40B4-BE49-F238E27FC236}">
                <a16:creationId xmlns:a16="http://schemas.microsoft.com/office/drawing/2014/main" id="{5CAD118E-EFB7-46CF-88BF-560991DA13E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195736" y="2036081"/>
            <a:ext cx="4176463" cy="3135609"/>
          </a:xfrm>
        </p:spPr>
      </p:pic>
      <p:sp>
        <p:nvSpPr>
          <p:cNvPr id="5" name="Dian numeron paikkamerkki 4">
            <a:extLst>
              <a:ext uri="{FF2B5EF4-FFF2-40B4-BE49-F238E27FC236}">
                <a16:creationId xmlns:a16="http://schemas.microsoft.com/office/drawing/2014/main" id="{6177FFFE-5A10-4DC0-BCAF-6A3D5A617E56}"/>
              </a:ext>
            </a:extLst>
          </p:cNvPr>
          <p:cNvSpPr>
            <a:spLocks noGrp="1"/>
          </p:cNvSpPr>
          <p:nvPr>
            <p:ph type="sldNum" sz="quarter" idx="12"/>
          </p:nvPr>
        </p:nvSpPr>
        <p:spPr/>
        <p:txBody>
          <a:bodyPr/>
          <a:lstStyle/>
          <a:p>
            <a:fld id="{2A4837A0-F8B5-40DF-B7A3-2778985E9851}" type="slidenum">
              <a:rPr lang="fi-FI" smtClean="0"/>
              <a:pPr/>
              <a:t>14</a:t>
            </a:fld>
            <a:endParaRPr lang="fi-FI" dirty="0"/>
          </a:p>
        </p:txBody>
      </p:sp>
      <p:sp>
        <p:nvSpPr>
          <p:cNvPr id="6" name="Päivämäärän paikkamerkki 5">
            <a:extLst>
              <a:ext uri="{FF2B5EF4-FFF2-40B4-BE49-F238E27FC236}">
                <a16:creationId xmlns:a16="http://schemas.microsoft.com/office/drawing/2014/main" id="{B2DC60C7-7B4A-4FA7-A3A5-264D75C1F9CF}"/>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382739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A905AF-A0EB-4C6F-9092-20F84AB00D28}"/>
              </a:ext>
            </a:extLst>
          </p:cNvPr>
          <p:cNvSpPr>
            <a:spLocks noGrp="1"/>
          </p:cNvSpPr>
          <p:nvPr>
            <p:ph type="title"/>
          </p:nvPr>
        </p:nvSpPr>
        <p:spPr/>
        <p:txBody>
          <a:bodyPr/>
          <a:lstStyle/>
          <a:p>
            <a:r>
              <a:rPr lang="fi-FI" dirty="0"/>
              <a:t>Kriittiset tekijät juurruttamisessa</a:t>
            </a:r>
          </a:p>
        </p:txBody>
      </p:sp>
      <p:sp>
        <p:nvSpPr>
          <p:cNvPr id="3" name="Sisällön paikkamerkki 2">
            <a:extLst>
              <a:ext uri="{FF2B5EF4-FFF2-40B4-BE49-F238E27FC236}">
                <a16:creationId xmlns:a16="http://schemas.microsoft.com/office/drawing/2014/main" id="{30E9D181-9393-4173-B40F-EE8C17232A85}"/>
              </a:ext>
            </a:extLst>
          </p:cNvPr>
          <p:cNvSpPr>
            <a:spLocks noGrp="1"/>
          </p:cNvSpPr>
          <p:nvPr>
            <p:ph idx="1"/>
          </p:nvPr>
        </p:nvSpPr>
        <p:spPr>
          <a:xfrm>
            <a:off x="540000" y="1584000"/>
            <a:ext cx="8064000" cy="5085320"/>
          </a:xfrm>
        </p:spPr>
        <p:txBody>
          <a:bodyPr/>
          <a:lstStyle/>
          <a:p>
            <a:r>
              <a:rPr lang="fi-FI" sz="2000" dirty="0"/>
              <a:t>Toiminnan kuvaus: kenelle, mitä, miksi? – toiminnan perustelut palvelurakenteessa, mitä aukkoa paikkaa</a:t>
            </a:r>
          </a:p>
          <a:p>
            <a:r>
              <a:rPr lang="fi-FI" sz="2000" dirty="0"/>
              <a:t>Vastuiden määritteleminen: vastuut ja koordinaatio nuoren palvelupolla, hallinto: kuka maksaa, kuka tuottaa, toimintamallit – rajat ja niiden ylitykset</a:t>
            </a:r>
          </a:p>
          <a:p>
            <a:r>
              <a:rPr lang="fi-FI" sz="2000" dirty="0"/>
              <a:t>Osaaminen ja asiantuntijuus (oikea-aikaisuus, tarpeenmukaisuus)</a:t>
            </a:r>
          </a:p>
          <a:p>
            <a:r>
              <a:rPr lang="fi-FI" sz="2000" dirty="0"/>
              <a:t>Monitoimijaisen palvelujärjestelmän toimivuus: yhteistyön sujuvuus ja ylläpitäminen</a:t>
            </a:r>
          </a:p>
          <a:p>
            <a:r>
              <a:rPr lang="fi-FI" sz="2000" dirty="0"/>
              <a:t>Joustavuus, työkulttuurit</a:t>
            </a:r>
          </a:p>
          <a:p>
            <a:r>
              <a:rPr lang="fi-FI" sz="2000" dirty="0"/>
              <a:t>Asiakasjärjestelmät, tiedonkulku</a:t>
            </a:r>
          </a:p>
          <a:p>
            <a:r>
              <a:rPr lang="fi-FI" sz="2000" dirty="0"/>
              <a:t>Johtaminen</a:t>
            </a:r>
          </a:p>
          <a:p>
            <a:r>
              <a:rPr lang="fi-FI" sz="2000" dirty="0"/>
              <a:t>Poliittinen ilmapiiri ja asenteet</a:t>
            </a:r>
          </a:p>
          <a:p>
            <a:r>
              <a:rPr lang="fi-FI" sz="2000" dirty="0"/>
              <a:t>Tiedottaminen, markkinointi – moneen kertaan, </a:t>
            </a:r>
            <a:r>
              <a:rPr lang="fi-FI" sz="2000"/>
              <a:t>eri yleisöille</a:t>
            </a:r>
            <a:endParaRPr lang="fi-FI" sz="2000" dirty="0"/>
          </a:p>
          <a:p>
            <a:endParaRPr lang="fi-FI" dirty="0"/>
          </a:p>
        </p:txBody>
      </p:sp>
      <p:sp>
        <p:nvSpPr>
          <p:cNvPr id="4" name="Dian numeron paikkamerkki 3">
            <a:extLst>
              <a:ext uri="{FF2B5EF4-FFF2-40B4-BE49-F238E27FC236}">
                <a16:creationId xmlns:a16="http://schemas.microsoft.com/office/drawing/2014/main" id="{38FC2E26-1008-45F7-80DC-F7121945C48E}"/>
              </a:ext>
            </a:extLst>
          </p:cNvPr>
          <p:cNvSpPr>
            <a:spLocks noGrp="1"/>
          </p:cNvSpPr>
          <p:nvPr>
            <p:ph type="sldNum" sz="quarter" idx="12"/>
          </p:nvPr>
        </p:nvSpPr>
        <p:spPr/>
        <p:txBody>
          <a:bodyPr/>
          <a:lstStyle/>
          <a:p>
            <a:fld id="{2A4837A0-F8B5-40DF-B7A3-2778985E9851}" type="slidenum">
              <a:rPr lang="fi-FI" smtClean="0"/>
              <a:pPr/>
              <a:t>15</a:t>
            </a:fld>
            <a:endParaRPr lang="fi-FI" dirty="0"/>
          </a:p>
        </p:txBody>
      </p:sp>
      <p:sp>
        <p:nvSpPr>
          <p:cNvPr id="5" name="Päivämäärän paikkamerkki 4">
            <a:extLst>
              <a:ext uri="{FF2B5EF4-FFF2-40B4-BE49-F238E27FC236}">
                <a16:creationId xmlns:a16="http://schemas.microsoft.com/office/drawing/2014/main" id="{5CFDCCE1-8982-4DBE-A82C-8DBF11402A39}"/>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84703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5"/>
          <p:cNvGraphicFramePr>
            <a:graphicFrameLocks noGrp="1"/>
          </p:cNvGraphicFramePr>
          <p:nvPr>
            <p:ph idx="1"/>
            <p:extLst>
              <p:ext uri="{D42A27DB-BD31-4B8C-83A1-F6EECF244321}">
                <p14:modId xmlns:p14="http://schemas.microsoft.com/office/powerpoint/2010/main" val="895088627"/>
              </p:ext>
            </p:extLst>
          </p:nvPr>
        </p:nvGraphicFramePr>
        <p:xfrm>
          <a:off x="0" y="404664"/>
          <a:ext cx="7056784"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iruutu 6"/>
          <p:cNvSpPr txBox="1"/>
          <p:nvPr/>
        </p:nvSpPr>
        <p:spPr>
          <a:xfrm>
            <a:off x="4975285" y="836712"/>
            <a:ext cx="1756955" cy="400110"/>
          </a:xfrm>
          <a:prstGeom prst="rect">
            <a:avLst/>
          </a:prstGeom>
          <a:noFill/>
        </p:spPr>
        <p:txBody>
          <a:bodyPr wrap="square" rtlCol="0">
            <a:spAutoFit/>
          </a:bodyPr>
          <a:lstStyle/>
          <a:p>
            <a:r>
              <a:rPr lang="fi-FI" sz="2000" dirty="0"/>
              <a:t>Johtaminen</a:t>
            </a:r>
          </a:p>
        </p:txBody>
      </p:sp>
      <p:sp>
        <p:nvSpPr>
          <p:cNvPr id="8" name="Tekstiruutu 7"/>
          <p:cNvSpPr txBox="1"/>
          <p:nvPr/>
        </p:nvSpPr>
        <p:spPr>
          <a:xfrm>
            <a:off x="5682946" y="1772816"/>
            <a:ext cx="2417446" cy="707886"/>
          </a:xfrm>
          <a:prstGeom prst="rect">
            <a:avLst/>
          </a:prstGeom>
          <a:noFill/>
        </p:spPr>
        <p:txBody>
          <a:bodyPr wrap="square" rtlCol="0">
            <a:spAutoFit/>
          </a:bodyPr>
          <a:lstStyle/>
          <a:p>
            <a:r>
              <a:rPr lang="fi-FI" sz="2000" dirty="0"/>
              <a:t>Vastuiden selkeys ja jakaantuminen</a:t>
            </a:r>
          </a:p>
        </p:txBody>
      </p:sp>
      <p:sp>
        <p:nvSpPr>
          <p:cNvPr id="9" name="Tekstiruutu 8"/>
          <p:cNvSpPr txBox="1"/>
          <p:nvPr/>
        </p:nvSpPr>
        <p:spPr>
          <a:xfrm>
            <a:off x="6732240" y="2824796"/>
            <a:ext cx="1567543" cy="400110"/>
          </a:xfrm>
          <a:prstGeom prst="rect">
            <a:avLst/>
          </a:prstGeom>
          <a:noFill/>
        </p:spPr>
        <p:txBody>
          <a:bodyPr wrap="square" rtlCol="0">
            <a:spAutoFit/>
          </a:bodyPr>
          <a:lstStyle/>
          <a:p>
            <a:r>
              <a:rPr lang="fi-FI" sz="2000" dirty="0"/>
              <a:t>Työkulttuurit</a:t>
            </a:r>
          </a:p>
        </p:txBody>
      </p:sp>
      <p:sp>
        <p:nvSpPr>
          <p:cNvPr id="10" name="Tekstiruutu 9"/>
          <p:cNvSpPr txBox="1"/>
          <p:nvPr/>
        </p:nvSpPr>
        <p:spPr>
          <a:xfrm>
            <a:off x="7386404" y="3888208"/>
            <a:ext cx="1544684" cy="646331"/>
          </a:xfrm>
          <a:prstGeom prst="rect">
            <a:avLst/>
          </a:prstGeom>
          <a:noFill/>
        </p:spPr>
        <p:txBody>
          <a:bodyPr wrap="square" rtlCol="0">
            <a:spAutoFit/>
          </a:bodyPr>
          <a:lstStyle/>
          <a:p>
            <a:r>
              <a:rPr lang="fi-FI" dirty="0"/>
              <a:t>Tiedonkulun käytänteet</a:t>
            </a:r>
          </a:p>
        </p:txBody>
      </p:sp>
    </p:spTree>
    <p:extLst>
      <p:ext uri="{BB962C8B-B14F-4D97-AF65-F5344CB8AC3E}">
        <p14:creationId xmlns:p14="http://schemas.microsoft.com/office/powerpoint/2010/main" val="165601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C5A8F33-4101-4E9A-86F7-039F45F29B05}"/>
              </a:ext>
            </a:extLst>
          </p:cNvPr>
          <p:cNvSpPr>
            <a:spLocks noGrp="1"/>
          </p:cNvSpPr>
          <p:nvPr>
            <p:ph idx="1"/>
          </p:nvPr>
        </p:nvSpPr>
        <p:spPr>
          <a:xfrm>
            <a:off x="391296" y="476672"/>
            <a:ext cx="8208464" cy="5256584"/>
          </a:xfrm>
        </p:spPr>
        <p:txBody>
          <a:bodyPr/>
          <a:lstStyle/>
          <a:p>
            <a:pPr marL="0" indent="0">
              <a:buNone/>
            </a:pPr>
            <a:r>
              <a:rPr lang="fi-FI" i="1" dirty="0">
                <a:latin typeface="Century" panose="02040604050505020304" pitchFamily="18" charset="0"/>
              </a:rPr>
              <a:t>Sehän on se lähtökohta, kun muistelee, että se oli tosiaan viis vuotta sitten kun SOKU1 alkoi ja sitä kun suunniteltiin silloin, että kun me perinteisen palvelujärjestelmän </a:t>
            </a:r>
            <a:r>
              <a:rPr lang="fi-FI" i="1" dirty="0" err="1">
                <a:latin typeface="Century" panose="02040604050505020304" pitchFamily="18" charset="0"/>
              </a:rPr>
              <a:t>tiesimmä</a:t>
            </a:r>
            <a:r>
              <a:rPr lang="fi-FI" i="1" dirty="0">
                <a:latin typeface="Century" panose="02040604050505020304" pitchFamily="18" charset="0"/>
              </a:rPr>
              <a:t>, se on </a:t>
            </a:r>
            <a:r>
              <a:rPr lang="fi-FI" i="1" dirty="0" err="1">
                <a:latin typeface="Century" panose="02040604050505020304" pitchFamily="18" charset="0"/>
              </a:rPr>
              <a:t>tämmönen</a:t>
            </a:r>
            <a:r>
              <a:rPr lang="fi-FI" i="1" dirty="0">
                <a:latin typeface="Century" panose="02040604050505020304" pitchFamily="18" charset="0"/>
              </a:rPr>
              <a:t>. Ja se ei näitä palvele. Ja me </a:t>
            </a:r>
            <a:r>
              <a:rPr lang="fi-FI" i="1" dirty="0" err="1">
                <a:latin typeface="Century" panose="02040604050505020304" pitchFamily="18" charset="0"/>
              </a:rPr>
              <a:t>halusimma</a:t>
            </a:r>
            <a:r>
              <a:rPr lang="fi-FI" i="1" dirty="0">
                <a:latin typeface="Century" panose="02040604050505020304" pitchFamily="18" charset="0"/>
              </a:rPr>
              <a:t> näitä palvella. </a:t>
            </a:r>
            <a:r>
              <a:rPr lang="fi-FI" i="1" dirty="0" err="1">
                <a:latin typeface="Century" panose="02040604050505020304" pitchFamily="18" charset="0"/>
              </a:rPr>
              <a:t>Sillon</a:t>
            </a:r>
            <a:r>
              <a:rPr lang="fi-FI" i="1" dirty="0">
                <a:latin typeface="Century" panose="02040604050505020304" pitchFamily="18" charset="0"/>
              </a:rPr>
              <a:t> ei puhuttu vielä NEET-nuorista, mutta </a:t>
            </a:r>
            <a:r>
              <a:rPr lang="fi-FI" i="1" dirty="0" err="1">
                <a:latin typeface="Century" panose="02040604050505020304" pitchFamily="18" charset="0"/>
              </a:rPr>
              <a:t>tiiettiin</a:t>
            </a:r>
            <a:r>
              <a:rPr lang="fi-FI" i="1" dirty="0">
                <a:latin typeface="Century" panose="02040604050505020304" pitchFamily="18" charset="0"/>
              </a:rPr>
              <a:t> et nuoret putoaa tästä, niin mitkä on ne tavat. Kyllä siinä nyt </a:t>
            </a:r>
            <a:r>
              <a:rPr lang="fi-FI" i="1" dirty="0" err="1">
                <a:latin typeface="Century" panose="02040604050505020304" pitchFamily="18" charset="0"/>
              </a:rPr>
              <a:t>sillai</a:t>
            </a:r>
            <a:r>
              <a:rPr lang="fi-FI" i="1" dirty="0">
                <a:latin typeface="Century" panose="02040604050505020304" pitchFamily="18" charset="0"/>
              </a:rPr>
              <a:t> saa pitää rinnan rottingilla, että te, jotka </a:t>
            </a:r>
            <a:r>
              <a:rPr lang="fi-FI" i="1" dirty="0" err="1">
                <a:latin typeface="Century" panose="02040604050505020304" pitchFamily="18" charset="0"/>
              </a:rPr>
              <a:t>ootte</a:t>
            </a:r>
            <a:r>
              <a:rPr lang="fi-FI" i="1" dirty="0">
                <a:latin typeface="Century" panose="02040604050505020304" pitchFamily="18" charset="0"/>
              </a:rPr>
              <a:t> aktiivisesti </a:t>
            </a:r>
            <a:r>
              <a:rPr lang="fi-FI" i="1" dirty="0" err="1">
                <a:latin typeface="Century" panose="02040604050505020304" pitchFamily="18" charset="0"/>
              </a:rPr>
              <a:t>tehny</a:t>
            </a:r>
            <a:r>
              <a:rPr lang="fi-FI" i="1" dirty="0">
                <a:latin typeface="Century" panose="02040604050505020304" pitchFamily="18" charset="0"/>
              </a:rPr>
              <a:t> työtä, että lähtökohtahan olikin että pitää olla </a:t>
            </a:r>
            <a:r>
              <a:rPr lang="fi-FI" i="1" dirty="0" err="1">
                <a:latin typeface="Century" panose="02040604050505020304" pitchFamily="18" charset="0"/>
              </a:rPr>
              <a:t>semmosta</a:t>
            </a:r>
            <a:r>
              <a:rPr lang="fi-FI" i="1" dirty="0">
                <a:latin typeface="Century" panose="02040604050505020304" pitchFamily="18" charset="0"/>
              </a:rPr>
              <a:t>, että ne </a:t>
            </a:r>
            <a:r>
              <a:rPr lang="fi-FI" i="1" dirty="0" err="1">
                <a:latin typeface="Century" panose="02040604050505020304" pitchFamily="18" charset="0"/>
              </a:rPr>
              <a:t>tavotetaan</a:t>
            </a:r>
            <a:r>
              <a:rPr lang="fi-FI" i="1" dirty="0">
                <a:latin typeface="Century" panose="02040604050505020304" pitchFamily="18" charset="0"/>
              </a:rPr>
              <a:t>. Ja sitten että ne </a:t>
            </a:r>
            <a:r>
              <a:rPr lang="fi-FI" i="1" dirty="0" err="1">
                <a:latin typeface="Century" panose="02040604050505020304" pitchFamily="18" charset="0"/>
              </a:rPr>
              <a:t>saahaan</a:t>
            </a:r>
            <a:r>
              <a:rPr lang="fi-FI" i="1" dirty="0">
                <a:latin typeface="Century" panose="02040604050505020304" pitchFamily="18" charset="0"/>
              </a:rPr>
              <a:t> pysymään matkassa. Mitä se on sitten se joku, niin monenlaistahan siinä on kokeiltukin sitten.</a:t>
            </a:r>
          </a:p>
          <a:p>
            <a:endParaRPr lang="fi-FI" dirty="0"/>
          </a:p>
        </p:txBody>
      </p:sp>
      <p:sp>
        <p:nvSpPr>
          <p:cNvPr id="4" name="Dian numeron paikkamerkki 3">
            <a:extLst>
              <a:ext uri="{FF2B5EF4-FFF2-40B4-BE49-F238E27FC236}">
                <a16:creationId xmlns:a16="http://schemas.microsoft.com/office/drawing/2014/main" id="{9CEC16F1-6444-4829-B7B2-166458FB5C7F}"/>
              </a:ext>
            </a:extLst>
          </p:cNvPr>
          <p:cNvSpPr>
            <a:spLocks noGrp="1"/>
          </p:cNvSpPr>
          <p:nvPr>
            <p:ph type="sldNum" sz="quarter" idx="12"/>
          </p:nvPr>
        </p:nvSpPr>
        <p:spPr/>
        <p:txBody>
          <a:bodyPr/>
          <a:lstStyle/>
          <a:p>
            <a:fld id="{2A4837A0-F8B5-40DF-B7A3-2778985E9851}" type="slidenum">
              <a:rPr lang="fi-FI" smtClean="0"/>
              <a:pPr/>
              <a:t>17</a:t>
            </a:fld>
            <a:endParaRPr lang="fi-FI" dirty="0"/>
          </a:p>
        </p:txBody>
      </p:sp>
      <p:sp>
        <p:nvSpPr>
          <p:cNvPr id="5" name="Päivämäärän paikkamerkki 4">
            <a:extLst>
              <a:ext uri="{FF2B5EF4-FFF2-40B4-BE49-F238E27FC236}">
                <a16:creationId xmlns:a16="http://schemas.microsoft.com/office/drawing/2014/main" id="{ECEA0F49-8A82-4157-9C2E-4D4094F9573C}"/>
              </a:ext>
            </a:extLst>
          </p:cNvPr>
          <p:cNvSpPr>
            <a:spLocks noGrp="1"/>
          </p:cNvSpPr>
          <p:nvPr>
            <p:ph type="dt" sz="half" idx="10"/>
          </p:nvPr>
        </p:nvSpPr>
        <p:spPr/>
        <p:txBody>
          <a:bodyPr/>
          <a:lstStyle/>
          <a:p>
            <a:r>
              <a:rPr lang="fi-FI"/>
              <a:t>11.3.2020</a:t>
            </a:r>
            <a:endParaRPr lang="fi-FI" dirty="0"/>
          </a:p>
        </p:txBody>
      </p:sp>
      <p:pic>
        <p:nvPicPr>
          <p:cNvPr id="6" name="Sisällön paikkamerkki 4">
            <a:extLst>
              <a:ext uri="{FF2B5EF4-FFF2-40B4-BE49-F238E27FC236}">
                <a16:creationId xmlns:a16="http://schemas.microsoft.com/office/drawing/2014/main" id="{6BA14DD4-E5C4-4380-B63C-1724935BE0FA}"/>
              </a:ext>
            </a:extLst>
          </p:cNvPr>
          <p:cNvPicPr>
            <a:picLocks noChangeAspect="1"/>
          </p:cNvPicPr>
          <p:nvPr/>
        </p:nvPicPr>
        <p:blipFill>
          <a:blip r:embed="rId2"/>
          <a:stretch>
            <a:fillRect/>
          </a:stretch>
        </p:blipFill>
        <p:spPr>
          <a:xfrm>
            <a:off x="2504673" y="4917327"/>
            <a:ext cx="2483221" cy="1782825"/>
          </a:xfrm>
          <a:prstGeom prst="rect">
            <a:avLst/>
          </a:prstGeom>
        </p:spPr>
      </p:pic>
    </p:spTree>
    <p:extLst>
      <p:ext uri="{BB962C8B-B14F-4D97-AF65-F5344CB8AC3E}">
        <p14:creationId xmlns:p14="http://schemas.microsoft.com/office/powerpoint/2010/main" val="243799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9C73A6-345C-4AE2-9591-AA8204BE0D0D}"/>
              </a:ext>
            </a:extLst>
          </p:cNvPr>
          <p:cNvSpPr>
            <a:spLocks noGrp="1"/>
          </p:cNvSpPr>
          <p:nvPr>
            <p:ph type="title"/>
          </p:nvPr>
        </p:nvSpPr>
        <p:spPr/>
        <p:txBody>
          <a:bodyPr/>
          <a:lstStyle/>
          <a:p>
            <a:r>
              <a:rPr lang="fi-FI" dirty="0"/>
              <a:t>Arviointisuunnitelma</a:t>
            </a:r>
          </a:p>
        </p:txBody>
      </p:sp>
      <p:sp>
        <p:nvSpPr>
          <p:cNvPr id="3" name="Sisällön paikkamerkki 2">
            <a:extLst>
              <a:ext uri="{FF2B5EF4-FFF2-40B4-BE49-F238E27FC236}">
                <a16:creationId xmlns:a16="http://schemas.microsoft.com/office/drawing/2014/main" id="{5A7B77E0-548F-4E96-B1F9-DEA26206869F}"/>
              </a:ext>
            </a:extLst>
          </p:cNvPr>
          <p:cNvSpPr>
            <a:spLocks noGrp="1"/>
          </p:cNvSpPr>
          <p:nvPr>
            <p:ph idx="1"/>
          </p:nvPr>
        </p:nvSpPr>
        <p:spPr>
          <a:xfrm>
            <a:off x="395536" y="1512000"/>
            <a:ext cx="8208464" cy="4212000"/>
          </a:xfrm>
        </p:spPr>
        <p:txBody>
          <a:bodyPr/>
          <a:lstStyle/>
          <a:p>
            <a:r>
              <a:rPr lang="fi-FI" sz="2800" dirty="0"/>
              <a:t>Hyvien käytäntöjen rakentuminen osaksi kuntien ja alueiden palvelurakennetta</a:t>
            </a:r>
          </a:p>
          <a:p>
            <a:pPr lvl="1"/>
            <a:r>
              <a:rPr lang="fi-FI" sz="2400" dirty="0"/>
              <a:t>miten palvelumuotoilun keinoin onnistutaan tuottamaan sosiaalisen kuntoutuksen toimintamalli ja</a:t>
            </a:r>
          </a:p>
          <a:p>
            <a:pPr lvl="1"/>
            <a:r>
              <a:rPr lang="fi-FI" sz="2400" dirty="0"/>
              <a:t>miten uudenlaiset toimintamallit onnistutaan integroimaan osaksi olemassa olevaa palvelujärjestelmää ja </a:t>
            </a:r>
          </a:p>
          <a:p>
            <a:pPr lvl="1"/>
            <a:r>
              <a:rPr lang="fi-FI" sz="2400" dirty="0"/>
              <a:t>millaisia kriittisiä tekijöitä palvelumallin integroimiseen liittyy? </a:t>
            </a:r>
          </a:p>
        </p:txBody>
      </p:sp>
      <p:sp>
        <p:nvSpPr>
          <p:cNvPr id="4" name="Dian numeron paikkamerkki 3">
            <a:extLst>
              <a:ext uri="{FF2B5EF4-FFF2-40B4-BE49-F238E27FC236}">
                <a16:creationId xmlns:a16="http://schemas.microsoft.com/office/drawing/2014/main" id="{C0E72EE3-AE82-4E96-BF8F-2313C697798F}"/>
              </a:ext>
            </a:extLst>
          </p:cNvPr>
          <p:cNvSpPr>
            <a:spLocks noGrp="1"/>
          </p:cNvSpPr>
          <p:nvPr>
            <p:ph type="sldNum" sz="quarter" idx="12"/>
          </p:nvPr>
        </p:nvSpPr>
        <p:spPr/>
        <p:txBody>
          <a:bodyPr/>
          <a:lstStyle/>
          <a:p>
            <a:fld id="{2A4837A0-F8B5-40DF-B7A3-2778985E9851}" type="slidenum">
              <a:rPr lang="fi-FI" smtClean="0"/>
              <a:pPr/>
              <a:t>2</a:t>
            </a:fld>
            <a:endParaRPr lang="fi-FI" dirty="0"/>
          </a:p>
        </p:txBody>
      </p:sp>
      <p:sp>
        <p:nvSpPr>
          <p:cNvPr id="6" name="Päivämäärän paikkamerkki 5">
            <a:extLst>
              <a:ext uri="{FF2B5EF4-FFF2-40B4-BE49-F238E27FC236}">
                <a16:creationId xmlns:a16="http://schemas.microsoft.com/office/drawing/2014/main" id="{D8BD0FE7-694C-45AF-ACFC-CF2427489B3C}"/>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264223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2077C729-5BA3-4E5F-AE18-C73EA98D27EF}"/>
              </a:ext>
            </a:extLst>
          </p:cNvPr>
          <p:cNvSpPr>
            <a:spLocks noGrp="1"/>
          </p:cNvSpPr>
          <p:nvPr>
            <p:ph type="title"/>
          </p:nvPr>
        </p:nvSpPr>
        <p:spPr>
          <a:xfrm>
            <a:off x="467544" y="702000"/>
            <a:ext cx="8064000" cy="900000"/>
          </a:xfrm>
        </p:spPr>
        <p:txBody>
          <a:bodyPr/>
          <a:lstStyle/>
          <a:p>
            <a:r>
              <a:rPr lang="fi-FI" sz="3200" dirty="0"/>
              <a:t>Palvelumuotoilun vaiheet</a:t>
            </a:r>
          </a:p>
        </p:txBody>
      </p:sp>
      <p:sp>
        <p:nvSpPr>
          <p:cNvPr id="7" name="Sisällön paikkamerkki 6">
            <a:extLst>
              <a:ext uri="{FF2B5EF4-FFF2-40B4-BE49-F238E27FC236}">
                <a16:creationId xmlns:a16="http://schemas.microsoft.com/office/drawing/2014/main" id="{B7F48B48-3B91-4182-92ED-C788C1B8941A}"/>
              </a:ext>
            </a:extLst>
          </p:cNvPr>
          <p:cNvSpPr>
            <a:spLocks noGrp="1"/>
          </p:cNvSpPr>
          <p:nvPr>
            <p:ph idx="1"/>
          </p:nvPr>
        </p:nvSpPr>
        <p:spPr>
          <a:xfrm>
            <a:off x="971600" y="1988840"/>
            <a:ext cx="7632400" cy="3735160"/>
          </a:xfrm>
        </p:spPr>
        <p:txBody>
          <a:bodyPr/>
          <a:lstStyle/>
          <a:p>
            <a:pPr marL="0" indent="0">
              <a:buNone/>
            </a:pPr>
            <a:r>
              <a:rPr lang="fi-FI" sz="2800" dirty="0"/>
              <a:t>1) kenelle ? – ymmärrys asiakkaasta ja asiakkaan palvelukokemuksista</a:t>
            </a:r>
          </a:p>
          <a:p>
            <a:pPr marL="0" indent="0">
              <a:buNone/>
            </a:pPr>
            <a:r>
              <a:rPr lang="fi-FI" sz="2800" dirty="0"/>
              <a:t>2) mitä ja miten? – palvelun tuotteistaminen</a:t>
            </a:r>
          </a:p>
          <a:p>
            <a:pPr marL="0" indent="0">
              <a:buNone/>
            </a:pPr>
            <a:r>
              <a:rPr lang="fi-FI" sz="2800" dirty="0"/>
              <a:t>3) miksi? – palvelun jalkauttaminen ja juurruttaminen</a:t>
            </a:r>
          </a:p>
          <a:p>
            <a:pPr marL="0" indent="0">
              <a:buNone/>
            </a:pPr>
            <a:endParaRPr lang="fi-FI" dirty="0"/>
          </a:p>
        </p:txBody>
      </p:sp>
      <p:sp>
        <p:nvSpPr>
          <p:cNvPr id="4" name="Dian numeron paikkamerkki 3">
            <a:extLst>
              <a:ext uri="{FF2B5EF4-FFF2-40B4-BE49-F238E27FC236}">
                <a16:creationId xmlns:a16="http://schemas.microsoft.com/office/drawing/2014/main" id="{BFC423DE-9488-4D9C-BB78-6912E7A91B5E}"/>
              </a:ext>
            </a:extLst>
          </p:cNvPr>
          <p:cNvSpPr>
            <a:spLocks noGrp="1"/>
          </p:cNvSpPr>
          <p:nvPr>
            <p:ph type="sldNum" sz="quarter" idx="12"/>
          </p:nvPr>
        </p:nvSpPr>
        <p:spPr/>
        <p:txBody>
          <a:bodyPr/>
          <a:lstStyle/>
          <a:p>
            <a:fld id="{2A4837A0-F8B5-40DF-B7A3-2778985E9851}" type="slidenum">
              <a:rPr lang="fi-FI" smtClean="0"/>
              <a:pPr/>
              <a:t>3</a:t>
            </a:fld>
            <a:endParaRPr lang="fi-FI" dirty="0"/>
          </a:p>
        </p:txBody>
      </p:sp>
      <p:sp>
        <p:nvSpPr>
          <p:cNvPr id="5" name="Päivämäärän paikkamerkki 4">
            <a:extLst>
              <a:ext uri="{FF2B5EF4-FFF2-40B4-BE49-F238E27FC236}">
                <a16:creationId xmlns:a16="http://schemas.microsoft.com/office/drawing/2014/main" id="{9DFFA386-7F1B-49D0-B4F3-1E8CEAE75E21}"/>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3441784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8F1941-A8E7-4555-B642-178CE76CDAA6}"/>
              </a:ext>
            </a:extLst>
          </p:cNvPr>
          <p:cNvSpPr>
            <a:spLocks noGrp="1"/>
          </p:cNvSpPr>
          <p:nvPr>
            <p:ph type="title"/>
          </p:nvPr>
        </p:nvSpPr>
        <p:spPr>
          <a:xfrm>
            <a:off x="540000" y="512776"/>
            <a:ext cx="8064000" cy="755984"/>
          </a:xfrm>
        </p:spPr>
        <p:txBody>
          <a:bodyPr/>
          <a:lstStyle/>
          <a:p>
            <a:r>
              <a:rPr lang="fi-FI" dirty="0">
                <a:solidFill>
                  <a:schemeClr val="accent3">
                    <a:lumMod val="50000"/>
                  </a:schemeClr>
                </a:solidFill>
              </a:rPr>
              <a:t>KENELLE? - Asiakasymmärrys</a:t>
            </a:r>
          </a:p>
        </p:txBody>
      </p:sp>
      <p:sp>
        <p:nvSpPr>
          <p:cNvPr id="3" name="Sisällön paikkamerkki 2">
            <a:extLst>
              <a:ext uri="{FF2B5EF4-FFF2-40B4-BE49-F238E27FC236}">
                <a16:creationId xmlns:a16="http://schemas.microsoft.com/office/drawing/2014/main" id="{7F9CCDB3-7E52-443B-B0B9-0199F8858A2A}"/>
              </a:ext>
            </a:extLst>
          </p:cNvPr>
          <p:cNvSpPr>
            <a:spLocks noGrp="1"/>
          </p:cNvSpPr>
          <p:nvPr>
            <p:ph idx="1"/>
          </p:nvPr>
        </p:nvSpPr>
        <p:spPr>
          <a:xfrm>
            <a:off x="395536" y="1268760"/>
            <a:ext cx="8352928" cy="4896544"/>
          </a:xfrm>
        </p:spPr>
        <p:txBody>
          <a:bodyPr/>
          <a:lstStyle/>
          <a:p>
            <a:r>
              <a:rPr lang="fi-FI" dirty="0"/>
              <a:t>Heterogeenisuus</a:t>
            </a:r>
          </a:p>
          <a:p>
            <a:r>
              <a:rPr lang="fi-FI" dirty="0"/>
              <a:t>Ongelmien vaihtelevuus keston ja vaikeuden mukaan</a:t>
            </a:r>
          </a:p>
          <a:p>
            <a:pPr marL="0" indent="0">
              <a:buNone/>
            </a:pPr>
            <a:endParaRPr lang="fi-FI" dirty="0"/>
          </a:p>
          <a:p>
            <a:pPr lvl="1"/>
            <a:r>
              <a:rPr lang="fi-FI" i="1" dirty="0">
                <a:latin typeface="Century" panose="02040604050505020304" pitchFamily="18" charset="0"/>
              </a:rPr>
              <a:t>Ei heillä välttämättä mitään isompaa ongelmaa. Et jotenkin se, että ei ole tarpeeksi sairaita tai ongelmaisia saadakseen jotain (muuta palvelua), niin että ollaan sitten pikkusen hukassa</a:t>
            </a:r>
          </a:p>
          <a:p>
            <a:pPr lvl="1"/>
            <a:r>
              <a:rPr lang="fi-FI" i="1" dirty="0">
                <a:latin typeface="Century" panose="02040604050505020304" pitchFamily="18" charset="0"/>
              </a:rPr>
              <a:t>Se on se arjen hallinta, se elämäntilanne mikä, </a:t>
            </a:r>
            <a:r>
              <a:rPr lang="fi-FI" i="1" dirty="0" err="1">
                <a:latin typeface="Century" panose="02040604050505020304" pitchFamily="18" charset="0"/>
              </a:rPr>
              <a:t>siel</a:t>
            </a:r>
            <a:r>
              <a:rPr lang="fi-FI" i="1" dirty="0">
                <a:latin typeface="Century" panose="02040604050505020304" pitchFamily="18" charset="0"/>
              </a:rPr>
              <a:t> on se sosiaalinen elämäntilanne on </a:t>
            </a:r>
            <a:r>
              <a:rPr lang="fi-FI" i="1" dirty="0" err="1">
                <a:latin typeface="Century" panose="02040604050505020304" pitchFamily="18" charset="0"/>
              </a:rPr>
              <a:t>sillai</a:t>
            </a:r>
            <a:r>
              <a:rPr lang="fi-FI" i="1" dirty="0">
                <a:latin typeface="Century" panose="02040604050505020304" pitchFamily="18" charset="0"/>
              </a:rPr>
              <a:t> sekaisin, ettei pysty vielä sitoutumaan työtoimintaan säännöllisesti. </a:t>
            </a:r>
          </a:p>
          <a:p>
            <a:pPr lvl="1"/>
            <a:r>
              <a:rPr lang="fi-FI" i="1" dirty="0" err="1">
                <a:latin typeface="Century" panose="02040604050505020304" pitchFamily="18" charset="0"/>
              </a:rPr>
              <a:t>Mut</a:t>
            </a:r>
            <a:r>
              <a:rPr lang="fi-FI" i="1" dirty="0">
                <a:latin typeface="Century" panose="02040604050505020304" pitchFamily="18" charset="0"/>
              </a:rPr>
              <a:t> niin monta epäonnistunutta kokemusta ja nyt </a:t>
            </a:r>
            <a:r>
              <a:rPr lang="fi-FI" i="1" dirty="0" err="1">
                <a:latin typeface="Century" panose="02040604050505020304" pitchFamily="18" charset="0"/>
              </a:rPr>
              <a:t>sitte</a:t>
            </a:r>
            <a:r>
              <a:rPr lang="fi-FI" i="1" dirty="0">
                <a:latin typeface="Century" panose="02040604050505020304" pitchFamily="18" charset="0"/>
              </a:rPr>
              <a:t> kokeillaan tällä tuella, että </a:t>
            </a:r>
            <a:r>
              <a:rPr lang="fi-FI" i="1" dirty="0" err="1">
                <a:latin typeface="Century" panose="02040604050505020304" pitchFamily="18" charset="0"/>
              </a:rPr>
              <a:t>saataisko</a:t>
            </a:r>
            <a:r>
              <a:rPr lang="fi-FI" i="1" dirty="0">
                <a:latin typeface="Century" panose="02040604050505020304" pitchFamily="18" charset="0"/>
              </a:rPr>
              <a:t> vahvistettua vielä sitä henkilöä </a:t>
            </a:r>
            <a:r>
              <a:rPr lang="fi-FI" i="1" dirty="0" err="1">
                <a:latin typeface="Century" panose="02040604050505020304" pitchFamily="18" charset="0"/>
              </a:rPr>
              <a:t>oikeesti</a:t>
            </a:r>
            <a:endParaRPr lang="fi-FI" i="1" dirty="0">
              <a:latin typeface="Century" panose="02040604050505020304" pitchFamily="18" charset="0"/>
            </a:endParaRPr>
          </a:p>
          <a:p>
            <a:pPr marL="0" indent="0">
              <a:buNone/>
            </a:pPr>
            <a:r>
              <a:rPr lang="fi-FI" i="1" dirty="0">
                <a:latin typeface="Century" panose="02040604050505020304" pitchFamily="18" charset="0"/>
                <a:sym typeface="Wingdings" panose="05000000000000000000" pitchFamily="2" charset="2"/>
              </a:rPr>
              <a:t>   </a:t>
            </a:r>
            <a:endParaRPr lang="fi-FI" i="1" dirty="0">
              <a:latin typeface="Century" panose="02040604050505020304" pitchFamily="18" charset="0"/>
            </a:endParaRPr>
          </a:p>
          <a:p>
            <a:pPr lvl="1"/>
            <a:endParaRPr lang="fi-FI" dirty="0"/>
          </a:p>
        </p:txBody>
      </p:sp>
      <p:sp>
        <p:nvSpPr>
          <p:cNvPr id="4" name="Dian numeron paikkamerkki 3">
            <a:extLst>
              <a:ext uri="{FF2B5EF4-FFF2-40B4-BE49-F238E27FC236}">
                <a16:creationId xmlns:a16="http://schemas.microsoft.com/office/drawing/2014/main" id="{3B4F681D-2106-445F-93BD-9CC77E1AABDF}"/>
              </a:ext>
            </a:extLst>
          </p:cNvPr>
          <p:cNvSpPr>
            <a:spLocks noGrp="1"/>
          </p:cNvSpPr>
          <p:nvPr>
            <p:ph type="sldNum" sz="quarter" idx="12"/>
          </p:nvPr>
        </p:nvSpPr>
        <p:spPr/>
        <p:txBody>
          <a:bodyPr/>
          <a:lstStyle/>
          <a:p>
            <a:fld id="{2A4837A0-F8B5-40DF-B7A3-2778985E9851}" type="slidenum">
              <a:rPr lang="fi-FI" smtClean="0"/>
              <a:pPr/>
              <a:t>4</a:t>
            </a:fld>
            <a:endParaRPr lang="fi-FI" dirty="0"/>
          </a:p>
        </p:txBody>
      </p:sp>
      <p:sp>
        <p:nvSpPr>
          <p:cNvPr id="5" name="Päivämäärän paikkamerkki 4">
            <a:extLst>
              <a:ext uri="{FF2B5EF4-FFF2-40B4-BE49-F238E27FC236}">
                <a16:creationId xmlns:a16="http://schemas.microsoft.com/office/drawing/2014/main" id="{4480336A-067B-4C0E-9715-5E5011517B67}"/>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308834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C74F15-A518-450C-B11E-9194F21D2B24}"/>
              </a:ext>
            </a:extLst>
          </p:cNvPr>
          <p:cNvSpPr>
            <a:spLocks noGrp="1"/>
          </p:cNvSpPr>
          <p:nvPr>
            <p:ph type="title"/>
          </p:nvPr>
        </p:nvSpPr>
        <p:spPr/>
        <p:txBody>
          <a:bodyPr/>
          <a:lstStyle/>
          <a:p>
            <a:r>
              <a:rPr lang="fi-FI" dirty="0"/>
              <a:t>Nuorten aiempia kokemuksia palveluista</a:t>
            </a:r>
          </a:p>
        </p:txBody>
      </p:sp>
      <p:sp>
        <p:nvSpPr>
          <p:cNvPr id="3" name="Sisällön paikkamerkki 2">
            <a:extLst>
              <a:ext uri="{FF2B5EF4-FFF2-40B4-BE49-F238E27FC236}">
                <a16:creationId xmlns:a16="http://schemas.microsoft.com/office/drawing/2014/main" id="{88F8BEBC-73EC-4EE2-A4B4-A397CFCF6E02}"/>
              </a:ext>
            </a:extLst>
          </p:cNvPr>
          <p:cNvSpPr>
            <a:spLocks noGrp="1"/>
          </p:cNvSpPr>
          <p:nvPr>
            <p:ph idx="1"/>
          </p:nvPr>
        </p:nvSpPr>
        <p:spPr>
          <a:xfrm>
            <a:off x="1115616" y="1512000"/>
            <a:ext cx="7488384" cy="4797320"/>
          </a:xfrm>
        </p:spPr>
        <p:txBody>
          <a:bodyPr/>
          <a:lstStyle/>
          <a:p>
            <a:r>
              <a:rPr lang="fi-FI" dirty="0"/>
              <a:t>puuttumattomuus</a:t>
            </a:r>
          </a:p>
          <a:p>
            <a:r>
              <a:rPr lang="fi-FI" dirty="0"/>
              <a:t>kiinnipitävien ympäristöjen puute tai ulkopuolelle jääminen, luottamuksen mureneminen (aikuisiin, itseen, omiin mahdollisuuksiin)</a:t>
            </a:r>
          </a:p>
          <a:p>
            <a:r>
              <a:rPr lang="fi-FI" dirty="0"/>
              <a:t>katkenneet prosessit, epäonnistuneet asiointiyritykset</a:t>
            </a:r>
          </a:p>
          <a:p>
            <a:r>
              <a:rPr lang="fi-FI" dirty="0"/>
              <a:t>asioimisen vaikeus</a:t>
            </a:r>
          </a:p>
          <a:p>
            <a:r>
              <a:rPr lang="fi-FI" dirty="0"/>
              <a:t>epäonnistumisen kokemukset, ulos jäämisen kokemukset</a:t>
            </a:r>
          </a:p>
          <a:p>
            <a:r>
              <a:rPr lang="fi-FI" dirty="0"/>
              <a:t>vetäytyminen</a:t>
            </a:r>
          </a:p>
          <a:p>
            <a:pPr marL="0" indent="0">
              <a:buNone/>
            </a:pPr>
            <a:r>
              <a:rPr lang="fi-FI" dirty="0">
                <a:sym typeface="Wingdings" panose="05000000000000000000" pitchFamily="2" charset="2"/>
              </a:rPr>
              <a:t> Ongelmien kehkeytymisen prosessi!</a:t>
            </a:r>
            <a:endParaRPr lang="fi-FI" dirty="0"/>
          </a:p>
        </p:txBody>
      </p:sp>
      <p:sp>
        <p:nvSpPr>
          <p:cNvPr id="4" name="Dian numeron paikkamerkki 3">
            <a:extLst>
              <a:ext uri="{FF2B5EF4-FFF2-40B4-BE49-F238E27FC236}">
                <a16:creationId xmlns:a16="http://schemas.microsoft.com/office/drawing/2014/main" id="{4FA11FA7-ACEC-4557-9F74-9B34F801AC4A}"/>
              </a:ext>
            </a:extLst>
          </p:cNvPr>
          <p:cNvSpPr>
            <a:spLocks noGrp="1"/>
          </p:cNvSpPr>
          <p:nvPr>
            <p:ph type="sldNum" sz="quarter" idx="12"/>
          </p:nvPr>
        </p:nvSpPr>
        <p:spPr/>
        <p:txBody>
          <a:bodyPr/>
          <a:lstStyle/>
          <a:p>
            <a:fld id="{2A4837A0-F8B5-40DF-B7A3-2778985E9851}" type="slidenum">
              <a:rPr lang="fi-FI" smtClean="0"/>
              <a:pPr/>
              <a:t>5</a:t>
            </a:fld>
            <a:endParaRPr lang="fi-FI" dirty="0"/>
          </a:p>
        </p:txBody>
      </p:sp>
      <p:sp>
        <p:nvSpPr>
          <p:cNvPr id="5" name="Päivämäärän paikkamerkki 4">
            <a:extLst>
              <a:ext uri="{FF2B5EF4-FFF2-40B4-BE49-F238E27FC236}">
                <a16:creationId xmlns:a16="http://schemas.microsoft.com/office/drawing/2014/main" id="{D63A650B-3D7D-4C01-AC1E-61CD977A937E}"/>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57948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945A3B-BD98-4323-8AFF-8123ECC6F19F}"/>
              </a:ext>
            </a:extLst>
          </p:cNvPr>
          <p:cNvSpPr>
            <a:spLocks noGrp="1"/>
          </p:cNvSpPr>
          <p:nvPr>
            <p:ph type="title"/>
          </p:nvPr>
        </p:nvSpPr>
        <p:spPr/>
        <p:txBody>
          <a:bodyPr/>
          <a:lstStyle/>
          <a:p>
            <a:r>
              <a:rPr lang="fi-FI" sz="4000" dirty="0">
                <a:sym typeface="Wingdings" panose="05000000000000000000" pitchFamily="2" charset="2"/>
              </a:rPr>
              <a:t> Merkitys palveluille</a:t>
            </a:r>
            <a:endParaRPr lang="fi-FI" sz="4000" dirty="0"/>
          </a:p>
        </p:txBody>
      </p:sp>
      <p:sp>
        <p:nvSpPr>
          <p:cNvPr id="3" name="Sisällön paikkamerkki 2">
            <a:extLst>
              <a:ext uri="{FF2B5EF4-FFF2-40B4-BE49-F238E27FC236}">
                <a16:creationId xmlns:a16="http://schemas.microsoft.com/office/drawing/2014/main" id="{A17D17E2-0E0D-496D-8E90-909D64D10424}"/>
              </a:ext>
            </a:extLst>
          </p:cNvPr>
          <p:cNvSpPr>
            <a:spLocks noGrp="1"/>
          </p:cNvSpPr>
          <p:nvPr>
            <p:ph idx="1"/>
          </p:nvPr>
        </p:nvSpPr>
        <p:spPr/>
        <p:txBody>
          <a:bodyPr/>
          <a:lstStyle/>
          <a:p>
            <a:r>
              <a:rPr lang="fi-FI" dirty="0">
                <a:latin typeface="Century" panose="02040604050505020304" pitchFamily="18" charset="0"/>
                <a:sym typeface="Wingdings" panose="05000000000000000000" pitchFamily="2" charset="2"/>
              </a:rPr>
              <a:t>Väliinputoaminen, ongelmien kasaantuminen – monitoimijainen verkosto - yhteistyö</a:t>
            </a:r>
          </a:p>
          <a:p>
            <a:r>
              <a:rPr lang="fi-FI" dirty="0">
                <a:latin typeface="Century" panose="02040604050505020304" pitchFamily="18" charset="0"/>
                <a:sym typeface="Wingdings" panose="05000000000000000000" pitchFamily="2" charset="2"/>
              </a:rPr>
              <a:t>Sosiaalisen kuntoutuksen palvelun viimesijaisuus – matala kynnys </a:t>
            </a:r>
          </a:p>
          <a:p>
            <a:r>
              <a:rPr lang="fi-FI" dirty="0">
                <a:latin typeface="Century" panose="02040604050505020304" pitchFamily="18" charset="0"/>
                <a:sym typeface="Wingdings" panose="05000000000000000000" pitchFamily="2" charset="2"/>
              </a:rPr>
              <a:t>Valmentaminen muihin (”ensisijaisiin”) palveluihin</a:t>
            </a:r>
          </a:p>
          <a:p>
            <a:r>
              <a:rPr lang="fi-FI" dirty="0">
                <a:latin typeface="Century" panose="02040604050505020304" pitchFamily="18" charset="0"/>
                <a:sym typeface="Wingdings" panose="05000000000000000000" pitchFamily="2" charset="2"/>
              </a:rPr>
              <a:t>Palvelun henkilökohtaisuus – murentuneiden prosessien käynnistäminen uudelleen</a:t>
            </a:r>
          </a:p>
          <a:p>
            <a:r>
              <a:rPr lang="fi-FI" dirty="0">
                <a:latin typeface="Century" panose="02040604050505020304" pitchFamily="18" charset="0"/>
                <a:sym typeface="Wingdings" panose="05000000000000000000" pitchFamily="2" charset="2"/>
              </a:rPr>
              <a:t>Alisuoriutuminen – onnistumisen kokemukset</a:t>
            </a:r>
          </a:p>
          <a:p>
            <a:r>
              <a:rPr lang="fi-FI" dirty="0">
                <a:latin typeface="Century" panose="02040604050505020304" pitchFamily="18" charset="0"/>
                <a:sym typeface="Wingdings" panose="05000000000000000000" pitchFamily="2" charset="2"/>
              </a:rPr>
              <a:t>Osallisuuden kokemukset</a:t>
            </a:r>
          </a:p>
          <a:p>
            <a:r>
              <a:rPr lang="fi-FI" dirty="0">
                <a:latin typeface="Century" panose="02040604050505020304" pitchFamily="18" charset="0"/>
                <a:sym typeface="Wingdings" panose="05000000000000000000" pitchFamily="2" charset="2"/>
              </a:rPr>
              <a:t>Joustavuus – paikka, aika, toimintamallit</a:t>
            </a:r>
          </a:p>
          <a:p>
            <a:pPr marL="0" indent="0">
              <a:buNone/>
            </a:pPr>
            <a:endParaRPr lang="fi-FI" dirty="0"/>
          </a:p>
        </p:txBody>
      </p:sp>
      <p:sp>
        <p:nvSpPr>
          <p:cNvPr id="4" name="Dian numeron paikkamerkki 3">
            <a:extLst>
              <a:ext uri="{FF2B5EF4-FFF2-40B4-BE49-F238E27FC236}">
                <a16:creationId xmlns:a16="http://schemas.microsoft.com/office/drawing/2014/main" id="{808947A0-E451-4061-9B04-F59FE2B784CB}"/>
              </a:ext>
            </a:extLst>
          </p:cNvPr>
          <p:cNvSpPr>
            <a:spLocks noGrp="1"/>
          </p:cNvSpPr>
          <p:nvPr>
            <p:ph type="sldNum" sz="quarter" idx="12"/>
          </p:nvPr>
        </p:nvSpPr>
        <p:spPr/>
        <p:txBody>
          <a:bodyPr/>
          <a:lstStyle/>
          <a:p>
            <a:fld id="{2A4837A0-F8B5-40DF-B7A3-2778985E9851}" type="slidenum">
              <a:rPr lang="fi-FI" smtClean="0"/>
              <a:pPr/>
              <a:t>6</a:t>
            </a:fld>
            <a:endParaRPr lang="fi-FI" dirty="0"/>
          </a:p>
        </p:txBody>
      </p:sp>
      <p:sp>
        <p:nvSpPr>
          <p:cNvPr id="5" name="Päivämäärän paikkamerkki 4">
            <a:extLst>
              <a:ext uri="{FF2B5EF4-FFF2-40B4-BE49-F238E27FC236}">
                <a16:creationId xmlns:a16="http://schemas.microsoft.com/office/drawing/2014/main" id="{1222359E-305F-433A-B5F0-1A0AB25409AA}"/>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15210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DE1D89-8862-485C-83F2-DB8103C8C438}"/>
              </a:ext>
            </a:extLst>
          </p:cNvPr>
          <p:cNvSpPr>
            <a:spLocks noGrp="1"/>
          </p:cNvSpPr>
          <p:nvPr>
            <p:ph type="ctrTitle"/>
          </p:nvPr>
        </p:nvSpPr>
        <p:spPr>
          <a:xfrm>
            <a:off x="2483768" y="2204864"/>
            <a:ext cx="2950096" cy="1470025"/>
          </a:xfrm>
        </p:spPr>
        <p:txBody>
          <a:bodyPr/>
          <a:lstStyle/>
          <a:p>
            <a:r>
              <a:rPr lang="fi-FI" dirty="0"/>
              <a:t>MITÄ, MITEN?</a:t>
            </a:r>
          </a:p>
        </p:txBody>
      </p:sp>
      <p:sp>
        <p:nvSpPr>
          <p:cNvPr id="3" name="Dian numeron paikkamerkki 2">
            <a:extLst>
              <a:ext uri="{FF2B5EF4-FFF2-40B4-BE49-F238E27FC236}">
                <a16:creationId xmlns:a16="http://schemas.microsoft.com/office/drawing/2014/main" id="{027F7B75-73E9-4975-859E-A155A7ED6867}"/>
              </a:ext>
            </a:extLst>
          </p:cNvPr>
          <p:cNvSpPr>
            <a:spLocks noGrp="1"/>
          </p:cNvSpPr>
          <p:nvPr>
            <p:ph type="sldNum" sz="quarter" idx="12"/>
          </p:nvPr>
        </p:nvSpPr>
        <p:spPr/>
        <p:txBody>
          <a:bodyPr/>
          <a:lstStyle/>
          <a:p>
            <a:fld id="{2A4837A0-F8B5-40DF-B7A3-2778985E9851}" type="slidenum">
              <a:rPr lang="fi-FI" smtClean="0"/>
              <a:pPr/>
              <a:t>7</a:t>
            </a:fld>
            <a:endParaRPr lang="fi-FI" dirty="0"/>
          </a:p>
        </p:txBody>
      </p:sp>
      <p:sp>
        <p:nvSpPr>
          <p:cNvPr id="4" name="Päivämäärän paikkamerkki 3">
            <a:extLst>
              <a:ext uri="{FF2B5EF4-FFF2-40B4-BE49-F238E27FC236}">
                <a16:creationId xmlns:a16="http://schemas.microsoft.com/office/drawing/2014/main" id="{843EEC67-1288-460A-9A75-9C97F0BEB4A7}"/>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344763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50A75F-24D6-4690-BD68-ADB472E5444A}"/>
              </a:ext>
            </a:extLst>
          </p:cNvPr>
          <p:cNvSpPr>
            <a:spLocks noGrp="1"/>
          </p:cNvSpPr>
          <p:nvPr>
            <p:ph type="title"/>
          </p:nvPr>
        </p:nvSpPr>
        <p:spPr/>
        <p:txBody>
          <a:bodyPr/>
          <a:lstStyle/>
          <a:p>
            <a:r>
              <a:rPr lang="fi-FI" dirty="0"/>
              <a:t>Riittävä jaettu ymmärrys</a:t>
            </a:r>
          </a:p>
        </p:txBody>
      </p:sp>
      <p:sp>
        <p:nvSpPr>
          <p:cNvPr id="3" name="Sisällön paikkamerkki 2">
            <a:extLst>
              <a:ext uri="{FF2B5EF4-FFF2-40B4-BE49-F238E27FC236}">
                <a16:creationId xmlns:a16="http://schemas.microsoft.com/office/drawing/2014/main" id="{CFD7E2B9-401A-4305-A056-078752466EE9}"/>
              </a:ext>
            </a:extLst>
          </p:cNvPr>
          <p:cNvSpPr>
            <a:spLocks noGrp="1"/>
          </p:cNvSpPr>
          <p:nvPr>
            <p:ph idx="1"/>
          </p:nvPr>
        </p:nvSpPr>
        <p:spPr>
          <a:xfrm>
            <a:off x="540000" y="1584000"/>
            <a:ext cx="8064000" cy="4797328"/>
          </a:xfrm>
        </p:spPr>
        <p:txBody>
          <a:bodyPr/>
          <a:lstStyle/>
          <a:p>
            <a:r>
              <a:rPr lang="fi-FI" dirty="0"/>
              <a:t>Voi syntyä vain yhteisen keskustelun ja yhteydenpidon jatkuvuuden kautta</a:t>
            </a:r>
          </a:p>
          <a:p>
            <a:r>
              <a:rPr lang="fi-FI" dirty="0"/>
              <a:t>Kerran luodut verkostot rapautuvat ”vähäisen käytön puutteessa” (toimijat vaihtuvat, toimintamallit ja –prosessit muuttuvat, resurssit, säädöspohjat muuttuvat jne.)</a:t>
            </a:r>
          </a:p>
          <a:p>
            <a:pPr marL="0" indent="0">
              <a:buNone/>
            </a:pPr>
            <a:endParaRPr lang="fi-FI" dirty="0"/>
          </a:p>
          <a:p>
            <a:r>
              <a:rPr lang="fi-FI" i="1" dirty="0">
                <a:solidFill>
                  <a:srgbClr val="FF0000"/>
                </a:solidFill>
              </a:rPr>
              <a:t>Mutta että </a:t>
            </a:r>
            <a:r>
              <a:rPr lang="fi-FI" i="1" dirty="0" err="1">
                <a:solidFill>
                  <a:srgbClr val="FF0000"/>
                </a:solidFill>
              </a:rPr>
              <a:t>ku</a:t>
            </a:r>
            <a:r>
              <a:rPr lang="fi-FI" i="1" dirty="0">
                <a:solidFill>
                  <a:srgbClr val="FF0000"/>
                </a:solidFill>
              </a:rPr>
              <a:t> se on nyt </a:t>
            </a:r>
            <a:r>
              <a:rPr lang="fi-FI" i="1" dirty="0" err="1">
                <a:solidFill>
                  <a:srgbClr val="FF0000"/>
                </a:solidFill>
              </a:rPr>
              <a:t>semmonen</a:t>
            </a:r>
            <a:r>
              <a:rPr lang="fi-FI" i="1" dirty="0">
                <a:solidFill>
                  <a:srgbClr val="FF0000"/>
                </a:solidFill>
              </a:rPr>
              <a:t> hämärä käsite </a:t>
            </a:r>
            <a:r>
              <a:rPr lang="fi-FI" i="1" dirty="0" err="1">
                <a:solidFill>
                  <a:srgbClr val="FF0000"/>
                </a:solidFill>
              </a:rPr>
              <a:t>ni</a:t>
            </a:r>
            <a:r>
              <a:rPr lang="fi-FI" i="1" dirty="0">
                <a:solidFill>
                  <a:srgbClr val="FF0000"/>
                </a:solidFill>
              </a:rPr>
              <a:t> sen alle voijaan ympätä ihan mitä vaan, ja sanotaan että no </a:t>
            </a:r>
            <a:r>
              <a:rPr lang="fi-FI" i="1" dirty="0" err="1">
                <a:solidFill>
                  <a:srgbClr val="FF0000"/>
                </a:solidFill>
              </a:rPr>
              <a:t>tämmöstä</a:t>
            </a:r>
            <a:r>
              <a:rPr lang="fi-FI" i="1" dirty="0">
                <a:solidFill>
                  <a:srgbClr val="FF0000"/>
                </a:solidFill>
              </a:rPr>
              <a:t> me </a:t>
            </a:r>
            <a:r>
              <a:rPr lang="fi-FI" i="1" dirty="0" err="1">
                <a:solidFill>
                  <a:srgbClr val="FF0000"/>
                </a:solidFill>
              </a:rPr>
              <a:t>tehhään</a:t>
            </a:r>
            <a:r>
              <a:rPr lang="fi-FI" i="1" dirty="0">
                <a:solidFill>
                  <a:srgbClr val="FF0000"/>
                </a:solidFill>
              </a:rPr>
              <a:t> ja kyllähän tässä, tämähän kuntouttaa ja näin</a:t>
            </a:r>
          </a:p>
        </p:txBody>
      </p:sp>
      <p:sp>
        <p:nvSpPr>
          <p:cNvPr id="4" name="Dian numeron paikkamerkki 3">
            <a:extLst>
              <a:ext uri="{FF2B5EF4-FFF2-40B4-BE49-F238E27FC236}">
                <a16:creationId xmlns:a16="http://schemas.microsoft.com/office/drawing/2014/main" id="{D2536248-D54D-496F-ACED-F681C44955F9}"/>
              </a:ext>
            </a:extLst>
          </p:cNvPr>
          <p:cNvSpPr>
            <a:spLocks noGrp="1"/>
          </p:cNvSpPr>
          <p:nvPr>
            <p:ph type="sldNum" sz="quarter" idx="12"/>
          </p:nvPr>
        </p:nvSpPr>
        <p:spPr/>
        <p:txBody>
          <a:bodyPr/>
          <a:lstStyle/>
          <a:p>
            <a:fld id="{2A4837A0-F8B5-40DF-B7A3-2778985E9851}" type="slidenum">
              <a:rPr lang="fi-FI" smtClean="0"/>
              <a:pPr/>
              <a:t>8</a:t>
            </a:fld>
            <a:endParaRPr lang="fi-FI" dirty="0"/>
          </a:p>
        </p:txBody>
      </p:sp>
      <p:sp>
        <p:nvSpPr>
          <p:cNvPr id="5" name="Päivämäärän paikkamerkki 4">
            <a:extLst>
              <a:ext uri="{FF2B5EF4-FFF2-40B4-BE49-F238E27FC236}">
                <a16:creationId xmlns:a16="http://schemas.microsoft.com/office/drawing/2014/main" id="{473D3AE2-4F03-494E-ACCA-806862F93D5C}"/>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235778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46A71C-5799-41EE-B0BA-08BB22F5372A}"/>
              </a:ext>
            </a:extLst>
          </p:cNvPr>
          <p:cNvSpPr>
            <a:spLocks noGrp="1"/>
          </p:cNvSpPr>
          <p:nvPr>
            <p:ph type="title"/>
          </p:nvPr>
        </p:nvSpPr>
        <p:spPr/>
        <p:txBody>
          <a:bodyPr/>
          <a:lstStyle/>
          <a:p>
            <a:r>
              <a:rPr lang="fi-FI" dirty="0"/>
              <a:t>Sosiaalinen kuntoutus</a:t>
            </a:r>
          </a:p>
        </p:txBody>
      </p:sp>
      <p:sp>
        <p:nvSpPr>
          <p:cNvPr id="3" name="Sisällön paikkamerkki 2">
            <a:extLst>
              <a:ext uri="{FF2B5EF4-FFF2-40B4-BE49-F238E27FC236}">
                <a16:creationId xmlns:a16="http://schemas.microsoft.com/office/drawing/2014/main" id="{875AAF13-7D5A-4B0A-B2E1-10D250B820F9}"/>
              </a:ext>
            </a:extLst>
          </p:cNvPr>
          <p:cNvSpPr>
            <a:spLocks noGrp="1"/>
          </p:cNvSpPr>
          <p:nvPr>
            <p:ph idx="1"/>
          </p:nvPr>
        </p:nvSpPr>
        <p:spPr>
          <a:xfrm>
            <a:off x="540000" y="1268760"/>
            <a:ext cx="8064000" cy="5040560"/>
          </a:xfrm>
        </p:spPr>
        <p:txBody>
          <a:bodyPr/>
          <a:lstStyle/>
          <a:p>
            <a:r>
              <a:rPr lang="fi-FI" dirty="0"/>
              <a:t>Paikallisuus</a:t>
            </a:r>
          </a:p>
          <a:p>
            <a:pPr lvl="1"/>
            <a:r>
              <a:rPr lang="fi-FI" dirty="0"/>
              <a:t>Palvelujärjestelmän, resurssien, toimintamallien, asiakkaiden ohjautumisen jne. paikallinen erityisyys</a:t>
            </a:r>
          </a:p>
          <a:p>
            <a:pPr marL="400050"/>
            <a:r>
              <a:rPr lang="fi-FI" dirty="0"/>
              <a:t>Sosiaalinen kuntoutus - </a:t>
            </a:r>
            <a:r>
              <a:rPr lang="fi-FI" b="1" dirty="0"/>
              <a:t>Sosiaalinen </a:t>
            </a:r>
            <a:r>
              <a:rPr lang="fi-FI" dirty="0"/>
              <a:t>kuntoutuksessa</a:t>
            </a:r>
          </a:p>
          <a:p>
            <a:pPr marL="800100" lvl="1"/>
            <a:r>
              <a:rPr lang="fi-FI" dirty="0"/>
              <a:t>Miten kuntoutumisen tarpeen syyt nähdään (poikkeavuus, toimintakyky, vamma – lähiyhteisö, palvelut, asenteet)</a:t>
            </a:r>
          </a:p>
          <a:p>
            <a:pPr marL="800100" lvl="1"/>
            <a:r>
              <a:rPr lang="fi-FI" dirty="0"/>
              <a:t>Nuori vuorovaikutussuhteissaan – suhteiden rakentaminen</a:t>
            </a:r>
          </a:p>
          <a:p>
            <a:pPr marL="800100" lvl="1"/>
            <a:r>
              <a:rPr lang="fi-FI" dirty="0"/>
              <a:t>Uudenlaiset kokemukset, uudenlaiset roolit (suhteessa minäkäsitykseen, toiminnan mahdollisuuksiin)</a:t>
            </a:r>
          </a:p>
          <a:p>
            <a:pPr marL="800100" lvl="1"/>
            <a:r>
              <a:rPr lang="fi-FI" dirty="0"/>
              <a:t>Nuoren oikeuksien toteutuminen – palveluiden saaminen, palveluissa navigoiminen </a:t>
            </a:r>
            <a:r>
              <a:rPr lang="fi-FI" dirty="0">
                <a:sym typeface="Wingdings" panose="05000000000000000000" pitchFamily="2" charset="2"/>
              </a:rPr>
              <a:t> siltojen rakentaminen</a:t>
            </a:r>
          </a:p>
          <a:p>
            <a:pPr marL="514350" lvl="1" indent="0">
              <a:buNone/>
            </a:pPr>
            <a:r>
              <a:rPr lang="fi-FI" dirty="0">
                <a:sym typeface="Wingdings" panose="05000000000000000000" pitchFamily="2" charset="2"/>
              </a:rPr>
              <a:t> Asiantuntijuus kulminoituu luottamuksellisen suhteen kautta yksilöllisten tilanteiden ymmärtämiseen ja sensitiiviseen kohtaamiseen – minkä aika on nyt?</a:t>
            </a:r>
            <a:endParaRPr lang="fi-FI" dirty="0"/>
          </a:p>
          <a:p>
            <a:pPr marL="800100" lvl="1"/>
            <a:endParaRPr lang="fi-FI" dirty="0"/>
          </a:p>
          <a:p>
            <a:endParaRPr lang="fi-FI" dirty="0"/>
          </a:p>
          <a:p>
            <a:pPr marL="800100" lvl="1"/>
            <a:endParaRPr lang="fi-FI" dirty="0"/>
          </a:p>
          <a:p>
            <a:pPr marL="800100" lvl="1"/>
            <a:endParaRPr lang="fi-FI" dirty="0"/>
          </a:p>
          <a:p>
            <a:pPr marL="800100" lvl="1"/>
            <a:endParaRPr lang="fi-FI" dirty="0"/>
          </a:p>
        </p:txBody>
      </p:sp>
      <p:sp>
        <p:nvSpPr>
          <p:cNvPr id="4" name="Dian numeron paikkamerkki 3">
            <a:extLst>
              <a:ext uri="{FF2B5EF4-FFF2-40B4-BE49-F238E27FC236}">
                <a16:creationId xmlns:a16="http://schemas.microsoft.com/office/drawing/2014/main" id="{0496A17A-AE38-481A-B585-1851FA259E32}"/>
              </a:ext>
            </a:extLst>
          </p:cNvPr>
          <p:cNvSpPr>
            <a:spLocks noGrp="1"/>
          </p:cNvSpPr>
          <p:nvPr>
            <p:ph type="sldNum" sz="quarter" idx="12"/>
          </p:nvPr>
        </p:nvSpPr>
        <p:spPr/>
        <p:txBody>
          <a:bodyPr/>
          <a:lstStyle/>
          <a:p>
            <a:fld id="{2A4837A0-F8B5-40DF-B7A3-2778985E9851}" type="slidenum">
              <a:rPr lang="fi-FI" smtClean="0"/>
              <a:pPr/>
              <a:t>9</a:t>
            </a:fld>
            <a:endParaRPr lang="fi-FI" dirty="0"/>
          </a:p>
        </p:txBody>
      </p:sp>
      <p:sp>
        <p:nvSpPr>
          <p:cNvPr id="5" name="Päivämäärän paikkamerkki 4">
            <a:extLst>
              <a:ext uri="{FF2B5EF4-FFF2-40B4-BE49-F238E27FC236}">
                <a16:creationId xmlns:a16="http://schemas.microsoft.com/office/drawing/2014/main" id="{124D60B4-FB46-423A-922C-D07051857B9F}"/>
              </a:ext>
            </a:extLst>
          </p:cNvPr>
          <p:cNvSpPr>
            <a:spLocks noGrp="1"/>
          </p:cNvSpPr>
          <p:nvPr>
            <p:ph type="dt" sz="half" idx="10"/>
          </p:nvPr>
        </p:nvSpPr>
        <p:spPr/>
        <p:txBody>
          <a:bodyPr/>
          <a:lstStyle/>
          <a:p>
            <a:r>
              <a:rPr lang="fi-FI"/>
              <a:t>11.3.2020</a:t>
            </a:r>
            <a:endParaRPr lang="fi-FI" dirty="0"/>
          </a:p>
        </p:txBody>
      </p:sp>
    </p:spTree>
    <p:extLst>
      <p:ext uri="{BB962C8B-B14F-4D97-AF65-F5344CB8AC3E}">
        <p14:creationId xmlns:p14="http://schemas.microsoft.com/office/powerpoint/2010/main" val="1395364125"/>
      </p:ext>
    </p:extLst>
  </p:cSld>
  <p:clrMapOvr>
    <a:masterClrMapping/>
  </p:clrMapOvr>
</p:sld>
</file>

<file path=ppt/theme/theme1.xml><?xml version="1.0" encoding="utf-8"?>
<a:theme xmlns:a="http://schemas.openxmlformats.org/drawingml/2006/main" name="TEM_Rakennerahastot_2014-2020_mallipohja_EAKR_ESR_FI_7.14">
  <a:themeElements>
    <a:clrScheme name="TEM_Rakennerahastot">
      <a:dk1>
        <a:sysClr val="windowText" lastClr="000000"/>
      </a:dk1>
      <a:lt1>
        <a:srgbClr val="FFFFFF"/>
      </a:lt1>
      <a:dk2>
        <a:srgbClr val="646464"/>
      </a:dk2>
      <a:lt2>
        <a:srgbClr val="FFFFFF"/>
      </a:lt2>
      <a:accent1>
        <a:srgbClr val="8CBE41"/>
      </a:accent1>
      <a:accent2>
        <a:srgbClr val="5BC6E8"/>
      </a:accent2>
      <a:accent3>
        <a:srgbClr val="009FDA"/>
      </a:accent3>
      <a:accent4>
        <a:srgbClr val="5F378C"/>
      </a:accent4>
      <a:accent5>
        <a:srgbClr val="E2007A"/>
      </a:accent5>
      <a:accent6>
        <a:srgbClr val="F6921E"/>
      </a:accent6>
      <a:hlink>
        <a:srgbClr val="00549F"/>
      </a:hlink>
      <a:folHlink>
        <a:srgbClr val="00B299"/>
      </a:folHlink>
    </a:clrScheme>
    <a:fontScheme name="TEM_Rakennerahast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TEM_Rakennerahastot_2014-2020_mallipohja_EAKR_ESR_FI_7.14-1</Template>
  <TotalTime>367</TotalTime>
  <Words>1076</Words>
  <Application>Microsoft Office PowerPoint</Application>
  <PresentationFormat>Näytössä katseltava diaesitys (4:3)</PresentationFormat>
  <Paragraphs>154</Paragraphs>
  <Slides>17</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Century</vt:lpstr>
      <vt:lpstr>Times New Roman</vt:lpstr>
      <vt:lpstr>Wingdings</vt:lpstr>
      <vt:lpstr>TEM_Rakennerahastot_2014-2020_mallipohja_EAKR_ESR_FI_7.14</vt:lpstr>
      <vt:lpstr>Palvelutarpeesta palvelutuotteeksi. Sosiaalisen kuntoutuksen aseman vakiinnuttaminen palvelujärjestelmässä  Hankkeen arviointi </vt:lpstr>
      <vt:lpstr>Arviointisuunnitelma</vt:lpstr>
      <vt:lpstr>Palvelumuotoilun vaiheet</vt:lpstr>
      <vt:lpstr>KENELLE? - Asiakasymmärrys</vt:lpstr>
      <vt:lpstr>Nuorten aiempia kokemuksia palveluista</vt:lpstr>
      <vt:lpstr> Merkitys palveluille</vt:lpstr>
      <vt:lpstr>MITÄ, MITEN?</vt:lpstr>
      <vt:lpstr>Riittävä jaettu ymmärrys</vt:lpstr>
      <vt:lpstr>Sosiaalinen kuntoutus</vt:lpstr>
      <vt:lpstr> </vt:lpstr>
      <vt:lpstr>Tuotteistaminen</vt:lpstr>
      <vt:lpstr>Palvelumuotoilu tuotteistamisessa</vt:lpstr>
      <vt:lpstr>Sosiaalisen kuntoutuksen keskeiset ideat - tuote</vt:lpstr>
      <vt:lpstr>Juurruttaminen </vt:lpstr>
      <vt:lpstr>Kriittiset tekijät juurruttamisessa</vt:lpstr>
      <vt:lpstr>PowerPoint-esitys</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Kilponen Anni (TEM)</dc:creator>
  <cp:lastModifiedBy>Rauni Räty</cp:lastModifiedBy>
  <cp:revision>34</cp:revision>
  <dcterms:created xsi:type="dcterms:W3CDTF">2019-11-18T13:20:43Z</dcterms:created>
  <dcterms:modified xsi:type="dcterms:W3CDTF">2020-03-13T09:25:42Z</dcterms:modified>
</cp:coreProperties>
</file>