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7" r:id="rId2"/>
    <p:sldId id="259" r:id="rId3"/>
    <p:sldId id="260" r:id="rId4"/>
    <p:sldId id="331" r:id="rId5"/>
    <p:sldId id="730" r:id="rId6"/>
    <p:sldId id="731" r:id="rId7"/>
    <p:sldId id="366" r:id="rId8"/>
    <p:sldId id="365" r:id="rId9"/>
    <p:sldId id="671" r:id="rId10"/>
    <p:sldId id="396" r:id="rId11"/>
    <p:sldId id="704" r:id="rId12"/>
    <p:sldId id="321" r:id="rId13"/>
    <p:sldId id="322" r:id="rId14"/>
    <p:sldId id="325" r:id="rId15"/>
    <p:sldId id="721" r:id="rId16"/>
    <p:sldId id="324" r:id="rId17"/>
    <p:sldId id="719" r:id="rId18"/>
    <p:sldId id="268" r:id="rId19"/>
    <p:sldId id="273" r:id="rId20"/>
    <p:sldId id="274" r:id="rId21"/>
    <p:sldId id="276" r:id="rId22"/>
    <p:sldId id="277" r:id="rId23"/>
    <p:sldId id="278" r:id="rId24"/>
    <p:sldId id="258" r:id="rId25"/>
    <p:sldId id="350" r:id="rId26"/>
    <p:sldId id="655" r:id="rId27"/>
    <p:sldId id="279" r:id="rId28"/>
    <p:sldId id="280" r:id="rId29"/>
    <p:sldId id="289" r:id="rId30"/>
    <p:sldId id="290" r:id="rId31"/>
    <p:sldId id="291" r:id="rId32"/>
    <p:sldId id="292" r:id="rId33"/>
    <p:sldId id="673" r:id="rId34"/>
    <p:sldId id="369" r:id="rId35"/>
    <p:sldId id="674" r:id="rId36"/>
    <p:sldId id="264" r:id="rId37"/>
    <p:sldId id="326" r:id="rId38"/>
    <p:sldId id="328" r:id="rId39"/>
    <p:sldId id="708" r:id="rId40"/>
    <p:sldId id="676" r:id="rId41"/>
    <p:sldId id="677" r:id="rId42"/>
    <p:sldId id="334" r:id="rId43"/>
    <p:sldId id="720" r:id="rId44"/>
    <p:sldId id="653" r:id="rId45"/>
    <p:sldId id="678" r:id="rId46"/>
    <p:sldId id="360" r:id="rId47"/>
    <p:sldId id="679" r:id="rId48"/>
    <p:sldId id="709" r:id="rId49"/>
    <p:sldId id="710" r:id="rId50"/>
    <p:sldId id="711" r:id="rId51"/>
    <p:sldId id="735" r:id="rId52"/>
    <p:sldId id="714" r:id="rId53"/>
    <p:sldId id="665" r:id="rId54"/>
    <p:sldId id="718" r:id="rId55"/>
    <p:sldId id="356" r:id="rId56"/>
    <p:sldId id="336" r:id="rId57"/>
    <p:sldId id="347" r:id="rId58"/>
    <p:sldId id="725" r:id="rId59"/>
    <p:sldId id="271" r:id="rId60"/>
    <p:sldId id="727" r:id="rId61"/>
    <p:sldId id="723" r:id="rId62"/>
    <p:sldId id="729" r:id="rId63"/>
    <p:sldId id="734" r:id="rId64"/>
    <p:sldId id="724" r:id="rId65"/>
    <p:sldId id="355" r:id="rId66"/>
    <p:sldId id="658" r:id="rId67"/>
    <p:sldId id="354" r:id="rId68"/>
    <p:sldId id="726" r:id="rId69"/>
    <p:sldId id="660" r:id="rId70"/>
    <p:sldId id="706" r:id="rId71"/>
    <p:sldId id="657" r:id="rId72"/>
    <p:sldId id="736" r:id="rId7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4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5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19229-DA8A-4819-A3B1-464968CE919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36F9E03-E34D-4A93-88D9-49A90C4E25B0}">
      <dgm:prSet phldrT="[Teksti]"/>
      <dgm:spPr/>
      <dgm:t>
        <a:bodyPr/>
        <a:lstStyle/>
        <a:p>
          <a:r>
            <a:rPr lang="fi-FI" dirty="0"/>
            <a:t>Kielihäiriö</a:t>
          </a:r>
        </a:p>
      </dgm:t>
    </dgm:pt>
    <dgm:pt modelId="{63B4B6DE-1ADE-4225-83EA-BCEA66D01049}" type="parTrans" cxnId="{4A81CF1B-23F8-4261-8ACB-CEBF7234BD76}">
      <dgm:prSet/>
      <dgm:spPr/>
      <dgm:t>
        <a:bodyPr/>
        <a:lstStyle/>
        <a:p>
          <a:endParaRPr lang="fi-FI"/>
        </a:p>
      </dgm:t>
    </dgm:pt>
    <dgm:pt modelId="{70603C96-1958-4F8E-AA2F-CE732BA2E6A6}" type="sibTrans" cxnId="{4A81CF1B-23F8-4261-8ACB-CEBF7234BD76}">
      <dgm:prSet/>
      <dgm:spPr/>
      <dgm:t>
        <a:bodyPr/>
        <a:lstStyle/>
        <a:p>
          <a:endParaRPr lang="fi-FI"/>
        </a:p>
      </dgm:t>
    </dgm:pt>
    <dgm:pt modelId="{B308B142-2B42-434A-ACCB-C554F4B102C9}">
      <dgm:prSet phldrT="[Teksti]"/>
      <dgm:spPr/>
      <dgm:t>
        <a:bodyPr/>
        <a:lstStyle/>
        <a:p>
          <a:r>
            <a:rPr lang="fi-FI" dirty="0"/>
            <a:t>ADHD</a:t>
          </a:r>
        </a:p>
      </dgm:t>
    </dgm:pt>
    <dgm:pt modelId="{E0443D89-59FB-418E-AB3C-905EB16C47E8}" type="parTrans" cxnId="{1DF533F1-7F24-4260-BAA9-5AD198FF1346}">
      <dgm:prSet/>
      <dgm:spPr/>
      <dgm:t>
        <a:bodyPr/>
        <a:lstStyle/>
        <a:p>
          <a:endParaRPr lang="fi-FI"/>
        </a:p>
      </dgm:t>
    </dgm:pt>
    <dgm:pt modelId="{E00C1C95-B24E-4E7D-9F94-0920561F84E4}" type="sibTrans" cxnId="{1DF533F1-7F24-4260-BAA9-5AD198FF1346}">
      <dgm:prSet/>
      <dgm:spPr/>
      <dgm:t>
        <a:bodyPr/>
        <a:lstStyle/>
        <a:p>
          <a:endParaRPr lang="fi-FI"/>
        </a:p>
      </dgm:t>
    </dgm:pt>
    <dgm:pt modelId="{FCF583C4-7F5D-4D6E-818D-B818F261B560}">
      <dgm:prSet phldrT="[Teksti]"/>
      <dgm:spPr/>
      <dgm:t>
        <a:bodyPr/>
        <a:lstStyle/>
        <a:p>
          <a:r>
            <a:rPr lang="fi-FI" dirty="0"/>
            <a:t>Autismi</a:t>
          </a:r>
        </a:p>
      </dgm:t>
    </dgm:pt>
    <dgm:pt modelId="{C94CA661-A977-457B-ABD9-EA5989D8533D}" type="parTrans" cxnId="{7107758A-663E-4366-9EF8-D27116FAA727}">
      <dgm:prSet/>
      <dgm:spPr/>
      <dgm:t>
        <a:bodyPr/>
        <a:lstStyle/>
        <a:p>
          <a:endParaRPr lang="fi-FI"/>
        </a:p>
      </dgm:t>
    </dgm:pt>
    <dgm:pt modelId="{D2EBED88-3CFA-4A45-8BD3-63551A1D721A}" type="sibTrans" cxnId="{7107758A-663E-4366-9EF8-D27116FAA727}">
      <dgm:prSet/>
      <dgm:spPr/>
      <dgm:t>
        <a:bodyPr/>
        <a:lstStyle/>
        <a:p>
          <a:endParaRPr lang="fi-FI"/>
        </a:p>
      </dgm:t>
    </dgm:pt>
    <dgm:pt modelId="{56427497-A0E1-4A2E-A13E-0F7F33F514D1}">
      <dgm:prSet phldrT="[Teksti]"/>
      <dgm:spPr/>
      <dgm:t>
        <a:bodyPr/>
        <a:lstStyle/>
        <a:p>
          <a:r>
            <a:rPr lang="fi-FI" dirty="0"/>
            <a:t>Palvelun tarve</a:t>
          </a:r>
        </a:p>
      </dgm:t>
    </dgm:pt>
    <dgm:pt modelId="{88CC716A-B505-4649-8A55-11BF844791DB}" type="parTrans" cxnId="{18AADFA5-7E91-4D9C-8E92-61EBA4B29D13}">
      <dgm:prSet/>
      <dgm:spPr/>
      <dgm:t>
        <a:bodyPr/>
        <a:lstStyle/>
        <a:p>
          <a:endParaRPr lang="fi-FI"/>
        </a:p>
      </dgm:t>
    </dgm:pt>
    <dgm:pt modelId="{E472184B-82F6-4C93-8B85-10BC64DCC239}" type="sibTrans" cxnId="{18AADFA5-7E91-4D9C-8E92-61EBA4B29D13}">
      <dgm:prSet/>
      <dgm:spPr/>
      <dgm:t>
        <a:bodyPr/>
        <a:lstStyle/>
        <a:p>
          <a:endParaRPr lang="fi-FI"/>
        </a:p>
      </dgm:t>
    </dgm:pt>
    <dgm:pt modelId="{AC5939A1-026A-47CC-B11D-00D1A70ADE5B}" type="pres">
      <dgm:prSet presAssocID="{44319229-DA8A-4819-A3B1-464968CE9192}" presName="Name0" presStyleCnt="0">
        <dgm:presLayoutVars>
          <dgm:chMax val="4"/>
          <dgm:resizeHandles val="exact"/>
        </dgm:presLayoutVars>
      </dgm:prSet>
      <dgm:spPr/>
    </dgm:pt>
    <dgm:pt modelId="{63D4DCAD-DD0D-4370-9497-0FBB2206654E}" type="pres">
      <dgm:prSet presAssocID="{44319229-DA8A-4819-A3B1-464968CE9192}" presName="ellipse" presStyleLbl="trBgShp" presStyleIdx="0" presStyleCnt="1"/>
      <dgm:spPr/>
    </dgm:pt>
    <dgm:pt modelId="{7A7FEBE0-8889-4994-86E4-F7F3FC66E773}" type="pres">
      <dgm:prSet presAssocID="{44319229-DA8A-4819-A3B1-464968CE9192}" presName="arrow1" presStyleLbl="fgShp" presStyleIdx="0" presStyleCnt="1"/>
      <dgm:spPr/>
    </dgm:pt>
    <dgm:pt modelId="{0CD9ECF7-5ABF-460E-A0E3-239FBE422616}" type="pres">
      <dgm:prSet presAssocID="{44319229-DA8A-4819-A3B1-464968CE9192}" presName="rectangle" presStyleLbl="revTx" presStyleIdx="0" presStyleCnt="1" custLinFactNeighborX="-18" custLinFactNeighborY="-15326">
        <dgm:presLayoutVars>
          <dgm:bulletEnabled val="1"/>
        </dgm:presLayoutVars>
      </dgm:prSet>
      <dgm:spPr/>
    </dgm:pt>
    <dgm:pt modelId="{C23EFB57-62AA-4792-A799-38A303132FB8}" type="pres">
      <dgm:prSet presAssocID="{B308B142-2B42-434A-ACCB-C554F4B102C9}" presName="item1" presStyleLbl="node1" presStyleIdx="0" presStyleCnt="3">
        <dgm:presLayoutVars>
          <dgm:bulletEnabled val="1"/>
        </dgm:presLayoutVars>
      </dgm:prSet>
      <dgm:spPr/>
    </dgm:pt>
    <dgm:pt modelId="{7D87E67F-62CF-4242-BD13-DECF9102CDB4}" type="pres">
      <dgm:prSet presAssocID="{FCF583C4-7F5D-4D6E-818D-B818F261B560}" presName="item2" presStyleLbl="node1" presStyleIdx="1" presStyleCnt="3">
        <dgm:presLayoutVars>
          <dgm:bulletEnabled val="1"/>
        </dgm:presLayoutVars>
      </dgm:prSet>
      <dgm:spPr/>
    </dgm:pt>
    <dgm:pt modelId="{C02ADAFB-1B19-4FB5-8F36-D8D85FD0FCCB}" type="pres">
      <dgm:prSet presAssocID="{56427497-A0E1-4A2E-A13E-0F7F33F514D1}" presName="item3" presStyleLbl="node1" presStyleIdx="2" presStyleCnt="3">
        <dgm:presLayoutVars>
          <dgm:bulletEnabled val="1"/>
        </dgm:presLayoutVars>
      </dgm:prSet>
      <dgm:spPr/>
    </dgm:pt>
    <dgm:pt modelId="{2E1A077F-632D-4981-97DD-23307F01BA44}" type="pres">
      <dgm:prSet presAssocID="{44319229-DA8A-4819-A3B1-464968CE9192}" presName="funnel" presStyleLbl="trAlignAcc1" presStyleIdx="0" presStyleCnt="1" custLinFactNeighborY="-812"/>
      <dgm:spPr/>
    </dgm:pt>
  </dgm:ptLst>
  <dgm:cxnLst>
    <dgm:cxn modelId="{4A81CF1B-23F8-4261-8ACB-CEBF7234BD76}" srcId="{44319229-DA8A-4819-A3B1-464968CE9192}" destId="{936F9E03-E34D-4A93-88D9-49A90C4E25B0}" srcOrd="0" destOrd="0" parTransId="{63B4B6DE-1ADE-4225-83EA-BCEA66D01049}" sibTransId="{70603C96-1958-4F8E-AA2F-CE732BA2E6A6}"/>
    <dgm:cxn modelId="{5C4D895D-D7CD-4F37-A197-8EB4898B92BE}" type="presOf" srcId="{56427497-A0E1-4A2E-A13E-0F7F33F514D1}" destId="{0CD9ECF7-5ABF-460E-A0E3-239FBE422616}" srcOrd="0" destOrd="0" presId="urn:microsoft.com/office/officeart/2005/8/layout/funnel1"/>
    <dgm:cxn modelId="{586A6A78-038C-4134-AC1A-BD56613C9EC1}" type="presOf" srcId="{936F9E03-E34D-4A93-88D9-49A90C4E25B0}" destId="{C02ADAFB-1B19-4FB5-8F36-D8D85FD0FCCB}" srcOrd="0" destOrd="0" presId="urn:microsoft.com/office/officeart/2005/8/layout/funnel1"/>
    <dgm:cxn modelId="{7107758A-663E-4366-9EF8-D27116FAA727}" srcId="{44319229-DA8A-4819-A3B1-464968CE9192}" destId="{FCF583C4-7F5D-4D6E-818D-B818F261B560}" srcOrd="2" destOrd="0" parTransId="{C94CA661-A977-457B-ABD9-EA5989D8533D}" sibTransId="{D2EBED88-3CFA-4A45-8BD3-63551A1D721A}"/>
    <dgm:cxn modelId="{18AADFA5-7E91-4D9C-8E92-61EBA4B29D13}" srcId="{44319229-DA8A-4819-A3B1-464968CE9192}" destId="{56427497-A0E1-4A2E-A13E-0F7F33F514D1}" srcOrd="3" destOrd="0" parTransId="{88CC716A-B505-4649-8A55-11BF844791DB}" sibTransId="{E472184B-82F6-4C93-8B85-10BC64DCC239}"/>
    <dgm:cxn modelId="{854AC4DB-56C1-47D9-A9B5-A76D2F35A9D2}" type="presOf" srcId="{B308B142-2B42-434A-ACCB-C554F4B102C9}" destId="{7D87E67F-62CF-4242-BD13-DECF9102CDB4}" srcOrd="0" destOrd="0" presId="urn:microsoft.com/office/officeart/2005/8/layout/funnel1"/>
    <dgm:cxn modelId="{61353BE0-21CF-47A7-ACC8-4022B57B23E8}" type="presOf" srcId="{44319229-DA8A-4819-A3B1-464968CE9192}" destId="{AC5939A1-026A-47CC-B11D-00D1A70ADE5B}" srcOrd="0" destOrd="0" presId="urn:microsoft.com/office/officeart/2005/8/layout/funnel1"/>
    <dgm:cxn modelId="{1DF533F1-7F24-4260-BAA9-5AD198FF1346}" srcId="{44319229-DA8A-4819-A3B1-464968CE9192}" destId="{B308B142-2B42-434A-ACCB-C554F4B102C9}" srcOrd="1" destOrd="0" parTransId="{E0443D89-59FB-418E-AB3C-905EB16C47E8}" sibTransId="{E00C1C95-B24E-4E7D-9F94-0920561F84E4}"/>
    <dgm:cxn modelId="{DC63CEF8-1E9E-4782-B709-985903FBCBC7}" type="presOf" srcId="{FCF583C4-7F5D-4D6E-818D-B818F261B560}" destId="{C23EFB57-62AA-4792-A799-38A303132FB8}" srcOrd="0" destOrd="0" presId="urn:microsoft.com/office/officeart/2005/8/layout/funnel1"/>
    <dgm:cxn modelId="{8F65DD06-D192-4950-AA93-88C350B18F18}" type="presParOf" srcId="{AC5939A1-026A-47CC-B11D-00D1A70ADE5B}" destId="{63D4DCAD-DD0D-4370-9497-0FBB2206654E}" srcOrd="0" destOrd="0" presId="urn:microsoft.com/office/officeart/2005/8/layout/funnel1"/>
    <dgm:cxn modelId="{ED10DD5C-3656-412D-8735-4C2BB809DB0E}" type="presParOf" srcId="{AC5939A1-026A-47CC-B11D-00D1A70ADE5B}" destId="{7A7FEBE0-8889-4994-86E4-F7F3FC66E773}" srcOrd="1" destOrd="0" presId="urn:microsoft.com/office/officeart/2005/8/layout/funnel1"/>
    <dgm:cxn modelId="{C595A356-8FFE-4CDD-BDAE-BDA189480DE0}" type="presParOf" srcId="{AC5939A1-026A-47CC-B11D-00D1A70ADE5B}" destId="{0CD9ECF7-5ABF-460E-A0E3-239FBE422616}" srcOrd="2" destOrd="0" presId="urn:microsoft.com/office/officeart/2005/8/layout/funnel1"/>
    <dgm:cxn modelId="{597A9915-6CCC-46AD-9B83-881CAFBEFC72}" type="presParOf" srcId="{AC5939A1-026A-47CC-B11D-00D1A70ADE5B}" destId="{C23EFB57-62AA-4792-A799-38A303132FB8}" srcOrd="3" destOrd="0" presId="urn:microsoft.com/office/officeart/2005/8/layout/funnel1"/>
    <dgm:cxn modelId="{8C35A918-6E47-4C37-812F-A5DC181CFE68}" type="presParOf" srcId="{AC5939A1-026A-47CC-B11D-00D1A70ADE5B}" destId="{7D87E67F-62CF-4242-BD13-DECF9102CDB4}" srcOrd="4" destOrd="0" presId="urn:microsoft.com/office/officeart/2005/8/layout/funnel1"/>
    <dgm:cxn modelId="{D1D0722A-A523-4636-B606-093D84B8E893}" type="presParOf" srcId="{AC5939A1-026A-47CC-B11D-00D1A70ADE5B}" destId="{C02ADAFB-1B19-4FB5-8F36-D8D85FD0FCCB}" srcOrd="5" destOrd="0" presId="urn:microsoft.com/office/officeart/2005/8/layout/funnel1"/>
    <dgm:cxn modelId="{8886EE43-1352-4637-88B0-5D205B960F85}" type="presParOf" srcId="{AC5939A1-026A-47CC-B11D-00D1A70ADE5B}" destId="{2E1A077F-632D-4981-97DD-23307F01BA4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D4DCAD-DD0D-4370-9497-0FBB2206654E}">
      <dsp:nvSpPr>
        <dsp:cNvPr id="0" name=""/>
        <dsp:cNvSpPr/>
      </dsp:nvSpPr>
      <dsp:spPr>
        <a:xfrm>
          <a:off x="1494581" y="196125"/>
          <a:ext cx="3892328" cy="135175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FEBE0-8889-4994-86E4-F7F3FC66E773}">
      <dsp:nvSpPr>
        <dsp:cNvPr id="0" name=""/>
        <dsp:cNvSpPr/>
      </dsp:nvSpPr>
      <dsp:spPr>
        <a:xfrm>
          <a:off x="3069616" y="3506112"/>
          <a:ext cx="754327" cy="48276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9ECF7-5ABF-460E-A0E3-239FBE422616}">
      <dsp:nvSpPr>
        <dsp:cNvPr id="0" name=""/>
        <dsp:cNvSpPr/>
      </dsp:nvSpPr>
      <dsp:spPr>
        <a:xfrm>
          <a:off x="1635743" y="3753598"/>
          <a:ext cx="3620770" cy="90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Palvelun tarve</a:t>
          </a:r>
        </a:p>
      </dsp:txBody>
      <dsp:txXfrm>
        <a:off x="1635743" y="3753598"/>
        <a:ext cx="3620770" cy="905192"/>
      </dsp:txXfrm>
    </dsp:sp>
    <dsp:sp modelId="{C23EFB57-62AA-4792-A799-38A303132FB8}">
      <dsp:nvSpPr>
        <dsp:cNvPr id="0" name=""/>
        <dsp:cNvSpPr/>
      </dsp:nvSpPr>
      <dsp:spPr>
        <a:xfrm>
          <a:off x="2909699" y="1652278"/>
          <a:ext cx="1357788" cy="1357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Autismi</a:t>
          </a:r>
        </a:p>
      </dsp:txBody>
      <dsp:txXfrm>
        <a:off x="3108542" y="1851121"/>
        <a:ext cx="960102" cy="960102"/>
      </dsp:txXfrm>
    </dsp:sp>
    <dsp:sp modelId="{7D87E67F-62CF-4242-BD13-DECF9102CDB4}">
      <dsp:nvSpPr>
        <dsp:cNvPr id="0" name=""/>
        <dsp:cNvSpPr/>
      </dsp:nvSpPr>
      <dsp:spPr>
        <a:xfrm>
          <a:off x="1938125" y="633634"/>
          <a:ext cx="1357788" cy="1357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ADHD</a:t>
          </a:r>
        </a:p>
      </dsp:txBody>
      <dsp:txXfrm>
        <a:off x="2136968" y="832477"/>
        <a:ext cx="960102" cy="960102"/>
      </dsp:txXfrm>
    </dsp:sp>
    <dsp:sp modelId="{C02ADAFB-1B19-4FB5-8F36-D8D85FD0FCCB}">
      <dsp:nvSpPr>
        <dsp:cNvPr id="0" name=""/>
        <dsp:cNvSpPr/>
      </dsp:nvSpPr>
      <dsp:spPr>
        <a:xfrm>
          <a:off x="3326087" y="305351"/>
          <a:ext cx="1357788" cy="13577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/>
            <a:t>Kielihäiriö</a:t>
          </a:r>
        </a:p>
      </dsp:txBody>
      <dsp:txXfrm>
        <a:off x="3524930" y="504194"/>
        <a:ext cx="960102" cy="960102"/>
      </dsp:txXfrm>
    </dsp:sp>
    <dsp:sp modelId="{2E1A077F-632D-4981-97DD-23307F01BA44}">
      <dsp:nvSpPr>
        <dsp:cNvPr id="0" name=""/>
        <dsp:cNvSpPr/>
      </dsp:nvSpPr>
      <dsp:spPr>
        <a:xfrm>
          <a:off x="1334663" y="2732"/>
          <a:ext cx="4224232" cy="337938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6055D-78EE-43EE-9168-69A319273433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F6DF6-93CD-4DCC-883D-5504CB7933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365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3056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51" tIns="45126" rIns="90251" bIns="45126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E7EBE523-01AF-49E9-8052-74653283EC1F}" type="slidenum">
              <a:rPr lang="fi-FI" altLang="fi-FI" sz="12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/>
              <a:t>10</a:t>
            </a:fld>
            <a:endParaRPr lang="fi-FI" altLang="fi-FI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fi-FI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71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1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EF22A-7D0B-41CC-AAE3-59B0710FFD0D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0467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9007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7748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810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EF22A-7D0B-41CC-AAE3-59B0710FFD0D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7121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5675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248737-154F-402B-87E0-026FDF538146}" type="slidenum">
              <a:rPr lang="fi-FI" altLang="fi-FI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fi-FI" altLang="fi-FI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217127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41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95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5367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0B1170-0B68-49EA-ACBD-6AECAC62117C}" type="slidenum">
              <a:rPr lang="fi-FI" altLang="fi-FI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fi-FI" altLang="fi-FI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dirty="0"/>
          </a:p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38666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A4157B-65ED-4FF9-9C69-3969B4BB5E1A}" type="slidenum">
              <a:rPr lang="fi-FI" altLang="fi-FI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fi-FI" altLang="fi-FI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965116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FD935B-400F-4723-840A-121774EA8C13}" type="slidenum">
              <a:rPr lang="fi-FI" altLang="fi-FI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fi-FI" altLang="fi-FI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b="1" dirty="0"/>
          </a:p>
          <a:p>
            <a:pPr eaLnBrk="1" hangingPunct="1"/>
            <a:endParaRPr lang="fi-FI" altLang="fi-FI" b="1" dirty="0"/>
          </a:p>
        </p:txBody>
      </p:sp>
    </p:spTree>
    <p:extLst>
      <p:ext uri="{BB962C8B-B14F-4D97-AF65-F5344CB8AC3E}">
        <p14:creationId xmlns:p14="http://schemas.microsoft.com/office/powerpoint/2010/main" val="375573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883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40425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8191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0C5044-C5D4-4F09-97D2-442113FD37DA}" type="slidenum">
              <a:rPr lang="fi-FI" altLang="fi-FI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fi-FI" altLang="fi-FI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482418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68407A-C95A-48FA-9E95-39A9877B0E9F}" type="slidenum">
              <a:rPr lang="fi-FI" altLang="fi-FI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fi-FI" altLang="fi-FI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1709355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131340-0A5F-4313-9C95-84BB17685AFA}" type="slidenum">
              <a:rPr lang="fi-FI" altLang="fi-FI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fi-FI" altLang="fi-FI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305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13032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04280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Huomautusten paikkamerkki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/>
          </a:p>
        </p:txBody>
      </p:sp>
      <p:sp>
        <p:nvSpPr>
          <p:cNvPr id="52228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236F92-AB64-464F-8AE6-59A31F29F64A}" type="slidenum">
              <a:rPr lang="fi-FI" altLang="fi-FI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fi-FI" altLang="fi-F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2505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20240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Huomautusten paikkamerkki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/>
          </a:p>
        </p:txBody>
      </p:sp>
      <p:sp>
        <p:nvSpPr>
          <p:cNvPr id="54277" name="Dian numeron paikkamerkki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83EA3C-365A-4ED6-BE3F-9FCE296B533A}" type="slidenum">
              <a:rPr lang="fi-FI" altLang="fi-FI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lang="fi-FI" altLang="fi-FI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132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42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8593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78321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Huomautusten paikkamerkki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altLang="fi-FI" dirty="0"/>
          </a:p>
        </p:txBody>
      </p:sp>
      <p:sp>
        <p:nvSpPr>
          <p:cNvPr id="3277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829E4D-C3BB-4AC8-B0FB-C494F673B363}" type="slidenum">
              <a:rPr kumimoji="0" lang="fi-FI" altLang="fi-FI" sz="1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fi-FI" altLang="fi-FI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5514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7334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6348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8307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543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0054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6461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72526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809388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42832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793467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082720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41050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38556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49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660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95996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91406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02223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8112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50422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3242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99959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6445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82068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919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59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859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112687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98891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44060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98538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422904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17093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383766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24459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19411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11176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69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2571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804863"/>
            <a:ext cx="5486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22386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70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013194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71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91374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72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6365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64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F6DF6-93CD-4DCC-883D-5504CB79339C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522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478ECBE-D407-4B87-B9E4-3EA128CD7C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192" y="1437188"/>
            <a:ext cx="3980481" cy="1177397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CF4CBD0B-CD13-47CD-9A96-D425FF346D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72125" y="0"/>
            <a:ext cx="6619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4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40DDACA-E5ED-4F3B-9CC7-75AB186DD2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15905"/>
            <a:ext cx="1825483" cy="5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1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47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703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131541" y="6473306"/>
            <a:ext cx="899983" cy="365125"/>
          </a:xfrm>
        </p:spPr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781800" y="6310312"/>
            <a:ext cx="1825483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C0D7B68-74E0-40EC-A6E7-35EE7B4F2D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15905"/>
            <a:ext cx="1825483" cy="5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1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32343C3-5E70-4527-B23C-5E0F20B12D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15905"/>
            <a:ext cx="1825483" cy="5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C4E6EAD-88B6-47E9-A9F7-F94D3D0D3C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15905"/>
            <a:ext cx="1825483" cy="5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0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DF0E1560-32F6-4126-A0E5-B3C589C759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15905"/>
            <a:ext cx="1825483" cy="5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6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8DDE140-D1F7-4E14-AFAF-3CDDB8B972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15905"/>
            <a:ext cx="1825483" cy="5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9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8963BD4-DCD6-49D1-A152-BE5ABB4FD9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15905"/>
            <a:ext cx="1825483" cy="5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1A08464-1DD7-4119-A9BC-B648EAD769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15905"/>
            <a:ext cx="1825483" cy="5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9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D9B-48CC-406C-9480-191798F4B548}" type="datetimeFigureOut">
              <a:rPr lang="fi-FI" smtClean="0"/>
              <a:t>11.6.2020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325799E-26E7-4235-9944-8A4F12F87A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95" y="6115905"/>
            <a:ext cx="1825483" cy="53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0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094838" y="46726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20B33-8C24-46AD-8441-51A7C9C6BE69}" type="slidenum">
              <a:rPr lang="fi-FI" smtClean="0"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1E838DA1-4392-48C5-83A2-299922F57C5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286375"/>
            <a:ext cx="6629400" cy="1571625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91716" y="64140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CEE5D9B-48CC-406C-9480-191798F4B548}" type="datetimeFigureOut">
              <a:rPr lang="fi-FI" smtClean="0"/>
              <a:pPr/>
              <a:t>11.6.2020</a:t>
            </a:fld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4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9659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9AB4B365-BCFB-4D43-A7D1-A987A0239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24" y="3140719"/>
            <a:ext cx="9144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4400" dirty="0">
                <a:solidFill>
                  <a:schemeClr val="accent6">
                    <a:lumMod val="75000"/>
                  </a:schemeClr>
                </a:solidFill>
              </a:rPr>
              <a:t>Koulutusurien ja työllistymisen esteitä 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130A9D-C09D-4359-A1E7-64397A8F5845}"/>
              </a:ext>
            </a:extLst>
          </p:cNvPr>
          <p:cNvSpPr/>
          <p:nvPr/>
        </p:nvSpPr>
        <p:spPr>
          <a:xfrm>
            <a:off x="2782824" y="4369672"/>
            <a:ext cx="6096000" cy="88537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fi-FI" sz="2400" dirty="0">
                <a:solidFill>
                  <a:prstClr val="black"/>
                </a:solidFill>
              </a:rPr>
              <a:t>Tarmo Junttanen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fi-FI" sz="2400" dirty="0">
                <a:solidFill>
                  <a:prstClr val="black"/>
                </a:solidFill>
              </a:rPr>
              <a:t>Kemi 19.9.2019</a:t>
            </a:r>
          </a:p>
        </p:txBody>
      </p:sp>
    </p:spTree>
    <p:extLst>
      <p:ext uri="{BB962C8B-B14F-4D97-AF65-F5344CB8AC3E}">
        <p14:creationId xmlns:p14="http://schemas.microsoft.com/office/powerpoint/2010/main" val="273441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>
            <a:extLst>
              <a:ext uri="{FF2B5EF4-FFF2-40B4-BE49-F238E27FC236}">
                <a16:creationId xmlns:a16="http://schemas.microsoft.com/office/drawing/2014/main" id="{40CD008A-2908-44AD-B07F-B2B8E3A47CD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3491" y="892358"/>
            <a:ext cx="6626926" cy="6035563"/>
          </a:xfrm>
          <a:prstGeom prst="rect">
            <a:avLst/>
          </a:prstGeom>
        </p:spPr>
      </p:pic>
      <p:sp>
        <p:nvSpPr>
          <p:cNvPr id="5" name="Vuokaaviosymboli: Magneettilevy 4">
            <a:extLst>
              <a:ext uri="{FF2B5EF4-FFF2-40B4-BE49-F238E27FC236}">
                <a16:creationId xmlns:a16="http://schemas.microsoft.com/office/drawing/2014/main" id="{A78F288E-1F4D-4666-9D6B-A7C793A17338}"/>
              </a:ext>
            </a:extLst>
          </p:cNvPr>
          <p:cNvSpPr/>
          <p:nvPr/>
        </p:nvSpPr>
        <p:spPr>
          <a:xfrm>
            <a:off x="6840831" y="1517340"/>
            <a:ext cx="1161535" cy="996988"/>
          </a:xfrm>
          <a:prstGeom prst="flowChartMagneticDisk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-590584" y="3681730"/>
            <a:ext cx="228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endParaRPr lang="fi-FI" altLang="fi-FI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6627779" y="2937193"/>
            <a:ext cx="228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endParaRPr lang="fi-FI" altLang="fi-FI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3342448" y="1513848"/>
            <a:ext cx="2679700" cy="30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fi-FI" sz="2400" b="1" dirty="0">
                <a:solidFill>
                  <a:schemeClr val="accent5">
                    <a:lumMod val="50000"/>
                  </a:schemeClr>
                </a:solidFill>
              </a:rPr>
              <a:t>Työmuisti</a:t>
            </a:r>
          </a:p>
        </p:txBody>
      </p:sp>
      <p:sp>
        <p:nvSpPr>
          <p:cNvPr id="174096" name="AutoShape 16"/>
          <p:cNvSpPr>
            <a:spLocks noChangeArrowheads="1"/>
          </p:cNvSpPr>
          <p:nvPr/>
        </p:nvSpPr>
        <p:spPr bwMode="auto">
          <a:xfrm rot="-5400000">
            <a:off x="4281188" y="1693200"/>
            <a:ext cx="417513" cy="898525"/>
          </a:xfrm>
          <a:prstGeom prst="downArrow">
            <a:avLst>
              <a:gd name="adj1" fmla="val 50000"/>
              <a:gd name="adj2" fmla="val 50156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endParaRPr lang="fi-FI" altLang="fi-FI" sz="9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>
            <a:off x="5880797" y="2762850"/>
            <a:ext cx="2868612" cy="34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fontAlgn="auto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fi-FI" altLang="fi-FI" sz="2800" b="1" dirty="0">
                <a:latin typeface="+mn-lt"/>
              </a:rPr>
              <a:t>Säilömuisti</a:t>
            </a:r>
          </a:p>
        </p:txBody>
      </p:sp>
      <p:grpSp>
        <p:nvGrpSpPr>
          <p:cNvPr id="29" name="Ryhmä 28"/>
          <p:cNvGrpSpPr>
            <a:grpSpLocks/>
          </p:cNvGrpSpPr>
          <p:nvPr/>
        </p:nvGrpSpPr>
        <p:grpSpPr bwMode="auto">
          <a:xfrm>
            <a:off x="1222326" y="1579880"/>
            <a:ext cx="3417903" cy="1898650"/>
            <a:chOff x="1113837" y="1505239"/>
            <a:chExt cx="2971387" cy="1898507"/>
          </a:xfrm>
        </p:grpSpPr>
        <p:cxnSp>
          <p:nvCxnSpPr>
            <p:cNvPr id="6" name="Suora yhdysviiva 5"/>
            <p:cNvCxnSpPr>
              <a:endCxn id="9" idx="0"/>
            </p:cNvCxnSpPr>
            <p:nvPr/>
          </p:nvCxnSpPr>
          <p:spPr>
            <a:xfrm flipH="1" flipV="1">
              <a:off x="2198529" y="1648103"/>
              <a:ext cx="1886695" cy="1382609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uora yhdysviiva 7"/>
            <p:cNvCxnSpPr/>
            <p:nvPr/>
          </p:nvCxnSpPr>
          <p:spPr>
            <a:xfrm flipH="1">
              <a:off x="1410817" y="3111668"/>
              <a:ext cx="2647408" cy="212709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i 8"/>
            <p:cNvSpPr/>
            <p:nvPr/>
          </p:nvSpPr>
          <p:spPr>
            <a:xfrm rot="1905658">
              <a:off x="1113837" y="1505239"/>
              <a:ext cx="1168862" cy="1898507"/>
            </a:xfrm>
            <a:prstGeom prst="ellipse">
              <a:avLst/>
            </a:prstGeom>
            <a:noFill/>
            <a:ln w="12700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</p:grpSp>
      <p:sp>
        <p:nvSpPr>
          <p:cNvPr id="18" name="Text Box 9">
            <a:extLst>
              <a:ext uri="{FF2B5EF4-FFF2-40B4-BE49-F238E27FC236}">
                <a16:creationId xmlns:a16="http://schemas.microsoft.com/office/drawing/2014/main" id="{002E322B-BE66-408D-B5C6-99E86A7F8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81" y="3575049"/>
            <a:ext cx="3231642" cy="67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fi-FI" sz="2400" b="1" dirty="0">
                <a:solidFill>
                  <a:schemeClr val="accent5">
                    <a:lumMod val="50000"/>
                  </a:schemeClr>
                </a:solidFill>
              </a:rPr>
              <a:t>Tarkkaavuuden </a:t>
            </a:r>
          </a:p>
          <a:p>
            <a:pPr eaLnBrk="1" fontAlgn="auto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fi-FI" sz="2400" b="1" dirty="0">
                <a:solidFill>
                  <a:schemeClr val="accent5">
                    <a:lumMod val="50000"/>
                  </a:schemeClr>
                </a:solidFill>
              </a:rPr>
              <a:t>kohde</a:t>
            </a:r>
          </a:p>
        </p:txBody>
      </p:sp>
      <p:sp>
        <p:nvSpPr>
          <p:cNvPr id="7" name="Pilvi 6">
            <a:extLst>
              <a:ext uri="{FF2B5EF4-FFF2-40B4-BE49-F238E27FC236}">
                <a16:creationId xmlns:a16="http://schemas.microsoft.com/office/drawing/2014/main" id="{9D2961AC-73E2-4505-BFAE-ACDC3686ED23}"/>
              </a:ext>
            </a:extLst>
          </p:cNvPr>
          <p:cNvSpPr/>
          <p:nvPr/>
        </p:nvSpPr>
        <p:spPr>
          <a:xfrm>
            <a:off x="4970888" y="1750423"/>
            <a:ext cx="914400" cy="914400"/>
          </a:xfrm>
          <a:prstGeom prst="cloud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Iloiset kasvot 15">
            <a:extLst>
              <a:ext uri="{FF2B5EF4-FFF2-40B4-BE49-F238E27FC236}">
                <a16:creationId xmlns:a16="http://schemas.microsoft.com/office/drawing/2014/main" id="{E33C1A38-FADE-4296-B9EE-2C331F1EF2D8}"/>
              </a:ext>
            </a:extLst>
          </p:cNvPr>
          <p:cNvSpPr/>
          <p:nvPr/>
        </p:nvSpPr>
        <p:spPr>
          <a:xfrm>
            <a:off x="1431950" y="2105647"/>
            <a:ext cx="914400" cy="9144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5" name="Kuva 24">
            <a:extLst>
              <a:ext uri="{FF2B5EF4-FFF2-40B4-BE49-F238E27FC236}">
                <a16:creationId xmlns:a16="http://schemas.microsoft.com/office/drawing/2014/main" id="{92F07A4D-5679-4585-803F-2A82445640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4446" y="1900917"/>
            <a:ext cx="886351" cy="613411"/>
          </a:xfrm>
          <a:prstGeom prst="rect">
            <a:avLst/>
          </a:prstGeom>
        </p:spPr>
      </p:pic>
      <p:sp>
        <p:nvSpPr>
          <p:cNvPr id="27" name="Nuoli: Vasen-oikea 26">
            <a:extLst>
              <a:ext uri="{FF2B5EF4-FFF2-40B4-BE49-F238E27FC236}">
                <a16:creationId xmlns:a16="http://schemas.microsoft.com/office/drawing/2014/main" id="{D17E7B1E-523E-45F7-945A-1643C4D7444C}"/>
              </a:ext>
            </a:extLst>
          </p:cNvPr>
          <p:cNvSpPr/>
          <p:nvPr/>
        </p:nvSpPr>
        <p:spPr>
          <a:xfrm>
            <a:off x="5686089" y="1048378"/>
            <a:ext cx="1683155" cy="674377"/>
          </a:xfrm>
          <a:custGeom>
            <a:avLst/>
            <a:gdLst>
              <a:gd name="connsiteX0" fmla="*/ 0 w 2783508"/>
              <a:gd name="connsiteY0" fmla="*/ 242318 h 484636"/>
              <a:gd name="connsiteX1" fmla="*/ 242318 w 2783508"/>
              <a:gd name="connsiteY1" fmla="*/ 0 h 484636"/>
              <a:gd name="connsiteX2" fmla="*/ 242318 w 2783508"/>
              <a:gd name="connsiteY2" fmla="*/ 121159 h 484636"/>
              <a:gd name="connsiteX3" fmla="*/ 2541190 w 2783508"/>
              <a:gd name="connsiteY3" fmla="*/ 121159 h 484636"/>
              <a:gd name="connsiteX4" fmla="*/ 2541190 w 2783508"/>
              <a:gd name="connsiteY4" fmla="*/ 0 h 484636"/>
              <a:gd name="connsiteX5" fmla="*/ 2783508 w 2783508"/>
              <a:gd name="connsiteY5" fmla="*/ 242318 h 484636"/>
              <a:gd name="connsiteX6" fmla="*/ 2541190 w 2783508"/>
              <a:gd name="connsiteY6" fmla="*/ 484636 h 484636"/>
              <a:gd name="connsiteX7" fmla="*/ 2541190 w 2783508"/>
              <a:gd name="connsiteY7" fmla="*/ 363477 h 484636"/>
              <a:gd name="connsiteX8" fmla="*/ 242318 w 2783508"/>
              <a:gd name="connsiteY8" fmla="*/ 363477 h 484636"/>
              <a:gd name="connsiteX9" fmla="*/ 242318 w 2783508"/>
              <a:gd name="connsiteY9" fmla="*/ 484636 h 484636"/>
              <a:gd name="connsiteX10" fmla="*/ 0 w 2783508"/>
              <a:gd name="connsiteY10" fmla="*/ 242318 h 484636"/>
              <a:gd name="connsiteX0" fmla="*/ 0 w 2783508"/>
              <a:gd name="connsiteY0" fmla="*/ 242318 h 598936"/>
              <a:gd name="connsiteX1" fmla="*/ 242318 w 2783508"/>
              <a:gd name="connsiteY1" fmla="*/ 0 h 598936"/>
              <a:gd name="connsiteX2" fmla="*/ 242318 w 2783508"/>
              <a:gd name="connsiteY2" fmla="*/ 121159 h 598936"/>
              <a:gd name="connsiteX3" fmla="*/ 2541190 w 2783508"/>
              <a:gd name="connsiteY3" fmla="*/ 121159 h 598936"/>
              <a:gd name="connsiteX4" fmla="*/ 2541190 w 2783508"/>
              <a:gd name="connsiteY4" fmla="*/ 0 h 598936"/>
              <a:gd name="connsiteX5" fmla="*/ 2783508 w 2783508"/>
              <a:gd name="connsiteY5" fmla="*/ 242318 h 598936"/>
              <a:gd name="connsiteX6" fmla="*/ 2541190 w 2783508"/>
              <a:gd name="connsiteY6" fmla="*/ 484636 h 598936"/>
              <a:gd name="connsiteX7" fmla="*/ 2541190 w 2783508"/>
              <a:gd name="connsiteY7" fmla="*/ 363477 h 598936"/>
              <a:gd name="connsiteX8" fmla="*/ 242318 w 2783508"/>
              <a:gd name="connsiteY8" fmla="*/ 363477 h 598936"/>
              <a:gd name="connsiteX9" fmla="*/ 445518 w 2783508"/>
              <a:gd name="connsiteY9" fmla="*/ 598936 h 598936"/>
              <a:gd name="connsiteX10" fmla="*/ 0 w 2783508"/>
              <a:gd name="connsiteY10" fmla="*/ 242318 h 598936"/>
              <a:gd name="connsiteX0" fmla="*/ 0 w 2783508"/>
              <a:gd name="connsiteY0" fmla="*/ 509018 h 865636"/>
              <a:gd name="connsiteX1" fmla="*/ 115318 w 2783508"/>
              <a:gd name="connsiteY1" fmla="*/ 0 h 865636"/>
              <a:gd name="connsiteX2" fmla="*/ 242318 w 2783508"/>
              <a:gd name="connsiteY2" fmla="*/ 387859 h 865636"/>
              <a:gd name="connsiteX3" fmla="*/ 2541190 w 2783508"/>
              <a:gd name="connsiteY3" fmla="*/ 387859 h 865636"/>
              <a:gd name="connsiteX4" fmla="*/ 2541190 w 2783508"/>
              <a:gd name="connsiteY4" fmla="*/ 266700 h 865636"/>
              <a:gd name="connsiteX5" fmla="*/ 2783508 w 2783508"/>
              <a:gd name="connsiteY5" fmla="*/ 509018 h 865636"/>
              <a:gd name="connsiteX6" fmla="*/ 2541190 w 2783508"/>
              <a:gd name="connsiteY6" fmla="*/ 751336 h 865636"/>
              <a:gd name="connsiteX7" fmla="*/ 2541190 w 2783508"/>
              <a:gd name="connsiteY7" fmla="*/ 630177 h 865636"/>
              <a:gd name="connsiteX8" fmla="*/ 242318 w 2783508"/>
              <a:gd name="connsiteY8" fmla="*/ 630177 h 865636"/>
              <a:gd name="connsiteX9" fmla="*/ 445518 w 2783508"/>
              <a:gd name="connsiteY9" fmla="*/ 865636 h 865636"/>
              <a:gd name="connsiteX10" fmla="*/ 0 w 2783508"/>
              <a:gd name="connsiteY10" fmla="*/ 509018 h 8656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2541190 w 2783508"/>
              <a:gd name="connsiteY3" fmla="*/ 387859 h 954536"/>
              <a:gd name="connsiteX4" fmla="*/ 2541190 w 2783508"/>
              <a:gd name="connsiteY4" fmla="*/ 266700 h 954536"/>
              <a:gd name="connsiteX5" fmla="*/ 2783508 w 2783508"/>
              <a:gd name="connsiteY5" fmla="*/ 509018 h 954536"/>
              <a:gd name="connsiteX6" fmla="*/ 2541190 w 2783508"/>
              <a:gd name="connsiteY6" fmla="*/ 751336 h 954536"/>
              <a:gd name="connsiteX7" fmla="*/ 2541190 w 2783508"/>
              <a:gd name="connsiteY7" fmla="*/ 630177 h 954536"/>
              <a:gd name="connsiteX8" fmla="*/ 242318 w 2783508"/>
              <a:gd name="connsiteY8" fmla="*/ 630177 h 954536"/>
              <a:gd name="connsiteX9" fmla="*/ 559818 w 2783508"/>
              <a:gd name="connsiteY9" fmla="*/ 954536 h 954536"/>
              <a:gd name="connsiteX10" fmla="*/ 0 w 2783508"/>
              <a:gd name="connsiteY10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2541190 w 2783508"/>
              <a:gd name="connsiteY3" fmla="*/ 387859 h 954536"/>
              <a:gd name="connsiteX4" fmla="*/ 2541190 w 2783508"/>
              <a:gd name="connsiteY4" fmla="*/ 266700 h 954536"/>
              <a:gd name="connsiteX5" fmla="*/ 2783508 w 2783508"/>
              <a:gd name="connsiteY5" fmla="*/ 509018 h 954536"/>
              <a:gd name="connsiteX6" fmla="*/ 2541190 w 2783508"/>
              <a:gd name="connsiteY6" fmla="*/ 751336 h 954536"/>
              <a:gd name="connsiteX7" fmla="*/ 2541190 w 2783508"/>
              <a:gd name="connsiteY7" fmla="*/ 630177 h 954536"/>
              <a:gd name="connsiteX8" fmla="*/ 331218 w 2783508"/>
              <a:gd name="connsiteY8" fmla="*/ 477777 h 954536"/>
              <a:gd name="connsiteX9" fmla="*/ 559818 w 2783508"/>
              <a:gd name="connsiteY9" fmla="*/ 954536 h 954536"/>
              <a:gd name="connsiteX10" fmla="*/ 0 w 2783508"/>
              <a:gd name="connsiteY10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541190 w 2783508"/>
              <a:gd name="connsiteY5" fmla="*/ 266700 h 954536"/>
              <a:gd name="connsiteX6" fmla="*/ 2783508 w 2783508"/>
              <a:gd name="connsiteY6" fmla="*/ 509018 h 954536"/>
              <a:gd name="connsiteX7" fmla="*/ 2541190 w 2783508"/>
              <a:gd name="connsiteY7" fmla="*/ 751336 h 954536"/>
              <a:gd name="connsiteX8" fmla="*/ 2541190 w 2783508"/>
              <a:gd name="connsiteY8" fmla="*/ 630177 h 954536"/>
              <a:gd name="connsiteX9" fmla="*/ 331218 w 2783508"/>
              <a:gd name="connsiteY9" fmla="*/ 477777 h 954536"/>
              <a:gd name="connsiteX10" fmla="*/ 559818 w 2783508"/>
              <a:gd name="connsiteY10" fmla="*/ 954536 h 954536"/>
              <a:gd name="connsiteX11" fmla="*/ 0 w 2783508"/>
              <a:gd name="connsiteY11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541190 w 2783508"/>
              <a:gd name="connsiteY5" fmla="*/ 266700 h 954536"/>
              <a:gd name="connsiteX6" fmla="*/ 2783508 w 2783508"/>
              <a:gd name="connsiteY6" fmla="*/ 509018 h 954536"/>
              <a:gd name="connsiteX7" fmla="*/ 2541190 w 2783508"/>
              <a:gd name="connsiteY7" fmla="*/ 751336 h 954536"/>
              <a:gd name="connsiteX8" fmla="*/ 2541190 w 2783508"/>
              <a:gd name="connsiteY8" fmla="*/ 630177 h 954536"/>
              <a:gd name="connsiteX9" fmla="*/ 331218 w 2783508"/>
              <a:gd name="connsiteY9" fmla="*/ 477777 h 954536"/>
              <a:gd name="connsiteX10" fmla="*/ 559818 w 2783508"/>
              <a:gd name="connsiteY10" fmla="*/ 954536 h 954536"/>
              <a:gd name="connsiteX11" fmla="*/ 0 w 2783508"/>
              <a:gd name="connsiteY11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541190 w 2783508"/>
              <a:gd name="connsiteY5" fmla="*/ 266700 h 954536"/>
              <a:gd name="connsiteX6" fmla="*/ 2783508 w 2783508"/>
              <a:gd name="connsiteY6" fmla="*/ 509018 h 954536"/>
              <a:gd name="connsiteX7" fmla="*/ 2541190 w 2783508"/>
              <a:gd name="connsiteY7" fmla="*/ 751336 h 954536"/>
              <a:gd name="connsiteX8" fmla="*/ 2541190 w 2783508"/>
              <a:gd name="connsiteY8" fmla="*/ 630177 h 954536"/>
              <a:gd name="connsiteX9" fmla="*/ 331218 w 2783508"/>
              <a:gd name="connsiteY9" fmla="*/ 477777 h 954536"/>
              <a:gd name="connsiteX10" fmla="*/ 559818 w 2783508"/>
              <a:gd name="connsiteY10" fmla="*/ 954536 h 954536"/>
              <a:gd name="connsiteX11" fmla="*/ 0 w 2783508"/>
              <a:gd name="connsiteY11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541190 w 2783508"/>
              <a:gd name="connsiteY5" fmla="*/ 266700 h 954536"/>
              <a:gd name="connsiteX6" fmla="*/ 2783508 w 2783508"/>
              <a:gd name="connsiteY6" fmla="*/ 509018 h 954536"/>
              <a:gd name="connsiteX7" fmla="*/ 2541190 w 2783508"/>
              <a:gd name="connsiteY7" fmla="*/ 751336 h 954536"/>
              <a:gd name="connsiteX8" fmla="*/ 2541190 w 2783508"/>
              <a:gd name="connsiteY8" fmla="*/ 630177 h 954536"/>
              <a:gd name="connsiteX9" fmla="*/ 331218 w 2783508"/>
              <a:gd name="connsiteY9" fmla="*/ 477777 h 954536"/>
              <a:gd name="connsiteX10" fmla="*/ 559818 w 2783508"/>
              <a:gd name="connsiteY10" fmla="*/ 954536 h 954536"/>
              <a:gd name="connsiteX11" fmla="*/ 0 w 2783508"/>
              <a:gd name="connsiteY11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541190 w 2783508"/>
              <a:gd name="connsiteY5" fmla="*/ 266700 h 954536"/>
              <a:gd name="connsiteX6" fmla="*/ 2783508 w 2783508"/>
              <a:gd name="connsiteY6" fmla="*/ 509018 h 954536"/>
              <a:gd name="connsiteX7" fmla="*/ 2541190 w 2783508"/>
              <a:gd name="connsiteY7" fmla="*/ 751336 h 954536"/>
              <a:gd name="connsiteX8" fmla="*/ 2541190 w 2783508"/>
              <a:gd name="connsiteY8" fmla="*/ 630177 h 954536"/>
              <a:gd name="connsiteX9" fmla="*/ 1362075 w 2783508"/>
              <a:gd name="connsiteY9" fmla="*/ 549276 h 954536"/>
              <a:gd name="connsiteX10" fmla="*/ 331218 w 2783508"/>
              <a:gd name="connsiteY10" fmla="*/ 477777 h 954536"/>
              <a:gd name="connsiteX11" fmla="*/ 559818 w 2783508"/>
              <a:gd name="connsiteY11" fmla="*/ 954536 h 954536"/>
              <a:gd name="connsiteX12" fmla="*/ 0 w 2783508"/>
              <a:gd name="connsiteY12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541190 w 2783508"/>
              <a:gd name="connsiteY5" fmla="*/ 266700 h 954536"/>
              <a:gd name="connsiteX6" fmla="*/ 2783508 w 2783508"/>
              <a:gd name="connsiteY6" fmla="*/ 509018 h 954536"/>
              <a:gd name="connsiteX7" fmla="*/ 2541190 w 2783508"/>
              <a:gd name="connsiteY7" fmla="*/ 751336 h 954536"/>
              <a:gd name="connsiteX8" fmla="*/ 2541190 w 2783508"/>
              <a:gd name="connsiteY8" fmla="*/ 630177 h 954536"/>
              <a:gd name="connsiteX9" fmla="*/ 1343025 w 2783508"/>
              <a:gd name="connsiteY9" fmla="*/ 238126 h 954536"/>
              <a:gd name="connsiteX10" fmla="*/ 331218 w 2783508"/>
              <a:gd name="connsiteY10" fmla="*/ 477777 h 954536"/>
              <a:gd name="connsiteX11" fmla="*/ 559818 w 2783508"/>
              <a:gd name="connsiteY11" fmla="*/ 954536 h 954536"/>
              <a:gd name="connsiteX12" fmla="*/ 0 w 2783508"/>
              <a:gd name="connsiteY12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541190 w 2783508"/>
              <a:gd name="connsiteY5" fmla="*/ 266700 h 954536"/>
              <a:gd name="connsiteX6" fmla="*/ 2783508 w 2783508"/>
              <a:gd name="connsiteY6" fmla="*/ 509018 h 954536"/>
              <a:gd name="connsiteX7" fmla="*/ 2541190 w 2783508"/>
              <a:gd name="connsiteY7" fmla="*/ 751336 h 954536"/>
              <a:gd name="connsiteX8" fmla="*/ 2541190 w 2783508"/>
              <a:gd name="connsiteY8" fmla="*/ 630177 h 954536"/>
              <a:gd name="connsiteX9" fmla="*/ 1343025 w 2783508"/>
              <a:gd name="connsiteY9" fmla="*/ 238126 h 954536"/>
              <a:gd name="connsiteX10" fmla="*/ 331218 w 2783508"/>
              <a:gd name="connsiteY10" fmla="*/ 477777 h 954536"/>
              <a:gd name="connsiteX11" fmla="*/ 559818 w 2783508"/>
              <a:gd name="connsiteY11" fmla="*/ 954536 h 954536"/>
              <a:gd name="connsiteX12" fmla="*/ 0 w 2783508"/>
              <a:gd name="connsiteY12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541190 w 2783508"/>
              <a:gd name="connsiteY5" fmla="*/ 266700 h 954536"/>
              <a:gd name="connsiteX6" fmla="*/ 2783508 w 2783508"/>
              <a:gd name="connsiteY6" fmla="*/ 509018 h 954536"/>
              <a:gd name="connsiteX7" fmla="*/ 2541190 w 2783508"/>
              <a:gd name="connsiteY7" fmla="*/ 751336 h 954536"/>
              <a:gd name="connsiteX8" fmla="*/ 2541190 w 2783508"/>
              <a:gd name="connsiteY8" fmla="*/ 630177 h 954536"/>
              <a:gd name="connsiteX9" fmla="*/ 1343025 w 2783508"/>
              <a:gd name="connsiteY9" fmla="*/ 238126 h 954536"/>
              <a:gd name="connsiteX10" fmla="*/ 331218 w 2783508"/>
              <a:gd name="connsiteY10" fmla="*/ 477777 h 954536"/>
              <a:gd name="connsiteX11" fmla="*/ 559818 w 2783508"/>
              <a:gd name="connsiteY11" fmla="*/ 954536 h 954536"/>
              <a:gd name="connsiteX12" fmla="*/ 0 w 2783508"/>
              <a:gd name="connsiteY12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541190 w 2783508"/>
              <a:gd name="connsiteY5" fmla="*/ 266700 h 954536"/>
              <a:gd name="connsiteX6" fmla="*/ 2783508 w 2783508"/>
              <a:gd name="connsiteY6" fmla="*/ 509018 h 954536"/>
              <a:gd name="connsiteX7" fmla="*/ 2480865 w 2783508"/>
              <a:gd name="connsiteY7" fmla="*/ 805311 h 954536"/>
              <a:gd name="connsiteX8" fmla="*/ 2541190 w 2783508"/>
              <a:gd name="connsiteY8" fmla="*/ 630177 h 954536"/>
              <a:gd name="connsiteX9" fmla="*/ 1343025 w 2783508"/>
              <a:gd name="connsiteY9" fmla="*/ 238126 h 954536"/>
              <a:gd name="connsiteX10" fmla="*/ 331218 w 2783508"/>
              <a:gd name="connsiteY10" fmla="*/ 477777 h 954536"/>
              <a:gd name="connsiteX11" fmla="*/ 559818 w 2783508"/>
              <a:gd name="connsiteY11" fmla="*/ 954536 h 954536"/>
              <a:gd name="connsiteX12" fmla="*/ 0 w 2783508"/>
              <a:gd name="connsiteY12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611040 w 2783508"/>
              <a:gd name="connsiteY5" fmla="*/ 174625 h 954536"/>
              <a:gd name="connsiteX6" fmla="*/ 2783508 w 2783508"/>
              <a:gd name="connsiteY6" fmla="*/ 509018 h 954536"/>
              <a:gd name="connsiteX7" fmla="*/ 2480865 w 2783508"/>
              <a:gd name="connsiteY7" fmla="*/ 805311 h 954536"/>
              <a:gd name="connsiteX8" fmla="*/ 2541190 w 2783508"/>
              <a:gd name="connsiteY8" fmla="*/ 630177 h 954536"/>
              <a:gd name="connsiteX9" fmla="*/ 1343025 w 2783508"/>
              <a:gd name="connsiteY9" fmla="*/ 238126 h 954536"/>
              <a:gd name="connsiteX10" fmla="*/ 331218 w 2783508"/>
              <a:gd name="connsiteY10" fmla="*/ 477777 h 954536"/>
              <a:gd name="connsiteX11" fmla="*/ 559818 w 2783508"/>
              <a:gd name="connsiteY11" fmla="*/ 954536 h 954536"/>
              <a:gd name="connsiteX12" fmla="*/ 0 w 2783508"/>
              <a:gd name="connsiteY12" fmla="*/ 509018 h 954536"/>
              <a:gd name="connsiteX0" fmla="*/ 0 w 2783508"/>
              <a:gd name="connsiteY0" fmla="*/ 509018 h 954536"/>
              <a:gd name="connsiteX1" fmla="*/ 115318 w 2783508"/>
              <a:gd name="connsiteY1" fmla="*/ 0 h 954536"/>
              <a:gd name="connsiteX2" fmla="*/ 242318 w 2783508"/>
              <a:gd name="connsiteY2" fmla="*/ 387859 h 954536"/>
              <a:gd name="connsiteX3" fmla="*/ 1317625 w 2783508"/>
              <a:gd name="connsiteY3" fmla="*/ 104776 h 954536"/>
              <a:gd name="connsiteX4" fmla="*/ 2541190 w 2783508"/>
              <a:gd name="connsiteY4" fmla="*/ 387859 h 954536"/>
              <a:gd name="connsiteX5" fmla="*/ 2611040 w 2783508"/>
              <a:gd name="connsiteY5" fmla="*/ 174625 h 954536"/>
              <a:gd name="connsiteX6" fmla="*/ 2783508 w 2783508"/>
              <a:gd name="connsiteY6" fmla="*/ 509018 h 954536"/>
              <a:gd name="connsiteX7" fmla="*/ 2480865 w 2783508"/>
              <a:gd name="connsiteY7" fmla="*/ 805311 h 954536"/>
              <a:gd name="connsiteX8" fmla="*/ 2541190 w 2783508"/>
              <a:gd name="connsiteY8" fmla="*/ 630177 h 954536"/>
              <a:gd name="connsiteX9" fmla="*/ 1343025 w 2783508"/>
              <a:gd name="connsiteY9" fmla="*/ 238126 h 954536"/>
              <a:gd name="connsiteX10" fmla="*/ 356618 w 2783508"/>
              <a:gd name="connsiteY10" fmla="*/ 557152 h 954536"/>
              <a:gd name="connsiteX11" fmla="*/ 559818 w 2783508"/>
              <a:gd name="connsiteY11" fmla="*/ 954536 h 954536"/>
              <a:gd name="connsiteX12" fmla="*/ 0 w 2783508"/>
              <a:gd name="connsiteY12" fmla="*/ 509018 h 954536"/>
              <a:gd name="connsiteX0" fmla="*/ 0 w 2783508"/>
              <a:gd name="connsiteY0" fmla="*/ 404242 h 849760"/>
              <a:gd name="connsiteX1" fmla="*/ 102618 w 2783508"/>
              <a:gd name="connsiteY1" fmla="*/ 19049 h 849760"/>
              <a:gd name="connsiteX2" fmla="*/ 242318 w 2783508"/>
              <a:gd name="connsiteY2" fmla="*/ 283083 h 849760"/>
              <a:gd name="connsiteX3" fmla="*/ 1317625 w 2783508"/>
              <a:gd name="connsiteY3" fmla="*/ 0 h 849760"/>
              <a:gd name="connsiteX4" fmla="*/ 2541190 w 2783508"/>
              <a:gd name="connsiteY4" fmla="*/ 283083 h 849760"/>
              <a:gd name="connsiteX5" fmla="*/ 2611040 w 2783508"/>
              <a:gd name="connsiteY5" fmla="*/ 69849 h 849760"/>
              <a:gd name="connsiteX6" fmla="*/ 2783508 w 2783508"/>
              <a:gd name="connsiteY6" fmla="*/ 404242 h 849760"/>
              <a:gd name="connsiteX7" fmla="*/ 2480865 w 2783508"/>
              <a:gd name="connsiteY7" fmla="*/ 700535 h 849760"/>
              <a:gd name="connsiteX8" fmla="*/ 2541190 w 2783508"/>
              <a:gd name="connsiteY8" fmla="*/ 525401 h 849760"/>
              <a:gd name="connsiteX9" fmla="*/ 1343025 w 2783508"/>
              <a:gd name="connsiteY9" fmla="*/ 133350 h 849760"/>
              <a:gd name="connsiteX10" fmla="*/ 356618 w 2783508"/>
              <a:gd name="connsiteY10" fmla="*/ 452376 h 849760"/>
              <a:gd name="connsiteX11" fmla="*/ 559818 w 2783508"/>
              <a:gd name="connsiteY11" fmla="*/ 849760 h 849760"/>
              <a:gd name="connsiteX12" fmla="*/ 0 w 2783508"/>
              <a:gd name="connsiteY12" fmla="*/ 404242 h 849760"/>
              <a:gd name="connsiteX0" fmla="*/ 0 w 2783508"/>
              <a:gd name="connsiteY0" fmla="*/ 404242 h 700535"/>
              <a:gd name="connsiteX1" fmla="*/ 102618 w 2783508"/>
              <a:gd name="connsiteY1" fmla="*/ 19049 h 700535"/>
              <a:gd name="connsiteX2" fmla="*/ 242318 w 2783508"/>
              <a:gd name="connsiteY2" fmla="*/ 283083 h 700535"/>
              <a:gd name="connsiteX3" fmla="*/ 1317625 w 2783508"/>
              <a:gd name="connsiteY3" fmla="*/ 0 h 700535"/>
              <a:gd name="connsiteX4" fmla="*/ 2541190 w 2783508"/>
              <a:gd name="connsiteY4" fmla="*/ 283083 h 700535"/>
              <a:gd name="connsiteX5" fmla="*/ 2611040 w 2783508"/>
              <a:gd name="connsiteY5" fmla="*/ 69849 h 700535"/>
              <a:gd name="connsiteX6" fmla="*/ 2783508 w 2783508"/>
              <a:gd name="connsiteY6" fmla="*/ 404242 h 700535"/>
              <a:gd name="connsiteX7" fmla="*/ 2480865 w 2783508"/>
              <a:gd name="connsiteY7" fmla="*/ 700535 h 700535"/>
              <a:gd name="connsiteX8" fmla="*/ 2541190 w 2783508"/>
              <a:gd name="connsiteY8" fmla="*/ 525401 h 700535"/>
              <a:gd name="connsiteX9" fmla="*/ 1343025 w 2783508"/>
              <a:gd name="connsiteY9" fmla="*/ 133350 h 700535"/>
              <a:gd name="connsiteX10" fmla="*/ 356618 w 2783508"/>
              <a:gd name="connsiteY10" fmla="*/ 452376 h 700535"/>
              <a:gd name="connsiteX11" fmla="*/ 451868 w 2783508"/>
              <a:gd name="connsiteY11" fmla="*/ 691010 h 700535"/>
              <a:gd name="connsiteX12" fmla="*/ 0 w 2783508"/>
              <a:gd name="connsiteY12" fmla="*/ 404242 h 700535"/>
              <a:gd name="connsiteX0" fmla="*/ 0 w 2761283"/>
              <a:gd name="connsiteY0" fmla="*/ 493142 h 700535"/>
              <a:gd name="connsiteX1" fmla="*/ 80393 w 2761283"/>
              <a:gd name="connsiteY1" fmla="*/ 19049 h 700535"/>
              <a:gd name="connsiteX2" fmla="*/ 220093 w 2761283"/>
              <a:gd name="connsiteY2" fmla="*/ 283083 h 700535"/>
              <a:gd name="connsiteX3" fmla="*/ 1295400 w 2761283"/>
              <a:gd name="connsiteY3" fmla="*/ 0 h 700535"/>
              <a:gd name="connsiteX4" fmla="*/ 2518965 w 2761283"/>
              <a:gd name="connsiteY4" fmla="*/ 283083 h 700535"/>
              <a:gd name="connsiteX5" fmla="*/ 2588815 w 2761283"/>
              <a:gd name="connsiteY5" fmla="*/ 69849 h 700535"/>
              <a:gd name="connsiteX6" fmla="*/ 2761283 w 2761283"/>
              <a:gd name="connsiteY6" fmla="*/ 404242 h 700535"/>
              <a:gd name="connsiteX7" fmla="*/ 2458640 w 2761283"/>
              <a:gd name="connsiteY7" fmla="*/ 700535 h 700535"/>
              <a:gd name="connsiteX8" fmla="*/ 2518965 w 2761283"/>
              <a:gd name="connsiteY8" fmla="*/ 525401 h 700535"/>
              <a:gd name="connsiteX9" fmla="*/ 1320800 w 2761283"/>
              <a:gd name="connsiteY9" fmla="*/ 133350 h 700535"/>
              <a:gd name="connsiteX10" fmla="*/ 334393 w 2761283"/>
              <a:gd name="connsiteY10" fmla="*/ 452376 h 700535"/>
              <a:gd name="connsiteX11" fmla="*/ 429643 w 2761283"/>
              <a:gd name="connsiteY11" fmla="*/ 691010 h 700535"/>
              <a:gd name="connsiteX12" fmla="*/ 0 w 2761283"/>
              <a:gd name="connsiteY12" fmla="*/ 493142 h 700535"/>
              <a:gd name="connsiteX0" fmla="*/ 0 w 2761283"/>
              <a:gd name="connsiteY0" fmla="*/ 493142 h 700535"/>
              <a:gd name="connsiteX1" fmla="*/ 80393 w 2761283"/>
              <a:gd name="connsiteY1" fmla="*/ 104774 h 700535"/>
              <a:gd name="connsiteX2" fmla="*/ 220093 w 2761283"/>
              <a:gd name="connsiteY2" fmla="*/ 283083 h 700535"/>
              <a:gd name="connsiteX3" fmla="*/ 1295400 w 2761283"/>
              <a:gd name="connsiteY3" fmla="*/ 0 h 700535"/>
              <a:gd name="connsiteX4" fmla="*/ 2518965 w 2761283"/>
              <a:gd name="connsiteY4" fmla="*/ 283083 h 700535"/>
              <a:gd name="connsiteX5" fmla="*/ 2588815 w 2761283"/>
              <a:gd name="connsiteY5" fmla="*/ 69849 h 700535"/>
              <a:gd name="connsiteX6" fmla="*/ 2761283 w 2761283"/>
              <a:gd name="connsiteY6" fmla="*/ 404242 h 700535"/>
              <a:gd name="connsiteX7" fmla="*/ 2458640 w 2761283"/>
              <a:gd name="connsiteY7" fmla="*/ 700535 h 700535"/>
              <a:gd name="connsiteX8" fmla="*/ 2518965 w 2761283"/>
              <a:gd name="connsiteY8" fmla="*/ 525401 h 700535"/>
              <a:gd name="connsiteX9" fmla="*/ 1320800 w 2761283"/>
              <a:gd name="connsiteY9" fmla="*/ 133350 h 700535"/>
              <a:gd name="connsiteX10" fmla="*/ 334393 w 2761283"/>
              <a:gd name="connsiteY10" fmla="*/ 452376 h 700535"/>
              <a:gd name="connsiteX11" fmla="*/ 429643 w 2761283"/>
              <a:gd name="connsiteY11" fmla="*/ 691010 h 700535"/>
              <a:gd name="connsiteX12" fmla="*/ 0 w 2761283"/>
              <a:gd name="connsiteY12" fmla="*/ 493142 h 700535"/>
              <a:gd name="connsiteX0" fmla="*/ 0 w 2761283"/>
              <a:gd name="connsiteY0" fmla="*/ 493142 h 700535"/>
              <a:gd name="connsiteX1" fmla="*/ 80393 w 2761283"/>
              <a:gd name="connsiteY1" fmla="*/ 104774 h 700535"/>
              <a:gd name="connsiteX2" fmla="*/ 220093 w 2761283"/>
              <a:gd name="connsiteY2" fmla="*/ 283083 h 700535"/>
              <a:gd name="connsiteX3" fmla="*/ 1295400 w 2761283"/>
              <a:gd name="connsiteY3" fmla="*/ 0 h 700535"/>
              <a:gd name="connsiteX4" fmla="*/ 2518965 w 2761283"/>
              <a:gd name="connsiteY4" fmla="*/ 283083 h 700535"/>
              <a:gd name="connsiteX5" fmla="*/ 2588815 w 2761283"/>
              <a:gd name="connsiteY5" fmla="*/ 69849 h 700535"/>
              <a:gd name="connsiteX6" fmla="*/ 2761283 w 2761283"/>
              <a:gd name="connsiteY6" fmla="*/ 404242 h 700535"/>
              <a:gd name="connsiteX7" fmla="*/ 2458640 w 2761283"/>
              <a:gd name="connsiteY7" fmla="*/ 700535 h 700535"/>
              <a:gd name="connsiteX8" fmla="*/ 2518965 w 2761283"/>
              <a:gd name="connsiteY8" fmla="*/ 525401 h 700535"/>
              <a:gd name="connsiteX9" fmla="*/ 1320800 w 2761283"/>
              <a:gd name="connsiteY9" fmla="*/ 133350 h 700535"/>
              <a:gd name="connsiteX10" fmla="*/ 334393 w 2761283"/>
              <a:gd name="connsiteY10" fmla="*/ 452376 h 700535"/>
              <a:gd name="connsiteX11" fmla="*/ 451868 w 2761283"/>
              <a:gd name="connsiteY11" fmla="*/ 630685 h 700535"/>
              <a:gd name="connsiteX12" fmla="*/ 0 w 2761283"/>
              <a:gd name="connsiteY12" fmla="*/ 493142 h 700535"/>
              <a:gd name="connsiteX0" fmla="*/ 0 w 2773983"/>
              <a:gd name="connsiteY0" fmla="*/ 502667 h 700535"/>
              <a:gd name="connsiteX1" fmla="*/ 93093 w 2773983"/>
              <a:gd name="connsiteY1" fmla="*/ 104774 h 700535"/>
              <a:gd name="connsiteX2" fmla="*/ 232793 w 2773983"/>
              <a:gd name="connsiteY2" fmla="*/ 283083 h 700535"/>
              <a:gd name="connsiteX3" fmla="*/ 1308100 w 2773983"/>
              <a:gd name="connsiteY3" fmla="*/ 0 h 700535"/>
              <a:gd name="connsiteX4" fmla="*/ 2531665 w 2773983"/>
              <a:gd name="connsiteY4" fmla="*/ 283083 h 700535"/>
              <a:gd name="connsiteX5" fmla="*/ 2601515 w 2773983"/>
              <a:gd name="connsiteY5" fmla="*/ 69849 h 700535"/>
              <a:gd name="connsiteX6" fmla="*/ 2773983 w 2773983"/>
              <a:gd name="connsiteY6" fmla="*/ 404242 h 700535"/>
              <a:gd name="connsiteX7" fmla="*/ 2471340 w 2773983"/>
              <a:gd name="connsiteY7" fmla="*/ 700535 h 700535"/>
              <a:gd name="connsiteX8" fmla="*/ 2531665 w 2773983"/>
              <a:gd name="connsiteY8" fmla="*/ 525401 h 700535"/>
              <a:gd name="connsiteX9" fmla="*/ 1333500 w 2773983"/>
              <a:gd name="connsiteY9" fmla="*/ 133350 h 700535"/>
              <a:gd name="connsiteX10" fmla="*/ 347093 w 2773983"/>
              <a:gd name="connsiteY10" fmla="*/ 452376 h 700535"/>
              <a:gd name="connsiteX11" fmla="*/ 464568 w 2773983"/>
              <a:gd name="connsiteY11" fmla="*/ 630685 h 700535"/>
              <a:gd name="connsiteX12" fmla="*/ 0 w 2773983"/>
              <a:gd name="connsiteY12" fmla="*/ 502667 h 700535"/>
              <a:gd name="connsiteX0" fmla="*/ 0 w 2773983"/>
              <a:gd name="connsiteY0" fmla="*/ 502667 h 700535"/>
              <a:gd name="connsiteX1" fmla="*/ 169293 w 2773983"/>
              <a:gd name="connsiteY1" fmla="*/ 152399 h 700535"/>
              <a:gd name="connsiteX2" fmla="*/ 232793 w 2773983"/>
              <a:gd name="connsiteY2" fmla="*/ 283083 h 700535"/>
              <a:gd name="connsiteX3" fmla="*/ 1308100 w 2773983"/>
              <a:gd name="connsiteY3" fmla="*/ 0 h 700535"/>
              <a:gd name="connsiteX4" fmla="*/ 2531665 w 2773983"/>
              <a:gd name="connsiteY4" fmla="*/ 283083 h 700535"/>
              <a:gd name="connsiteX5" fmla="*/ 2601515 w 2773983"/>
              <a:gd name="connsiteY5" fmla="*/ 69849 h 700535"/>
              <a:gd name="connsiteX6" fmla="*/ 2773983 w 2773983"/>
              <a:gd name="connsiteY6" fmla="*/ 404242 h 700535"/>
              <a:gd name="connsiteX7" fmla="*/ 2471340 w 2773983"/>
              <a:gd name="connsiteY7" fmla="*/ 700535 h 700535"/>
              <a:gd name="connsiteX8" fmla="*/ 2531665 w 2773983"/>
              <a:gd name="connsiteY8" fmla="*/ 525401 h 700535"/>
              <a:gd name="connsiteX9" fmla="*/ 1333500 w 2773983"/>
              <a:gd name="connsiteY9" fmla="*/ 133350 h 700535"/>
              <a:gd name="connsiteX10" fmla="*/ 347093 w 2773983"/>
              <a:gd name="connsiteY10" fmla="*/ 452376 h 700535"/>
              <a:gd name="connsiteX11" fmla="*/ 464568 w 2773983"/>
              <a:gd name="connsiteY11" fmla="*/ 630685 h 700535"/>
              <a:gd name="connsiteX12" fmla="*/ 0 w 2773983"/>
              <a:gd name="connsiteY12" fmla="*/ 502667 h 700535"/>
              <a:gd name="connsiteX0" fmla="*/ 0 w 2773983"/>
              <a:gd name="connsiteY0" fmla="*/ 502667 h 700535"/>
              <a:gd name="connsiteX1" fmla="*/ 169293 w 2773983"/>
              <a:gd name="connsiteY1" fmla="*/ 152399 h 700535"/>
              <a:gd name="connsiteX2" fmla="*/ 232793 w 2773983"/>
              <a:gd name="connsiteY2" fmla="*/ 295783 h 700535"/>
              <a:gd name="connsiteX3" fmla="*/ 1308100 w 2773983"/>
              <a:gd name="connsiteY3" fmla="*/ 0 h 700535"/>
              <a:gd name="connsiteX4" fmla="*/ 2531665 w 2773983"/>
              <a:gd name="connsiteY4" fmla="*/ 283083 h 700535"/>
              <a:gd name="connsiteX5" fmla="*/ 2601515 w 2773983"/>
              <a:gd name="connsiteY5" fmla="*/ 69849 h 700535"/>
              <a:gd name="connsiteX6" fmla="*/ 2773983 w 2773983"/>
              <a:gd name="connsiteY6" fmla="*/ 404242 h 700535"/>
              <a:gd name="connsiteX7" fmla="*/ 2471340 w 2773983"/>
              <a:gd name="connsiteY7" fmla="*/ 700535 h 700535"/>
              <a:gd name="connsiteX8" fmla="*/ 2531665 w 2773983"/>
              <a:gd name="connsiteY8" fmla="*/ 525401 h 700535"/>
              <a:gd name="connsiteX9" fmla="*/ 1333500 w 2773983"/>
              <a:gd name="connsiteY9" fmla="*/ 133350 h 700535"/>
              <a:gd name="connsiteX10" fmla="*/ 347093 w 2773983"/>
              <a:gd name="connsiteY10" fmla="*/ 452376 h 700535"/>
              <a:gd name="connsiteX11" fmla="*/ 464568 w 2773983"/>
              <a:gd name="connsiteY11" fmla="*/ 630685 h 700535"/>
              <a:gd name="connsiteX12" fmla="*/ 0 w 2773983"/>
              <a:gd name="connsiteY12" fmla="*/ 502667 h 700535"/>
              <a:gd name="connsiteX0" fmla="*/ 0 w 2773983"/>
              <a:gd name="connsiteY0" fmla="*/ 502667 h 700535"/>
              <a:gd name="connsiteX1" fmla="*/ 169293 w 2773983"/>
              <a:gd name="connsiteY1" fmla="*/ 152399 h 700535"/>
              <a:gd name="connsiteX2" fmla="*/ 232793 w 2773983"/>
              <a:gd name="connsiteY2" fmla="*/ 295783 h 700535"/>
              <a:gd name="connsiteX3" fmla="*/ 1308100 w 2773983"/>
              <a:gd name="connsiteY3" fmla="*/ 0 h 700535"/>
              <a:gd name="connsiteX4" fmla="*/ 2531665 w 2773983"/>
              <a:gd name="connsiteY4" fmla="*/ 283083 h 700535"/>
              <a:gd name="connsiteX5" fmla="*/ 2601515 w 2773983"/>
              <a:gd name="connsiteY5" fmla="*/ 69849 h 700535"/>
              <a:gd name="connsiteX6" fmla="*/ 2773983 w 2773983"/>
              <a:gd name="connsiteY6" fmla="*/ 404242 h 700535"/>
              <a:gd name="connsiteX7" fmla="*/ 2471340 w 2773983"/>
              <a:gd name="connsiteY7" fmla="*/ 700535 h 700535"/>
              <a:gd name="connsiteX8" fmla="*/ 2531665 w 2773983"/>
              <a:gd name="connsiteY8" fmla="*/ 525401 h 700535"/>
              <a:gd name="connsiteX9" fmla="*/ 1333500 w 2773983"/>
              <a:gd name="connsiteY9" fmla="*/ 133350 h 700535"/>
              <a:gd name="connsiteX10" fmla="*/ 347093 w 2773983"/>
              <a:gd name="connsiteY10" fmla="*/ 452376 h 700535"/>
              <a:gd name="connsiteX11" fmla="*/ 464568 w 2773983"/>
              <a:gd name="connsiteY11" fmla="*/ 630685 h 700535"/>
              <a:gd name="connsiteX12" fmla="*/ 0 w 2773983"/>
              <a:gd name="connsiteY12" fmla="*/ 502667 h 700535"/>
              <a:gd name="connsiteX0" fmla="*/ 0 w 2773983"/>
              <a:gd name="connsiteY0" fmla="*/ 502667 h 700535"/>
              <a:gd name="connsiteX1" fmla="*/ 169293 w 2773983"/>
              <a:gd name="connsiteY1" fmla="*/ 152399 h 700535"/>
              <a:gd name="connsiteX2" fmla="*/ 232793 w 2773983"/>
              <a:gd name="connsiteY2" fmla="*/ 295783 h 700535"/>
              <a:gd name="connsiteX3" fmla="*/ 1308100 w 2773983"/>
              <a:gd name="connsiteY3" fmla="*/ 0 h 700535"/>
              <a:gd name="connsiteX4" fmla="*/ 2531665 w 2773983"/>
              <a:gd name="connsiteY4" fmla="*/ 283083 h 700535"/>
              <a:gd name="connsiteX5" fmla="*/ 2601515 w 2773983"/>
              <a:gd name="connsiteY5" fmla="*/ 69849 h 700535"/>
              <a:gd name="connsiteX6" fmla="*/ 2773983 w 2773983"/>
              <a:gd name="connsiteY6" fmla="*/ 404242 h 700535"/>
              <a:gd name="connsiteX7" fmla="*/ 2471340 w 2773983"/>
              <a:gd name="connsiteY7" fmla="*/ 700535 h 700535"/>
              <a:gd name="connsiteX8" fmla="*/ 2531665 w 2773983"/>
              <a:gd name="connsiteY8" fmla="*/ 525401 h 700535"/>
              <a:gd name="connsiteX9" fmla="*/ 1333500 w 2773983"/>
              <a:gd name="connsiteY9" fmla="*/ 133350 h 700535"/>
              <a:gd name="connsiteX10" fmla="*/ 347093 w 2773983"/>
              <a:gd name="connsiteY10" fmla="*/ 452376 h 700535"/>
              <a:gd name="connsiteX11" fmla="*/ 464568 w 2773983"/>
              <a:gd name="connsiteY11" fmla="*/ 630685 h 700535"/>
              <a:gd name="connsiteX12" fmla="*/ 0 w 2773983"/>
              <a:gd name="connsiteY12" fmla="*/ 502667 h 700535"/>
              <a:gd name="connsiteX0" fmla="*/ 0 w 2773983"/>
              <a:gd name="connsiteY0" fmla="*/ 502667 h 700535"/>
              <a:gd name="connsiteX1" fmla="*/ 169293 w 2773983"/>
              <a:gd name="connsiteY1" fmla="*/ 152399 h 700535"/>
              <a:gd name="connsiteX2" fmla="*/ 232793 w 2773983"/>
              <a:gd name="connsiteY2" fmla="*/ 295783 h 700535"/>
              <a:gd name="connsiteX3" fmla="*/ 1308100 w 2773983"/>
              <a:gd name="connsiteY3" fmla="*/ 0 h 700535"/>
              <a:gd name="connsiteX4" fmla="*/ 2531665 w 2773983"/>
              <a:gd name="connsiteY4" fmla="*/ 283083 h 700535"/>
              <a:gd name="connsiteX5" fmla="*/ 2601515 w 2773983"/>
              <a:gd name="connsiteY5" fmla="*/ 69849 h 700535"/>
              <a:gd name="connsiteX6" fmla="*/ 2773983 w 2773983"/>
              <a:gd name="connsiteY6" fmla="*/ 404242 h 700535"/>
              <a:gd name="connsiteX7" fmla="*/ 2471340 w 2773983"/>
              <a:gd name="connsiteY7" fmla="*/ 700535 h 700535"/>
              <a:gd name="connsiteX8" fmla="*/ 2531665 w 2773983"/>
              <a:gd name="connsiteY8" fmla="*/ 525401 h 700535"/>
              <a:gd name="connsiteX9" fmla="*/ 1333500 w 2773983"/>
              <a:gd name="connsiteY9" fmla="*/ 161925 h 700535"/>
              <a:gd name="connsiteX10" fmla="*/ 347093 w 2773983"/>
              <a:gd name="connsiteY10" fmla="*/ 452376 h 700535"/>
              <a:gd name="connsiteX11" fmla="*/ 464568 w 2773983"/>
              <a:gd name="connsiteY11" fmla="*/ 630685 h 700535"/>
              <a:gd name="connsiteX12" fmla="*/ 0 w 2773983"/>
              <a:gd name="connsiteY12" fmla="*/ 502667 h 700535"/>
              <a:gd name="connsiteX0" fmla="*/ 0 w 2773983"/>
              <a:gd name="connsiteY0" fmla="*/ 502667 h 700535"/>
              <a:gd name="connsiteX1" fmla="*/ 169293 w 2773983"/>
              <a:gd name="connsiteY1" fmla="*/ 152399 h 700535"/>
              <a:gd name="connsiteX2" fmla="*/ 232793 w 2773983"/>
              <a:gd name="connsiteY2" fmla="*/ 295783 h 700535"/>
              <a:gd name="connsiteX3" fmla="*/ 1308100 w 2773983"/>
              <a:gd name="connsiteY3" fmla="*/ 0 h 700535"/>
              <a:gd name="connsiteX4" fmla="*/ 2531665 w 2773983"/>
              <a:gd name="connsiteY4" fmla="*/ 283083 h 700535"/>
              <a:gd name="connsiteX5" fmla="*/ 2601515 w 2773983"/>
              <a:gd name="connsiteY5" fmla="*/ 69849 h 700535"/>
              <a:gd name="connsiteX6" fmla="*/ 2773983 w 2773983"/>
              <a:gd name="connsiteY6" fmla="*/ 404242 h 700535"/>
              <a:gd name="connsiteX7" fmla="*/ 2471340 w 2773983"/>
              <a:gd name="connsiteY7" fmla="*/ 700535 h 700535"/>
              <a:gd name="connsiteX8" fmla="*/ 2531665 w 2773983"/>
              <a:gd name="connsiteY8" fmla="*/ 525401 h 700535"/>
              <a:gd name="connsiteX9" fmla="*/ 1333500 w 2773983"/>
              <a:gd name="connsiteY9" fmla="*/ 161925 h 700535"/>
              <a:gd name="connsiteX10" fmla="*/ 347093 w 2773983"/>
              <a:gd name="connsiteY10" fmla="*/ 452376 h 700535"/>
              <a:gd name="connsiteX11" fmla="*/ 464568 w 2773983"/>
              <a:gd name="connsiteY11" fmla="*/ 630685 h 700535"/>
              <a:gd name="connsiteX12" fmla="*/ 0 w 2773983"/>
              <a:gd name="connsiteY12" fmla="*/ 502667 h 700535"/>
              <a:gd name="connsiteX0" fmla="*/ 0 w 2773983"/>
              <a:gd name="connsiteY0" fmla="*/ 502667 h 700535"/>
              <a:gd name="connsiteX1" fmla="*/ 169293 w 2773983"/>
              <a:gd name="connsiteY1" fmla="*/ 152399 h 700535"/>
              <a:gd name="connsiteX2" fmla="*/ 232793 w 2773983"/>
              <a:gd name="connsiteY2" fmla="*/ 295783 h 700535"/>
              <a:gd name="connsiteX3" fmla="*/ 1308100 w 2773983"/>
              <a:gd name="connsiteY3" fmla="*/ 0 h 700535"/>
              <a:gd name="connsiteX4" fmla="*/ 2531665 w 2773983"/>
              <a:gd name="connsiteY4" fmla="*/ 283083 h 700535"/>
              <a:gd name="connsiteX5" fmla="*/ 2601515 w 2773983"/>
              <a:gd name="connsiteY5" fmla="*/ 69849 h 700535"/>
              <a:gd name="connsiteX6" fmla="*/ 2773983 w 2773983"/>
              <a:gd name="connsiteY6" fmla="*/ 404242 h 700535"/>
              <a:gd name="connsiteX7" fmla="*/ 2471340 w 2773983"/>
              <a:gd name="connsiteY7" fmla="*/ 700535 h 700535"/>
              <a:gd name="connsiteX8" fmla="*/ 2487215 w 2773983"/>
              <a:gd name="connsiteY8" fmla="*/ 500001 h 700535"/>
              <a:gd name="connsiteX9" fmla="*/ 1333500 w 2773983"/>
              <a:gd name="connsiteY9" fmla="*/ 161925 h 700535"/>
              <a:gd name="connsiteX10" fmla="*/ 347093 w 2773983"/>
              <a:gd name="connsiteY10" fmla="*/ 452376 h 700535"/>
              <a:gd name="connsiteX11" fmla="*/ 464568 w 2773983"/>
              <a:gd name="connsiteY11" fmla="*/ 630685 h 700535"/>
              <a:gd name="connsiteX12" fmla="*/ 0 w 2773983"/>
              <a:gd name="connsiteY12" fmla="*/ 502667 h 700535"/>
              <a:gd name="connsiteX0" fmla="*/ 0 w 2773983"/>
              <a:gd name="connsiteY0" fmla="*/ 502667 h 710060"/>
              <a:gd name="connsiteX1" fmla="*/ 169293 w 2773983"/>
              <a:gd name="connsiteY1" fmla="*/ 152399 h 710060"/>
              <a:gd name="connsiteX2" fmla="*/ 232793 w 2773983"/>
              <a:gd name="connsiteY2" fmla="*/ 295783 h 710060"/>
              <a:gd name="connsiteX3" fmla="*/ 1308100 w 2773983"/>
              <a:gd name="connsiteY3" fmla="*/ 0 h 710060"/>
              <a:gd name="connsiteX4" fmla="*/ 2531665 w 2773983"/>
              <a:gd name="connsiteY4" fmla="*/ 283083 h 710060"/>
              <a:gd name="connsiteX5" fmla="*/ 2601515 w 2773983"/>
              <a:gd name="connsiteY5" fmla="*/ 69849 h 710060"/>
              <a:gd name="connsiteX6" fmla="*/ 2773983 w 2773983"/>
              <a:gd name="connsiteY6" fmla="*/ 404242 h 710060"/>
              <a:gd name="connsiteX7" fmla="*/ 2442765 w 2773983"/>
              <a:gd name="connsiteY7" fmla="*/ 710060 h 710060"/>
              <a:gd name="connsiteX8" fmla="*/ 2487215 w 2773983"/>
              <a:gd name="connsiteY8" fmla="*/ 500001 h 710060"/>
              <a:gd name="connsiteX9" fmla="*/ 1333500 w 2773983"/>
              <a:gd name="connsiteY9" fmla="*/ 161925 h 710060"/>
              <a:gd name="connsiteX10" fmla="*/ 347093 w 2773983"/>
              <a:gd name="connsiteY10" fmla="*/ 452376 h 710060"/>
              <a:gd name="connsiteX11" fmla="*/ 464568 w 2773983"/>
              <a:gd name="connsiteY11" fmla="*/ 630685 h 710060"/>
              <a:gd name="connsiteX12" fmla="*/ 0 w 2773983"/>
              <a:gd name="connsiteY12" fmla="*/ 502667 h 710060"/>
              <a:gd name="connsiteX0" fmla="*/ 0 w 2802558"/>
              <a:gd name="connsiteY0" fmla="*/ 502667 h 710060"/>
              <a:gd name="connsiteX1" fmla="*/ 169293 w 2802558"/>
              <a:gd name="connsiteY1" fmla="*/ 152399 h 710060"/>
              <a:gd name="connsiteX2" fmla="*/ 232793 w 2802558"/>
              <a:gd name="connsiteY2" fmla="*/ 295783 h 710060"/>
              <a:gd name="connsiteX3" fmla="*/ 1308100 w 2802558"/>
              <a:gd name="connsiteY3" fmla="*/ 0 h 710060"/>
              <a:gd name="connsiteX4" fmla="*/ 2531665 w 2802558"/>
              <a:gd name="connsiteY4" fmla="*/ 283083 h 710060"/>
              <a:gd name="connsiteX5" fmla="*/ 2601515 w 2802558"/>
              <a:gd name="connsiteY5" fmla="*/ 69849 h 710060"/>
              <a:gd name="connsiteX6" fmla="*/ 2802558 w 2802558"/>
              <a:gd name="connsiteY6" fmla="*/ 512192 h 710060"/>
              <a:gd name="connsiteX7" fmla="*/ 2442765 w 2802558"/>
              <a:gd name="connsiteY7" fmla="*/ 710060 h 710060"/>
              <a:gd name="connsiteX8" fmla="*/ 2487215 w 2802558"/>
              <a:gd name="connsiteY8" fmla="*/ 500001 h 710060"/>
              <a:gd name="connsiteX9" fmla="*/ 1333500 w 2802558"/>
              <a:gd name="connsiteY9" fmla="*/ 161925 h 710060"/>
              <a:gd name="connsiteX10" fmla="*/ 347093 w 2802558"/>
              <a:gd name="connsiteY10" fmla="*/ 452376 h 710060"/>
              <a:gd name="connsiteX11" fmla="*/ 464568 w 2802558"/>
              <a:gd name="connsiteY11" fmla="*/ 630685 h 710060"/>
              <a:gd name="connsiteX12" fmla="*/ 0 w 2802558"/>
              <a:gd name="connsiteY12" fmla="*/ 502667 h 710060"/>
              <a:gd name="connsiteX0" fmla="*/ 0 w 2802558"/>
              <a:gd name="connsiteY0" fmla="*/ 502667 h 710060"/>
              <a:gd name="connsiteX1" fmla="*/ 169293 w 2802558"/>
              <a:gd name="connsiteY1" fmla="*/ 152399 h 710060"/>
              <a:gd name="connsiteX2" fmla="*/ 232793 w 2802558"/>
              <a:gd name="connsiteY2" fmla="*/ 295783 h 710060"/>
              <a:gd name="connsiteX3" fmla="*/ 1308100 w 2802558"/>
              <a:gd name="connsiteY3" fmla="*/ 0 h 710060"/>
              <a:gd name="connsiteX4" fmla="*/ 2531665 w 2802558"/>
              <a:gd name="connsiteY4" fmla="*/ 283083 h 710060"/>
              <a:gd name="connsiteX5" fmla="*/ 2601515 w 2802558"/>
              <a:gd name="connsiteY5" fmla="*/ 69849 h 710060"/>
              <a:gd name="connsiteX6" fmla="*/ 2802558 w 2802558"/>
              <a:gd name="connsiteY6" fmla="*/ 512192 h 710060"/>
              <a:gd name="connsiteX7" fmla="*/ 2442765 w 2802558"/>
              <a:gd name="connsiteY7" fmla="*/ 710060 h 710060"/>
              <a:gd name="connsiteX8" fmla="*/ 2487215 w 2802558"/>
              <a:gd name="connsiteY8" fmla="*/ 500001 h 710060"/>
              <a:gd name="connsiteX9" fmla="*/ 1974849 w 2802558"/>
              <a:gd name="connsiteY9" fmla="*/ 269875 h 710060"/>
              <a:gd name="connsiteX10" fmla="*/ 1333500 w 2802558"/>
              <a:gd name="connsiteY10" fmla="*/ 161925 h 710060"/>
              <a:gd name="connsiteX11" fmla="*/ 347093 w 2802558"/>
              <a:gd name="connsiteY11" fmla="*/ 452376 h 710060"/>
              <a:gd name="connsiteX12" fmla="*/ 464568 w 2802558"/>
              <a:gd name="connsiteY12" fmla="*/ 630685 h 710060"/>
              <a:gd name="connsiteX13" fmla="*/ 0 w 2802558"/>
              <a:gd name="connsiteY13" fmla="*/ 502667 h 710060"/>
              <a:gd name="connsiteX0" fmla="*/ 0 w 2802558"/>
              <a:gd name="connsiteY0" fmla="*/ 502667 h 710060"/>
              <a:gd name="connsiteX1" fmla="*/ 169293 w 2802558"/>
              <a:gd name="connsiteY1" fmla="*/ 152399 h 710060"/>
              <a:gd name="connsiteX2" fmla="*/ 232793 w 2802558"/>
              <a:gd name="connsiteY2" fmla="*/ 295783 h 710060"/>
              <a:gd name="connsiteX3" fmla="*/ 1308100 w 2802558"/>
              <a:gd name="connsiteY3" fmla="*/ 0 h 710060"/>
              <a:gd name="connsiteX4" fmla="*/ 2531665 w 2802558"/>
              <a:gd name="connsiteY4" fmla="*/ 283083 h 710060"/>
              <a:gd name="connsiteX5" fmla="*/ 2601515 w 2802558"/>
              <a:gd name="connsiteY5" fmla="*/ 69849 h 710060"/>
              <a:gd name="connsiteX6" fmla="*/ 2802558 w 2802558"/>
              <a:gd name="connsiteY6" fmla="*/ 512192 h 710060"/>
              <a:gd name="connsiteX7" fmla="*/ 2442765 w 2802558"/>
              <a:gd name="connsiteY7" fmla="*/ 710060 h 710060"/>
              <a:gd name="connsiteX8" fmla="*/ 2487215 w 2802558"/>
              <a:gd name="connsiteY8" fmla="*/ 500001 h 710060"/>
              <a:gd name="connsiteX9" fmla="*/ 1974849 w 2802558"/>
              <a:gd name="connsiteY9" fmla="*/ 269875 h 710060"/>
              <a:gd name="connsiteX10" fmla="*/ 1320800 w 2802558"/>
              <a:gd name="connsiteY10" fmla="*/ 174625 h 710060"/>
              <a:gd name="connsiteX11" fmla="*/ 347093 w 2802558"/>
              <a:gd name="connsiteY11" fmla="*/ 452376 h 710060"/>
              <a:gd name="connsiteX12" fmla="*/ 464568 w 2802558"/>
              <a:gd name="connsiteY12" fmla="*/ 630685 h 710060"/>
              <a:gd name="connsiteX13" fmla="*/ 0 w 2802558"/>
              <a:gd name="connsiteY13" fmla="*/ 502667 h 710060"/>
              <a:gd name="connsiteX0" fmla="*/ 0 w 2802558"/>
              <a:gd name="connsiteY0" fmla="*/ 502667 h 710060"/>
              <a:gd name="connsiteX1" fmla="*/ 169293 w 2802558"/>
              <a:gd name="connsiteY1" fmla="*/ 152399 h 710060"/>
              <a:gd name="connsiteX2" fmla="*/ 232793 w 2802558"/>
              <a:gd name="connsiteY2" fmla="*/ 295783 h 710060"/>
              <a:gd name="connsiteX3" fmla="*/ 1308100 w 2802558"/>
              <a:gd name="connsiteY3" fmla="*/ 0 h 710060"/>
              <a:gd name="connsiteX4" fmla="*/ 2531665 w 2802558"/>
              <a:gd name="connsiteY4" fmla="*/ 283083 h 710060"/>
              <a:gd name="connsiteX5" fmla="*/ 2601515 w 2802558"/>
              <a:gd name="connsiteY5" fmla="*/ 69849 h 710060"/>
              <a:gd name="connsiteX6" fmla="*/ 2802558 w 2802558"/>
              <a:gd name="connsiteY6" fmla="*/ 512192 h 710060"/>
              <a:gd name="connsiteX7" fmla="*/ 2442765 w 2802558"/>
              <a:gd name="connsiteY7" fmla="*/ 710060 h 710060"/>
              <a:gd name="connsiteX8" fmla="*/ 2487215 w 2802558"/>
              <a:gd name="connsiteY8" fmla="*/ 500001 h 710060"/>
              <a:gd name="connsiteX9" fmla="*/ 1974849 w 2802558"/>
              <a:gd name="connsiteY9" fmla="*/ 269875 h 710060"/>
              <a:gd name="connsiteX10" fmla="*/ 1320800 w 2802558"/>
              <a:gd name="connsiteY10" fmla="*/ 174625 h 710060"/>
              <a:gd name="connsiteX11" fmla="*/ 347093 w 2802558"/>
              <a:gd name="connsiteY11" fmla="*/ 452376 h 710060"/>
              <a:gd name="connsiteX12" fmla="*/ 464568 w 2802558"/>
              <a:gd name="connsiteY12" fmla="*/ 630685 h 710060"/>
              <a:gd name="connsiteX13" fmla="*/ 0 w 2802558"/>
              <a:gd name="connsiteY13" fmla="*/ 502667 h 710060"/>
              <a:gd name="connsiteX0" fmla="*/ 0 w 2802558"/>
              <a:gd name="connsiteY0" fmla="*/ 486792 h 694185"/>
              <a:gd name="connsiteX1" fmla="*/ 169293 w 2802558"/>
              <a:gd name="connsiteY1" fmla="*/ 136524 h 694185"/>
              <a:gd name="connsiteX2" fmla="*/ 232793 w 2802558"/>
              <a:gd name="connsiteY2" fmla="*/ 279908 h 694185"/>
              <a:gd name="connsiteX3" fmla="*/ 1308100 w 2802558"/>
              <a:gd name="connsiteY3" fmla="*/ 0 h 694185"/>
              <a:gd name="connsiteX4" fmla="*/ 2531665 w 2802558"/>
              <a:gd name="connsiteY4" fmla="*/ 267208 h 694185"/>
              <a:gd name="connsiteX5" fmla="*/ 2601515 w 2802558"/>
              <a:gd name="connsiteY5" fmla="*/ 53974 h 694185"/>
              <a:gd name="connsiteX6" fmla="*/ 2802558 w 2802558"/>
              <a:gd name="connsiteY6" fmla="*/ 496317 h 694185"/>
              <a:gd name="connsiteX7" fmla="*/ 2442765 w 2802558"/>
              <a:gd name="connsiteY7" fmla="*/ 694185 h 694185"/>
              <a:gd name="connsiteX8" fmla="*/ 2487215 w 2802558"/>
              <a:gd name="connsiteY8" fmla="*/ 484126 h 694185"/>
              <a:gd name="connsiteX9" fmla="*/ 1974849 w 2802558"/>
              <a:gd name="connsiteY9" fmla="*/ 254000 h 694185"/>
              <a:gd name="connsiteX10" fmla="*/ 1320800 w 2802558"/>
              <a:gd name="connsiteY10" fmla="*/ 158750 h 694185"/>
              <a:gd name="connsiteX11" fmla="*/ 347093 w 2802558"/>
              <a:gd name="connsiteY11" fmla="*/ 436501 h 694185"/>
              <a:gd name="connsiteX12" fmla="*/ 464568 w 2802558"/>
              <a:gd name="connsiteY12" fmla="*/ 614810 h 694185"/>
              <a:gd name="connsiteX13" fmla="*/ 0 w 2802558"/>
              <a:gd name="connsiteY13" fmla="*/ 486792 h 694185"/>
              <a:gd name="connsiteX0" fmla="*/ 0 w 2802558"/>
              <a:gd name="connsiteY0" fmla="*/ 493420 h 700813"/>
              <a:gd name="connsiteX1" fmla="*/ 169293 w 2802558"/>
              <a:gd name="connsiteY1" fmla="*/ 143152 h 700813"/>
              <a:gd name="connsiteX2" fmla="*/ 232793 w 2802558"/>
              <a:gd name="connsiteY2" fmla="*/ 286536 h 700813"/>
              <a:gd name="connsiteX3" fmla="*/ 1308100 w 2802558"/>
              <a:gd name="connsiteY3" fmla="*/ 6628 h 700813"/>
              <a:gd name="connsiteX4" fmla="*/ 2031999 w 2802558"/>
              <a:gd name="connsiteY4" fmla="*/ 98703 h 700813"/>
              <a:gd name="connsiteX5" fmla="*/ 2531665 w 2802558"/>
              <a:gd name="connsiteY5" fmla="*/ 273836 h 700813"/>
              <a:gd name="connsiteX6" fmla="*/ 2601515 w 2802558"/>
              <a:gd name="connsiteY6" fmla="*/ 60602 h 700813"/>
              <a:gd name="connsiteX7" fmla="*/ 2802558 w 2802558"/>
              <a:gd name="connsiteY7" fmla="*/ 502945 h 700813"/>
              <a:gd name="connsiteX8" fmla="*/ 2442765 w 2802558"/>
              <a:gd name="connsiteY8" fmla="*/ 700813 h 700813"/>
              <a:gd name="connsiteX9" fmla="*/ 2487215 w 2802558"/>
              <a:gd name="connsiteY9" fmla="*/ 490754 h 700813"/>
              <a:gd name="connsiteX10" fmla="*/ 1974849 w 2802558"/>
              <a:gd name="connsiteY10" fmla="*/ 260628 h 700813"/>
              <a:gd name="connsiteX11" fmla="*/ 1320800 w 2802558"/>
              <a:gd name="connsiteY11" fmla="*/ 165378 h 700813"/>
              <a:gd name="connsiteX12" fmla="*/ 347093 w 2802558"/>
              <a:gd name="connsiteY12" fmla="*/ 443129 h 700813"/>
              <a:gd name="connsiteX13" fmla="*/ 464568 w 2802558"/>
              <a:gd name="connsiteY13" fmla="*/ 621438 h 700813"/>
              <a:gd name="connsiteX14" fmla="*/ 0 w 2802558"/>
              <a:gd name="connsiteY14" fmla="*/ 493420 h 700813"/>
              <a:gd name="connsiteX0" fmla="*/ 0 w 2802558"/>
              <a:gd name="connsiteY0" fmla="*/ 493420 h 700813"/>
              <a:gd name="connsiteX1" fmla="*/ 169293 w 2802558"/>
              <a:gd name="connsiteY1" fmla="*/ 143152 h 700813"/>
              <a:gd name="connsiteX2" fmla="*/ 232793 w 2802558"/>
              <a:gd name="connsiteY2" fmla="*/ 286536 h 700813"/>
              <a:gd name="connsiteX3" fmla="*/ 1308100 w 2802558"/>
              <a:gd name="connsiteY3" fmla="*/ 6628 h 700813"/>
              <a:gd name="connsiteX4" fmla="*/ 2031999 w 2802558"/>
              <a:gd name="connsiteY4" fmla="*/ 98703 h 700813"/>
              <a:gd name="connsiteX5" fmla="*/ 2531665 w 2802558"/>
              <a:gd name="connsiteY5" fmla="*/ 286536 h 700813"/>
              <a:gd name="connsiteX6" fmla="*/ 2601515 w 2802558"/>
              <a:gd name="connsiteY6" fmla="*/ 60602 h 700813"/>
              <a:gd name="connsiteX7" fmla="*/ 2802558 w 2802558"/>
              <a:gd name="connsiteY7" fmla="*/ 502945 h 700813"/>
              <a:gd name="connsiteX8" fmla="*/ 2442765 w 2802558"/>
              <a:gd name="connsiteY8" fmla="*/ 700813 h 700813"/>
              <a:gd name="connsiteX9" fmla="*/ 2487215 w 2802558"/>
              <a:gd name="connsiteY9" fmla="*/ 490754 h 700813"/>
              <a:gd name="connsiteX10" fmla="*/ 1974849 w 2802558"/>
              <a:gd name="connsiteY10" fmla="*/ 260628 h 700813"/>
              <a:gd name="connsiteX11" fmla="*/ 1320800 w 2802558"/>
              <a:gd name="connsiteY11" fmla="*/ 165378 h 700813"/>
              <a:gd name="connsiteX12" fmla="*/ 347093 w 2802558"/>
              <a:gd name="connsiteY12" fmla="*/ 443129 h 700813"/>
              <a:gd name="connsiteX13" fmla="*/ 464568 w 2802558"/>
              <a:gd name="connsiteY13" fmla="*/ 621438 h 700813"/>
              <a:gd name="connsiteX14" fmla="*/ 0 w 2802558"/>
              <a:gd name="connsiteY14" fmla="*/ 493420 h 700813"/>
              <a:gd name="connsiteX0" fmla="*/ 0 w 2802558"/>
              <a:gd name="connsiteY0" fmla="*/ 493420 h 700813"/>
              <a:gd name="connsiteX1" fmla="*/ 169293 w 2802558"/>
              <a:gd name="connsiteY1" fmla="*/ 143152 h 700813"/>
              <a:gd name="connsiteX2" fmla="*/ 232793 w 2802558"/>
              <a:gd name="connsiteY2" fmla="*/ 286536 h 700813"/>
              <a:gd name="connsiteX3" fmla="*/ 1308100 w 2802558"/>
              <a:gd name="connsiteY3" fmla="*/ 6628 h 700813"/>
              <a:gd name="connsiteX4" fmla="*/ 2031999 w 2802558"/>
              <a:gd name="connsiteY4" fmla="*/ 98703 h 700813"/>
              <a:gd name="connsiteX5" fmla="*/ 2531665 w 2802558"/>
              <a:gd name="connsiteY5" fmla="*/ 286536 h 700813"/>
              <a:gd name="connsiteX6" fmla="*/ 2601515 w 2802558"/>
              <a:gd name="connsiteY6" fmla="*/ 60602 h 700813"/>
              <a:gd name="connsiteX7" fmla="*/ 2802558 w 2802558"/>
              <a:gd name="connsiteY7" fmla="*/ 502945 h 700813"/>
              <a:gd name="connsiteX8" fmla="*/ 2442765 w 2802558"/>
              <a:gd name="connsiteY8" fmla="*/ 700813 h 700813"/>
              <a:gd name="connsiteX9" fmla="*/ 2487215 w 2802558"/>
              <a:gd name="connsiteY9" fmla="*/ 490754 h 700813"/>
              <a:gd name="connsiteX10" fmla="*/ 1974849 w 2802558"/>
              <a:gd name="connsiteY10" fmla="*/ 260628 h 700813"/>
              <a:gd name="connsiteX11" fmla="*/ 1320800 w 2802558"/>
              <a:gd name="connsiteY11" fmla="*/ 165378 h 700813"/>
              <a:gd name="connsiteX12" fmla="*/ 347093 w 2802558"/>
              <a:gd name="connsiteY12" fmla="*/ 443129 h 700813"/>
              <a:gd name="connsiteX13" fmla="*/ 464568 w 2802558"/>
              <a:gd name="connsiteY13" fmla="*/ 621438 h 700813"/>
              <a:gd name="connsiteX14" fmla="*/ 0 w 2802558"/>
              <a:gd name="connsiteY14" fmla="*/ 493420 h 700813"/>
              <a:gd name="connsiteX0" fmla="*/ 0 w 2802558"/>
              <a:gd name="connsiteY0" fmla="*/ 508408 h 715801"/>
              <a:gd name="connsiteX1" fmla="*/ 169293 w 2802558"/>
              <a:gd name="connsiteY1" fmla="*/ 158140 h 715801"/>
              <a:gd name="connsiteX2" fmla="*/ 232793 w 2802558"/>
              <a:gd name="connsiteY2" fmla="*/ 301524 h 715801"/>
              <a:gd name="connsiteX3" fmla="*/ 1304925 w 2802558"/>
              <a:gd name="connsiteY3" fmla="*/ 5741 h 715801"/>
              <a:gd name="connsiteX4" fmla="*/ 2031999 w 2802558"/>
              <a:gd name="connsiteY4" fmla="*/ 113691 h 715801"/>
              <a:gd name="connsiteX5" fmla="*/ 2531665 w 2802558"/>
              <a:gd name="connsiteY5" fmla="*/ 301524 h 715801"/>
              <a:gd name="connsiteX6" fmla="*/ 2601515 w 2802558"/>
              <a:gd name="connsiteY6" fmla="*/ 75590 h 715801"/>
              <a:gd name="connsiteX7" fmla="*/ 2802558 w 2802558"/>
              <a:gd name="connsiteY7" fmla="*/ 517933 h 715801"/>
              <a:gd name="connsiteX8" fmla="*/ 2442765 w 2802558"/>
              <a:gd name="connsiteY8" fmla="*/ 715801 h 715801"/>
              <a:gd name="connsiteX9" fmla="*/ 2487215 w 2802558"/>
              <a:gd name="connsiteY9" fmla="*/ 505742 h 715801"/>
              <a:gd name="connsiteX10" fmla="*/ 1974849 w 2802558"/>
              <a:gd name="connsiteY10" fmla="*/ 275616 h 715801"/>
              <a:gd name="connsiteX11" fmla="*/ 1320800 w 2802558"/>
              <a:gd name="connsiteY11" fmla="*/ 180366 h 715801"/>
              <a:gd name="connsiteX12" fmla="*/ 347093 w 2802558"/>
              <a:gd name="connsiteY12" fmla="*/ 458117 h 715801"/>
              <a:gd name="connsiteX13" fmla="*/ 464568 w 2802558"/>
              <a:gd name="connsiteY13" fmla="*/ 636426 h 715801"/>
              <a:gd name="connsiteX14" fmla="*/ 0 w 2802558"/>
              <a:gd name="connsiteY14" fmla="*/ 508408 h 715801"/>
              <a:gd name="connsiteX0" fmla="*/ 0 w 2802558"/>
              <a:gd name="connsiteY0" fmla="*/ 508408 h 715801"/>
              <a:gd name="connsiteX1" fmla="*/ 169293 w 2802558"/>
              <a:gd name="connsiteY1" fmla="*/ 158140 h 715801"/>
              <a:gd name="connsiteX2" fmla="*/ 232793 w 2802558"/>
              <a:gd name="connsiteY2" fmla="*/ 301524 h 715801"/>
              <a:gd name="connsiteX3" fmla="*/ 1304925 w 2802558"/>
              <a:gd name="connsiteY3" fmla="*/ 5741 h 715801"/>
              <a:gd name="connsiteX4" fmla="*/ 2031999 w 2802558"/>
              <a:gd name="connsiteY4" fmla="*/ 113691 h 715801"/>
              <a:gd name="connsiteX5" fmla="*/ 2531665 w 2802558"/>
              <a:gd name="connsiteY5" fmla="*/ 301524 h 715801"/>
              <a:gd name="connsiteX6" fmla="*/ 2601515 w 2802558"/>
              <a:gd name="connsiteY6" fmla="*/ 75590 h 715801"/>
              <a:gd name="connsiteX7" fmla="*/ 2802558 w 2802558"/>
              <a:gd name="connsiteY7" fmla="*/ 517933 h 715801"/>
              <a:gd name="connsiteX8" fmla="*/ 2442765 w 2802558"/>
              <a:gd name="connsiteY8" fmla="*/ 715801 h 715801"/>
              <a:gd name="connsiteX9" fmla="*/ 2487215 w 2802558"/>
              <a:gd name="connsiteY9" fmla="*/ 505742 h 715801"/>
              <a:gd name="connsiteX10" fmla="*/ 1974849 w 2802558"/>
              <a:gd name="connsiteY10" fmla="*/ 275616 h 715801"/>
              <a:gd name="connsiteX11" fmla="*/ 1320800 w 2802558"/>
              <a:gd name="connsiteY11" fmla="*/ 180366 h 715801"/>
              <a:gd name="connsiteX12" fmla="*/ 347093 w 2802558"/>
              <a:gd name="connsiteY12" fmla="*/ 458117 h 715801"/>
              <a:gd name="connsiteX13" fmla="*/ 464568 w 2802558"/>
              <a:gd name="connsiteY13" fmla="*/ 636426 h 715801"/>
              <a:gd name="connsiteX14" fmla="*/ 0 w 2802558"/>
              <a:gd name="connsiteY14" fmla="*/ 508408 h 715801"/>
              <a:gd name="connsiteX0" fmla="*/ 0 w 2802558"/>
              <a:gd name="connsiteY0" fmla="*/ 517504 h 724897"/>
              <a:gd name="connsiteX1" fmla="*/ 169293 w 2802558"/>
              <a:gd name="connsiteY1" fmla="*/ 167236 h 724897"/>
              <a:gd name="connsiteX2" fmla="*/ 232793 w 2802558"/>
              <a:gd name="connsiteY2" fmla="*/ 310620 h 724897"/>
              <a:gd name="connsiteX3" fmla="*/ 1304925 w 2802558"/>
              <a:gd name="connsiteY3" fmla="*/ 5312 h 724897"/>
              <a:gd name="connsiteX4" fmla="*/ 2031999 w 2802558"/>
              <a:gd name="connsiteY4" fmla="*/ 122787 h 724897"/>
              <a:gd name="connsiteX5" fmla="*/ 2531665 w 2802558"/>
              <a:gd name="connsiteY5" fmla="*/ 310620 h 724897"/>
              <a:gd name="connsiteX6" fmla="*/ 2601515 w 2802558"/>
              <a:gd name="connsiteY6" fmla="*/ 84686 h 724897"/>
              <a:gd name="connsiteX7" fmla="*/ 2802558 w 2802558"/>
              <a:gd name="connsiteY7" fmla="*/ 527029 h 724897"/>
              <a:gd name="connsiteX8" fmla="*/ 2442765 w 2802558"/>
              <a:gd name="connsiteY8" fmla="*/ 724897 h 724897"/>
              <a:gd name="connsiteX9" fmla="*/ 2487215 w 2802558"/>
              <a:gd name="connsiteY9" fmla="*/ 514838 h 724897"/>
              <a:gd name="connsiteX10" fmla="*/ 1974849 w 2802558"/>
              <a:gd name="connsiteY10" fmla="*/ 284712 h 724897"/>
              <a:gd name="connsiteX11" fmla="*/ 1320800 w 2802558"/>
              <a:gd name="connsiteY11" fmla="*/ 189462 h 724897"/>
              <a:gd name="connsiteX12" fmla="*/ 347093 w 2802558"/>
              <a:gd name="connsiteY12" fmla="*/ 467213 h 724897"/>
              <a:gd name="connsiteX13" fmla="*/ 464568 w 2802558"/>
              <a:gd name="connsiteY13" fmla="*/ 645522 h 724897"/>
              <a:gd name="connsiteX14" fmla="*/ 0 w 2802558"/>
              <a:gd name="connsiteY14" fmla="*/ 517504 h 724897"/>
              <a:gd name="connsiteX0" fmla="*/ 0 w 2802558"/>
              <a:gd name="connsiteY0" fmla="*/ 518622 h 726015"/>
              <a:gd name="connsiteX1" fmla="*/ 169293 w 2802558"/>
              <a:gd name="connsiteY1" fmla="*/ 168354 h 726015"/>
              <a:gd name="connsiteX2" fmla="*/ 232793 w 2802558"/>
              <a:gd name="connsiteY2" fmla="*/ 311738 h 726015"/>
              <a:gd name="connsiteX3" fmla="*/ 1304925 w 2802558"/>
              <a:gd name="connsiteY3" fmla="*/ 6430 h 726015"/>
              <a:gd name="connsiteX4" fmla="*/ 2041524 w 2802558"/>
              <a:gd name="connsiteY4" fmla="*/ 101680 h 726015"/>
              <a:gd name="connsiteX5" fmla="*/ 2531665 w 2802558"/>
              <a:gd name="connsiteY5" fmla="*/ 311738 h 726015"/>
              <a:gd name="connsiteX6" fmla="*/ 2601515 w 2802558"/>
              <a:gd name="connsiteY6" fmla="*/ 85804 h 726015"/>
              <a:gd name="connsiteX7" fmla="*/ 2802558 w 2802558"/>
              <a:gd name="connsiteY7" fmla="*/ 528147 h 726015"/>
              <a:gd name="connsiteX8" fmla="*/ 2442765 w 2802558"/>
              <a:gd name="connsiteY8" fmla="*/ 726015 h 726015"/>
              <a:gd name="connsiteX9" fmla="*/ 2487215 w 2802558"/>
              <a:gd name="connsiteY9" fmla="*/ 515956 h 726015"/>
              <a:gd name="connsiteX10" fmla="*/ 1974849 w 2802558"/>
              <a:gd name="connsiteY10" fmla="*/ 285830 h 726015"/>
              <a:gd name="connsiteX11" fmla="*/ 1320800 w 2802558"/>
              <a:gd name="connsiteY11" fmla="*/ 190580 h 726015"/>
              <a:gd name="connsiteX12" fmla="*/ 347093 w 2802558"/>
              <a:gd name="connsiteY12" fmla="*/ 468331 h 726015"/>
              <a:gd name="connsiteX13" fmla="*/ 464568 w 2802558"/>
              <a:gd name="connsiteY13" fmla="*/ 646640 h 726015"/>
              <a:gd name="connsiteX14" fmla="*/ 0 w 2802558"/>
              <a:gd name="connsiteY14" fmla="*/ 518622 h 726015"/>
              <a:gd name="connsiteX0" fmla="*/ 0 w 2802558"/>
              <a:gd name="connsiteY0" fmla="*/ 518622 h 726015"/>
              <a:gd name="connsiteX1" fmla="*/ 169293 w 2802558"/>
              <a:gd name="connsiteY1" fmla="*/ 168354 h 726015"/>
              <a:gd name="connsiteX2" fmla="*/ 232793 w 2802558"/>
              <a:gd name="connsiteY2" fmla="*/ 311738 h 726015"/>
              <a:gd name="connsiteX3" fmla="*/ 1304925 w 2802558"/>
              <a:gd name="connsiteY3" fmla="*/ 6430 h 726015"/>
              <a:gd name="connsiteX4" fmla="*/ 2041524 w 2802558"/>
              <a:gd name="connsiteY4" fmla="*/ 101680 h 726015"/>
              <a:gd name="connsiteX5" fmla="*/ 2531665 w 2802558"/>
              <a:gd name="connsiteY5" fmla="*/ 311738 h 726015"/>
              <a:gd name="connsiteX6" fmla="*/ 2601515 w 2802558"/>
              <a:gd name="connsiteY6" fmla="*/ 85804 h 726015"/>
              <a:gd name="connsiteX7" fmla="*/ 2802558 w 2802558"/>
              <a:gd name="connsiteY7" fmla="*/ 528147 h 726015"/>
              <a:gd name="connsiteX8" fmla="*/ 2442765 w 2802558"/>
              <a:gd name="connsiteY8" fmla="*/ 726015 h 726015"/>
              <a:gd name="connsiteX9" fmla="*/ 2487215 w 2802558"/>
              <a:gd name="connsiteY9" fmla="*/ 515956 h 726015"/>
              <a:gd name="connsiteX10" fmla="*/ 1974849 w 2802558"/>
              <a:gd name="connsiteY10" fmla="*/ 285830 h 726015"/>
              <a:gd name="connsiteX11" fmla="*/ 1320800 w 2802558"/>
              <a:gd name="connsiteY11" fmla="*/ 190580 h 726015"/>
              <a:gd name="connsiteX12" fmla="*/ 347093 w 2802558"/>
              <a:gd name="connsiteY12" fmla="*/ 468331 h 726015"/>
              <a:gd name="connsiteX13" fmla="*/ 464568 w 2802558"/>
              <a:gd name="connsiteY13" fmla="*/ 646640 h 726015"/>
              <a:gd name="connsiteX14" fmla="*/ 0 w 2802558"/>
              <a:gd name="connsiteY14" fmla="*/ 518622 h 726015"/>
              <a:gd name="connsiteX0" fmla="*/ 0 w 2802558"/>
              <a:gd name="connsiteY0" fmla="*/ 518622 h 726015"/>
              <a:gd name="connsiteX1" fmla="*/ 169293 w 2802558"/>
              <a:gd name="connsiteY1" fmla="*/ 168354 h 726015"/>
              <a:gd name="connsiteX2" fmla="*/ 232793 w 2802558"/>
              <a:gd name="connsiteY2" fmla="*/ 311738 h 726015"/>
              <a:gd name="connsiteX3" fmla="*/ 1304925 w 2802558"/>
              <a:gd name="connsiteY3" fmla="*/ 6430 h 726015"/>
              <a:gd name="connsiteX4" fmla="*/ 2041524 w 2802558"/>
              <a:gd name="connsiteY4" fmla="*/ 101680 h 726015"/>
              <a:gd name="connsiteX5" fmla="*/ 2531665 w 2802558"/>
              <a:gd name="connsiteY5" fmla="*/ 311738 h 726015"/>
              <a:gd name="connsiteX6" fmla="*/ 2601515 w 2802558"/>
              <a:gd name="connsiteY6" fmla="*/ 85804 h 726015"/>
              <a:gd name="connsiteX7" fmla="*/ 2802558 w 2802558"/>
              <a:gd name="connsiteY7" fmla="*/ 528147 h 726015"/>
              <a:gd name="connsiteX8" fmla="*/ 2442765 w 2802558"/>
              <a:gd name="connsiteY8" fmla="*/ 726015 h 726015"/>
              <a:gd name="connsiteX9" fmla="*/ 2487215 w 2802558"/>
              <a:gd name="connsiteY9" fmla="*/ 515956 h 726015"/>
              <a:gd name="connsiteX10" fmla="*/ 1974849 w 2802558"/>
              <a:gd name="connsiteY10" fmla="*/ 285830 h 726015"/>
              <a:gd name="connsiteX11" fmla="*/ 1320800 w 2802558"/>
              <a:gd name="connsiteY11" fmla="*/ 190580 h 726015"/>
              <a:gd name="connsiteX12" fmla="*/ 347093 w 2802558"/>
              <a:gd name="connsiteY12" fmla="*/ 468331 h 726015"/>
              <a:gd name="connsiteX13" fmla="*/ 464568 w 2802558"/>
              <a:gd name="connsiteY13" fmla="*/ 646640 h 726015"/>
              <a:gd name="connsiteX14" fmla="*/ 0 w 2802558"/>
              <a:gd name="connsiteY14" fmla="*/ 518622 h 726015"/>
              <a:gd name="connsiteX0" fmla="*/ 0 w 2802558"/>
              <a:gd name="connsiteY0" fmla="*/ 518622 h 726015"/>
              <a:gd name="connsiteX1" fmla="*/ 169293 w 2802558"/>
              <a:gd name="connsiteY1" fmla="*/ 168354 h 726015"/>
              <a:gd name="connsiteX2" fmla="*/ 232793 w 2802558"/>
              <a:gd name="connsiteY2" fmla="*/ 311738 h 726015"/>
              <a:gd name="connsiteX3" fmla="*/ 1304925 w 2802558"/>
              <a:gd name="connsiteY3" fmla="*/ 6430 h 726015"/>
              <a:gd name="connsiteX4" fmla="*/ 2041524 w 2802558"/>
              <a:gd name="connsiteY4" fmla="*/ 101680 h 726015"/>
              <a:gd name="connsiteX5" fmla="*/ 2531665 w 2802558"/>
              <a:gd name="connsiteY5" fmla="*/ 311738 h 726015"/>
              <a:gd name="connsiteX6" fmla="*/ 2601515 w 2802558"/>
              <a:gd name="connsiteY6" fmla="*/ 85804 h 726015"/>
              <a:gd name="connsiteX7" fmla="*/ 2802558 w 2802558"/>
              <a:gd name="connsiteY7" fmla="*/ 528147 h 726015"/>
              <a:gd name="connsiteX8" fmla="*/ 2442765 w 2802558"/>
              <a:gd name="connsiteY8" fmla="*/ 726015 h 726015"/>
              <a:gd name="connsiteX9" fmla="*/ 2499915 w 2802558"/>
              <a:gd name="connsiteY9" fmla="*/ 490556 h 726015"/>
              <a:gd name="connsiteX10" fmla="*/ 1974849 w 2802558"/>
              <a:gd name="connsiteY10" fmla="*/ 285830 h 726015"/>
              <a:gd name="connsiteX11" fmla="*/ 1320800 w 2802558"/>
              <a:gd name="connsiteY11" fmla="*/ 190580 h 726015"/>
              <a:gd name="connsiteX12" fmla="*/ 347093 w 2802558"/>
              <a:gd name="connsiteY12" fmla="*/ 468331 h 726015"/>
              <a:gd name="connsiteX13" fmla="*/ 464568 w 2802558"/>
              <a:gd name="connsiteY13" fmla="*/ 646640 h 726015"/>
              <a:gd name="connsiteX14" fmla="*/ 0 w 2802558"/>
              <a:gd name="connsiteY14" fmla="*/ 518622 h 726015"/>
              <a:gd name="connsiteX0" fmla="*/ 0 w 2802558"/>
              <a:gd name="connsiteY0" fmla="*/ 518622 h 726015"/>
              <a:gd name="connsiteX1" fmla="*/ 169293 w 2802558"/>
              <a:gd name="connsiteY1" fmla="*/ 168354 h 726015"/>
              <a:gd name="connsiteX2" fmla="*/ 232793 w 2802558"/>
              <a:gd name="connsiteY2" fmla="*/ 311738 h 726015"/>
              <a:gd name="connsiteX3" fmla="*/ 1304925 w 2802558"/>
              <a:gd name="connsiteY3" fmla="*/ 6430 h 726015"/>
              <a:gd name="connsiteX4" fmla="*/ 2041524 w 2802558"/>
              <a:gd name="connsiteY4" fmla="*/ 101680 h 726015"/>
              <a:gd name="connsiteX5" fmla="*/ 2531665 w 2802558"/>
              <a:gd name="connsiteY5" fmla="*/ 311738 h 726015"/>
              <a:gd name="connsiteX6" fmla="*/ 2601515 w 2802558"/>
              <a:gd name="connsiteY6" fmla="*/ 85804 h 726015"/>
              <a:gd name="connsiteX7" fmla="*/ 2802558 w 2802558"/>
              <a:gd name="connsiteY7" fmla="*/ 528147 h 726015"/>
              <a:gd name="connsiteX8" fmla="*/ 2442765 w 2802558"/>
              <a:gd name="connsiteY8" fmla="*/ 726015 h 726015"/>
              <a:gd name="connsiteX9" fmla="*/ 2499915 w 2802558"/>
              <a:gd name="connsiteY9" fmla="*/ 490556 h 726015"/>
              <a:gd name="connsiteX10" fmla="*/ 1974849 w 2802558"/>
              <a:gd name="connsiteY10" fmla="*/ 285830 h 726015"/>
              <a:gd name="connsiteX11" fmla="*/ 1320800 w 2802558"/>
              <a:gd name="connsiteY11" fmla="*/ 190580 h 726015"/>
              <a:gd name="connsiteX12" fmla="*/ 347093 w 2802558"/>
              <a:gd name="connsiteY12" fmla="*/ 468331 h 726015"/>
              <a:gd name="connsiteX13" fmla="*/ 464568 w 2802558"/>
              <a:gd name="connsiteY13" fmla="*/ 646640 h 726015"/>
              <a:gd name="connsiteX14" fmla="*/ 0 w 2802558"/>
              <a:gd name="connsiteY14" fmla="*/ 518622 h 726015"/>
              <a:gd name="connsiteX0" fmla="*/ 0 w 2802558"/>
              <a:gd name="connsiteY0" fmla="*/ 518622 h 726015"/>
              <a:gd name="connsiteX1" fmla="*/ 169293 w 2802558"/>
              <a:gd name="connsiteY1" fmla="*/ 168354 h 726015"/>
              <a:gd name="connsiteX2" fmla="*/ 232793 w 2802558"/>
              <a:gd name="connsiteY2" fmla="*/ 311738 h 726015"/>
              <a:gd name="connsiteX3" fmla="*/ 1304925 w 2802558"/>
              <a:gd name="connsiteY3" fmla="*/ 6430 h 726015"/>
              <a:gd name="connsiteX4" fmla="*/ 2041524 w 2802558"/>
              <a:gd name="connsiteY4" fmla="*/ 101680 h 726015"/>
              <a:gd name="connsiteX5" fmla="*/ 2534840 w 2802558"/>
              <a:gd name="connsiteY5" fmla="*/ 289513 h 726015"/>
              <a:gd name="connsiteX6" fmla="*/ 2601515 w 2802558"/>
              <a:gd name="connsiteY6" fmla="*/ 85804 h 726015"/>
              <a:gd name="connsiteX7" fmla="*/ 2802558 w 2802558"/>
              <a:gd name="connsiteY7" fmla="*/ 528147 h 726015"/>
              <a:gd name="connsiteX8" fmla="*/ 2442765 w 2802558"/>
              <a:gd name="connsiteY8" fmla="*/ 726015 h 726015"/>
              <a:gd name="connsiteX9" fmla="*/ 2499915 w 2802558"/>
              <a:gd name="connsiteY9" fmla="*/ 490556 h 726015"/>
              <a:gd name="connsiteX10" fmla="*/ 1974849 w 2802558"/>
              <a:gd name="connsiteY10" fmla="*/ 285830 h 726015"/>
              <a:gd name="connsiteX11" fmla="*/ 1320800 w 2802558"/>
              <a:gd name="connsiteY11" fmla="*/ 190580 h 726015"/>
              <a:gd name="connsiteX12" fmla="*/ 347093 w 2802558"/>
              <a:gd name="connsiteY12" fmla="*/ 468331 h 726015"/>
              <a:gd name="connsiteX13" fmla="*/ 464568 w 2802558"/>
              <a:gd name="connsiteY13" fmla="*/ 646640 h 726015"/>
              <a:gd name="connsiteX14" fmla="*/ 0 w 2802558"/>
              <a:gd name="connsiteY14" fmla="*/ 518622 h 726015"/>
              <a:gd name="connsiteX0" fmla="*/ 0 w 2802558"/>
              <a:gd name="connsiteY0" fmla="*/ 518622 h 726015"/>
              <a:gd name="connsiteX1" fmla="*/ 153418 w 2802558"/>
              <a:gd name="connsiteY1" fmla="*/ 130254 h 726015"/>
              <a:gd name="connsiteX2" fmla="*/ 232793 w 2802558"/>
              <a:gd name="connsiteY2" fmla="*/ 311738 h 726015"/>
              <a:gd name="connsiteX3" fmla="*/ 1304925 w 2802558"/>
              <a:gd name="connsiteY3" fmla="*/ 6430 h 726015"/>
              <a:gd name="connsiteX4" fmla="*/ 2041524 w 2802558"/>
              <a:gd name="connsiteY4" fmla="*/ 101680 h 726015"/>
              <a:gd name="connsiteX5" fmla="*/ 2534840 w 2802558"/>
              <a:gd name="connsiteY5" fmla="*/ 289513 h 726015"/>
              <a:gd name="connsiteX6" fmla="*/ 2601515 w 2802558"/>
              <a:gd name="connsiteY6" fmla="*/ 85804 h 726015"/>
              <a:gd name="connsiteX7" fmla="*/ 2802558 w 2802558"/>
              <a:gd name="connsiteY7" fmla="*/ 528147 h 726015"/>
              <a:gd name="connsiteX8" fmla="*/ 2442765 w 2802558"/>
              <a:gd name="connsiteY8" fmla="*/ 726015 h 726015"/>
              <a:gd name="connsiteX9" fmla="*/ 2499915 w 2802558"/>
              <a:gd name="connsiteY9" fmla="*/ 490556 h 726015"/>
              <a:gd name="connsiteX10" fmla="*/ 1974849 w 2802558"/>
              <a:gd name="connsiteY10" fmla="*/ 285830 h 726015"/>
              <a:gd name="connsiteX11" fmla="*/ 1320800 w 2802558"/>
              <a:gd name="connsiteY11" fmla="*/ 190580 h 726015"/>
              <a:gd name="connsiteX12" fmla="*/ 347093 w 2802558"/>
              <a:gd name="connsiteY12" fmla="*/ 468331 h 726015"/>
              <a:gd name="connsiteX13" fmla="*/ 464568 w 2802558"/>
              <a:gd name="connsiteY13" fmla="*/ 646640 h 726015"/>
              <a:gd name="connsiteX14" fmla="*/ 0 w 2802558"/>
              <a:gd name="connsiteY14" fmla="*/ 518622 h 726015"/>
              <a:gd name="connsiteX0" fmla="*/ 0 w 2802558"/>
              <a:gd name="connsiteY0" fmla="*/ 518622 h 726015"/>
              <a:gd name="connsiteX1" fmla="*/ 153418 w 2802558"/>
              <a:gd name="connsiteY1" fmla="*/ 130254 h 726015"/>
              <a:gd name="connsiteX2" fmla="*/ 232793 w 2802558"/>
              <a:gd name="connsiteY2" fmla="*/ 311738 h 726015"/>
              <a:gd name="connsiteX3" fmla="*/ 1304925 w 2802558"/>
              <a:gd name="connsiteY3" fmla="*/ 6430 h 726015"/>
              <a:gd name="connsiteX4" fmla="*/ 2041524 w 2802558"/>
              <a:gd name="connsiteY4" fmla="*/ 101680 h 726015"/>
              <a:gd name="connsiteX5" fmla="*/ 2534840 w 2802558"/>
              <a:gd name="connsiteY5" fmla="*/ 289513 h 726015"/>
              <a:gd name="connsiteX6" fmla="*/ 2601515 w 2802558"/>
              <a:gd name="connsiteY6" fmla="*/ 85804 h 726015"/>
              <a:gd name="connsiteX7" fmla="*/ 2802558 w 2802558"/>
              <a:gd name="connsiteY7" fmla="*/ 528147 h 726015"/>
              <a:gd name="connsiteX8" fmla="*/ 2442765 w 2802558"/>
              <a:gd name="connsiteY8" fmla="*/ 726015 h 726015"/>
              <a:gd name="connsiteX9" fmla="*/ 2499915 w 2802558"/>
              <a:gd name="connsiteY9" fmla="*/ 490556 h 726015"/>
              <a:gd name="connsiteX10" fmla="*/ 1974849 w 2802558"/>
              <a:gd name="connsiteY10" fmla="*/ 285830 h 726015"/>
              <a:gd name="connsiteX11" fmla="*/ 1320800 w 2802558"/>
              <a:gd name="connsiteY11" fmla="*/ 190580 h 726015"/>
              <a:gd name="connsiteX12" fmla="*/ 347093 w 2802558"/>
              <a:gd name="connsiteY12" fmla="*/ 468331 h 726015"/>
              <a:gd name="connsiteX13" fmla="*/ 448693 w 2802558"/>
              <a:gd name="connsiteY13" fmla="*/ 649815 h 726015"/>
              <a:gd name="connsiteX14" fmla="*/ 0 w 2802558"/>
              <a:gd name="connsiteY14" fmla="*/ 518622 h 726015"/>
              <a:gd name="connsiteX0" fmla="*/ 0 w 2802558"/>
              <a:gd name="connsiteY0" fmla="*/ 518622 h 675215"/>
              <a:gd name="connsiteX1" fmla="*/ 153418 w 2802558"/>
              <a:gd name="connsiteY1" fmla="*/ 130254 h 675215"/>
              <a:gd name="connsiteX2" fmla="*/ 232793 w 2802558"/>
              <a:gd name="connsiteY2" fmla="*/ 311738 h 675215"/>
              <a:gd name="connsiteX3" fmla="*/ 1304925 w 2802558"/>
              <a:gd name="connsiteY3" fmla="*/ 6430 h 675215"/>
              <a:gd name="connsiteX4" fmla="*/ 2041524 w 2802558"/>
              <a:gd name="connsiteY4" fmla="*/ 101680 h 675215"/>
              <a:gd name="connsiteX5" fmla="*/ 2534840 w 2802558"/>
              <a:gd name="connsiteY5" fmla="*/ 289513 h 675215"/>
              <a:gd name="connsiteX6" fmla="*/ 2601515 w 2802558"/>
              <a:gd name="connsiteY6" fmla="*/ 85804 h 675215"/>
              <a:gd name="connsiteX7" fmla="*/ 2802558 w 2802558"/>
              <a:gd name="connsiteY7" fmla="*/ 528147 h 675215"/>
              <a:gd name="connsiteX8" fmla="*/ 2442765 w 2802558"/>
              <a:gd name="connsiteY8" fmla="*/ 675215 h 675215"/>
              <a:gd name="connsiteX9" fmla="*/ 2499915 w 2802558"/>
              <a:gd name="connsiteY9" fmla="*/ 490556 h 675215"/>
              <a:gd name="connsiteX10" fmla="*/ 1974849 w 2802558"/>
              <a:gd name="connsiteY10" fmla="*/ 285830 h 675215"/>
              <a:gd name="connsiteX11" fmla="*/ 1320800 w 2802558"/>
              <a:gd name="connsiteY11" fmla="*/ 190580 h 675215"/>
              <a:gd name="connsiteX12" fmla="*/ 347093 w 2802558"/>
              <a:gd name="connsiteY12" fmla="*/ 468331 h 675215"/>
              <a:gd name="connsiteX13" fmla="*/ 448693 w 2802558"/>
              <a:gd name="connsiteY13" fmla="*/ 649815 h 675215"/>
              <a:gd name="connsiteX14" fmla="*/ 0 w 2802558"/>
              <a:gd name="connsiteY14" fmla="*/ 518622 h 675215"/>
              <a:gd name="connsiteX0" fmla="*/ 0 w 2802558"/>
              <a:gd name="connsiteY0" fmla="*/ 518622 h 675215"/>
              <a:gd name="connsiteX1" fmla="*/ 153418 w 2802558"/>
              <a:gd name="connsiteY1" fmla="*/ 130254 h 675215"/>
              <a:gd name="connsiteX2" fmla="*/ 232793 w 2802558"/>
              <a:gd name="connsiteY2" fmla="*/ 311738 h 675215"/>
              <a:gd name="connsiteX3" fmla="*/ 1304925 w 2802558"/>
              <a:gd name="connsiteY3" fmla="*/ 6430 h 675215"/>
              <a:gd name="connsiteX4" fmla="*/ 2041524 w 2802558"/>
              <a:gd name="connsiteY4" fmla="*/ 101680 h 675215"/>
              <a:gd name="connsiteX5" fmla="*/ 2534840 w 2802558"/>
              <a:gd name="connsiteY5" fmla="*/ 289513 h 675215"/>
              <a:gd name="connsiteX6" fmla="*/ 2601515 w 2802558"/>
              <a:gd name="connsiteY6" fmla="*/ 120729 h 675215"/>
              <a:gd name="connsiteX7" fmla="*/ 2802558 w 2802558"/>
              <a:gd name="connsiteY7" fmla="*/ 528147 h 675215"/>
              <a:gd name="connsiteX8" fmla="*/ 2442765 w 2802558"/>
              <a:gd name="connsiteY8" fmla="*/ 675215 h 675215"/>
              <a:gd name="connsiteX9" fmla="*/ 2499915 w 2802558"/>
              <a:gd name="connsiteY9" fmla="*/ 490556 h 675215"/>
              <a:gd name="connsiteX10" fmla="*/ 1974849 w 2802558"/>
              <a:gd name="connsiteY10" fmla="*/ 285830 h 675215"/>
              <a:gd name="connsiteX11" fmla="*/ 1320800 w 2802558"/>
              <a:gd name="connsiteY11" fmla="*/ 190580 h 675215"/>
              <a:gd name="connsiteX12" fmla="*/ 347093 w 2802558"/>
              <a:gd name="connsiteY12" fmla="*/ 468331 h 675215"/>
              <a:gd name="connsiteX13" fmla="*/ 448693 w 2802558"/>
              <a:gd name="connsiteY13" fmla="*/ 649815 h 675215"/>
              <a:gd name="connsiteX14" fmla="*/ 0 w 2802558"/>
              <a:gd name="connsiteY14" fmla="*/ 518622 h 675215"/>
              <a:gd name="connsiteX0" fmla="*/ 0 w 2802558"/>
              <a:gd name="connsiteY0" fmla="*/ 518622 h 675215"/>
              <a:gd name="connsiteX1" fmla="*/ 153418 w 2802558"/>
              <a:gd name="connsiteY1" fmla="*/ 130254 h 675215"/>
              <a:gd name="connsiteX2" fmla="*/ 232793 w 2802558"/>
              <a:gd name="connsiteY2" fmla="*/ 311738 h 675215"/>
              <a:gd name="connsiteX3" fmla="*/ 1304925 w 2802558"/>
              <a:gd name="connsiteY3" fmla="*/ 6430 h 675215"/>
              <a:gd name="connsiteX4" fmla="*/ 2041524 w 2802558"/>
              <a:gd name="connsiteY4" fmla="*/ 101680 h 675215"/>
              <a:gd name="connsiteX5" fmla="*/ 2534840 w 2802558"/>
              <a:gd name="connsiteY5" fmla="*/ 289513 h 675215"/>
              <a:gd name="connsiteX6" fmla="*/ 2601515 w 2802558"/>
              <a:gd name="connsiteY6" fmla="*/ 120729 h 675215"/>
              <a:gd name="connsiteX7" fmla="*/ 2802558 w 2802558"/>
              <a:gd name="connsiteY7" fmla="*/ 528147 h 675215"/>
              <a:gd name="connsiteX8" fmla="*/ 2442765 w 2802558"/>
              <a:gd name="connsiteY8" fmla="*/ 675215 h 675215"/>
              <a:gd name="connsiteX9" fmla="*/ 2499915 w 2802558"/>
              <a:gd name="connsiteY9" fmla="*/ 490556 h 675215"/>
              <a:gd name="connsiteX10" fmla="*/ 1974849 w 2802558"/>
              <a:gd name="connsiteY10" fmla="*/ 285830 h 675215"/>
              <a:gd name="connsiteX11" fmla="*/ 1323975 w 2802558"/>
              <a:gd name="connsiteY11" fmla="*/ 177880 h 675215"/>
              <a:gd name="connsiteX12" fmla="*/ 347093 w 2802558"/>
              <a:gd name="connsiteY12" fmla="*/ 468331 h 675215"/>
              <a:gd name="connsiteX13" fmla="*/ 448693 w 2802558"/>
              <a:gd name="connsiteY13" fmla="*/ 649815 h 675215"/>
              <a:gd name="connsiteX14" fmla="*/ 0 w 2802558"/>
              <a:gd name="connsiteY14" fmla="*/ 518622 h 675215"/>
              <a:gd name="connsiteX0" fmla="*/ 0 w 2802558"/>
              <a:gd name="connsiteY0" fmla="*/ 518622 h 675215"/>
              <a:gd name="connsiteX1" fmla="*/ 153418 w 2802558"/>
              <a:gd name="connsiteY1" fmla="*/ 130254 h 675215"/>
              <a:gd name="connsiteX2" fmla="*/ 232793 w 2802558"/>
              <a:gd name="connsiteY2" fmla="*/ 311738 h 675215"/>
              <a:gd name="connsiteX3" fmla="*/ 1304925 w 2802558"/>
              <a:gd name="connsiteY3" fmla="*/ 6430 h 675215"/>
              <a:gd name="connsiteX4" fmla="*/ 2041524 w 2802558"/>
              <a:gd name="connsiteY4" fmla="*/ 101680 h 675215"/>
              <a:gd name="connsiteX5" fmla="*/ 2534840 w 2802558"/>
              <a:gd name="connsiteY5" fmla="*/ 289513 h 675215"/>
              <a:gd name="connsiteX6" fmla="*/ 2601515 w 2802558"/>
              <a:gd name="connsiteY6" fmla="*/ 120729 h 675215"/>
              <a:gd name="connsiteX7" fmla="*/ 2802558 w 2802558"/>
              <a:gd name="connsiteY7" fmla="*/ 528147 h 675215"/>
              <a:gd name="connsiteX8" fmla="*/ 2442765 w 2802558"/>
              <a:gd name="connsiteY8" fmla="*/ 675215 h 675215"/>
              <a:gd name="connsiteX9" fmla="*/ 2499915 w 2802558"/>
              <a:gd name="connsiteY9" fmla="*/ 490556 h 675215"/>
              <a:gd name="connsiteX10" fmla="*/ 1993899 w 2802558"/>
              <a:gd name="connsiteY10" fmla="*/ 279480 h 675215"/>
              <a:gd name="connsiteX11" fmla="*/ 1323975 w 2802558"/>
              <a:gd name="connsiteY11" fmla="*/ 177880 h 675215"/>
              <a:gd name="connsiteX12" fmla="*/ 347093 w 2802558"/>
              <a:gd name="connsiteY12" fmla="*/ 468331 h 675215"/>
              <a:gd name="connsiteX13" fmla="*/ 448693 w 2802558"/>
              <a:gd name="connsiteY13" fmla="*/ 649815 h 675215"/>
              <a:gd name="connsiteX14" fmla="*/ 0 w 2802558"/>
              <a:gd name="connsiteY14" fmla="*/ 518622 h 675215"/>
              <a:gd name="connsiteX0" fmla="*/ 0 w 2802558"/>
              <a:gd name="connsiteY0" fmla="*/ 518622 h 675215"/>
              <a:gd name="connsiteX1" fmla="*/ 153418 w 2802558"/>
              <a:gd name="connsiteY1" fmla="*/ 130254 h 675215"/>
              <a:gd name="connsiteX2" fmla="*/ 232793 w 2802558"/>
              <a:gd name="connsiteY2" fmla="*/ 311738 h 675215"/>
              <a:gd name="connsiteX3" fmla="*/ 1304925 w 2802558"/>
              <a:gd name="connsiteY3" fmla="*/ 6430 h 675215"/>
              <a:gd name="connsiteX4" fmla="*/ 2041524 w 2802558"/>
              <a:gd name="connsiteY4" fmla="*/ 101680 h 675215"/>
              <a:gd name="connsiteX5" fmla="*/ 2534840 w 2802558"/>
              <a:gd name="connsiteY5" fmla="*/ 289513 h 675215"/>
              <a:gd name="connsiteX6" fmla="*/ 2601515 w 2802558"/>
              <a:gd name="connsiteY6" fmla="*/ 120729 h 675215"/>
              <a:gd name="connsiteX7" fmla="*/ 2802558 w 2802558"/>
              <a:gd name="connsiteY7" fmla="*/ 528147 h 675215"/>
              <a:gd name="connsiteX8" fmla="*/ 2442765 w 2802558"/>
              <a:gd name="connsiteY8" fmla="*/ 675215 h 675215"/>
              <a:gd name="connsiteX9" fmla="*/ 2499915 w 2802558"/>
              <a:gd name="connsiteY9" fmla="*/ 490556 h 675215"/>
              <a:gd name="connsiteX10" fmla="*/ 1993899 w 2802558"/>
              <a:gd name="connsiteY10" fmla="*/ 279480 h 675215"/>
              <a:gd name="connsiteX11" fmla="*/ 1323975 w 2802558"/>
              <a:gd name="connsiteY11" fmla="*/ 177880 h 675215"/>
              <a:gd name="connsiteX12" fmla="*/ 347093 w 2802558"/>
              <a:gd name="connsiteY12" fmla="*/ 468331 h 675215"/>
              <a:gd name="connsiteX13" fmla="*/ 448693 w 2802558"/>
              <a:gd name="connsiteY13" fmla="*/ 649815 h 675215"/>
              <a:gd name="connsiteX14" fmla="*/ 0 w 2802558"/>
              <a:gd name="connsiteY14" fmla="*/ 518622 h 675215"/>
              <a:gd name="connsiteX0" fmla="*/ 0 w 2802558"/>
              <a:gd name="connsiteY0" fmla="*/ 517784 h 674377"/>
              <a:gd name="connsiteX1" fmla="*/ 153418 w 2802558"/>
              <a:gd name="connsiteY1" fmla="*/ 129416 h 674377"/>
              <a:gd name="connsiteX2" fmla="*/ 232793 w 2802558"/>
              <a:gd name="connsiteY2" fmla="*/ 310900 h 674377"/>
              <a:gd name="connsiteX3" fmla="*/ 1304925 w 2802558"/>
              <a:gd name="connsiteY3" fmla="*/ 5592 h 674377"/>
              <a:gd name="connsiteX4" fmla="*/ 2108199 w 2802558"/>
              <a:gd name="connsiteY4" fmla="*/ 116717 h 674377"/>
              <a:gd name="connsiteX5" fmla="*/ 2534840 w 2802558"/>
              <a:gd name="connsiteY5" fmla="*/ 288675 h 674377"/>
              <a:gd name="connsiteX6" fmla="*/ 2601515 w 2802558"/>
              <a:gd name="connsiteY6" fmla="*/ 119891 h 674377"/>
              <a:gd name="connsiteX7" fmla="*/ 2802558 w 2802558"/>
              <a:gd name="connsiteY7" fmla="*/ 527309 h 674377"/>
              <a:gd name="connsiteX8" fmla="*/ 2442765 w 2802558"/>
              <a:gd name="connsiteY8" fmla="*/ 674377 h 674377"/>
              <a:gd name="connsiteX9" fmla="*/ 2499915 w 2802558"/>
              <a:gd name="connsiteY9" fmla="*/ 489718 h 674377"/>
              <a:gd name="connsiteX10" fmla="*/ 1993899 w 2802558"/>
              <a:gd name="connsiteY10" fmla="*/ 278642 h 674377"/>
              <a:gd name="connsiteX11" fmla="*/ 1323975 w 2802558"/>
              <a:gd name="connsiteY11" fmla="*/ 177042 h 674377"/>
              <a:gd name="connsiteX12" fmla="*/ 347093 w 2802558"/>
              <a:gd name="connsiteY12" fmla="*/ 467493 h 674377"/>
              <a:gd name="connsiteX13" fmla="*/ 448693 w 2802558"/>
              <a:gd name="connsiteY13" fmla="*/ 648977 h 674377"/>
              <a:gd name="connsiteX14" fmla="*/ 0 w 2802558"/>
              <a:gd name="connsiteY14" fmla="*/ 517784 h 674377"/>
              <a:gd name="connsiteX0" fmla="*/ 0 w 2802558"/>
              <a:gd name="connsiteY0" fmla="*/ 517784 h 674377"/>
              <a:gd name="connsiteX1" fmla="*/ 153418 w 2802558"/>
              <a:gd name="connsiteY1" fmla="*/ 129416 h 674377"/>
              <a:gd name="connsiteX2" fmla="*/ 232793 w 2802558"/>
              <a:gd name="connsiteY2" fmla="*/ 310900 h 674377"/>
              <a:gd name="connsiteX3" fmla="*/ 1304925 w 2802558"/>
              <a:gd name="connsiteY3" fmla="*/ 5592 h 674377"/>
              <a:gd name="connsiteX4" fmla="*/ 2108199 w 2802558"/>
              <a:gd name="connsiteY4" fmla="*/ 116717 h 674377"/>
              <a:gd name="connsiteX5" fmla="*/ 2534840 w 2802558"/>
              <a:gd name="connsiteY5" fmla="*/ 288675 h 674377"/>
              <a:gd name="connsiteX6" fmla="*/ 2601515 w 2802558"/>
              <a:gd name="connsiteY6" fmla="*/ 119891 h 674377"/>
              <a:gd name="connsiteX7" fmla="*/ 2802558 w 2802558"/>
              <a:gd name="connsiteY7" fmla="*/ 527309 h 674377"/>
              <a:gd name="connsiteX8" fmla="*/ 2442765 w 2802558"/>
              <a:gd name="connsiteY8" fmla="*/ 674377 h 674377"/>
              <a:gd name="connsiteX9" fmla="*/ 2499915 w 2802558"/>
              <a:gd name="connsiteY9" fmla="*/ 489718 h 674377"/>
              <a:gd name="connsiteX10" fmla="*/ 1993899 w 2802558"/>
              <a:gd name="connsiteY10" fmla="*/ 278642 h 674377"/>
              <a:gd name="connsiteX11" fmla="*/ 1323975 w 2802558"/>
              <a:gd name="connsiteY11" fmla="*/ 177042 h 674377"/>
              <a:gd name="connsiteX12" fmla="*/ 347093 w 2802558"/>
              <a:gd name="connsiteY12" fmla="*/ 467493 h 674377"/>
              <a:gd name="connsiteX13" fmla="*/ 531440 w 2802558"/>
              <a:gd name="connsiteY13" fmla="*/ 619160 h 674377"/>
              <a:gd name="connsiteX14" fmla="*/ 0 w 2802558"/>
              <a:gd name="connsiteY14" fmla="*/ 517784 h 674377"/>
              <a:gd name="connsiteX0" fmla="*/ 0 w 2802558"/>
              <a:gd name="connsiteY0" fmla="*/ 517784 h 674377"/>
              <a:gd name="connsiteX1" fmla="*/ 70670 w 2802558"/>
              <a:gd name="connsiteY1" fmla="*/ 129416 h 674377"/>
              <a:gd name="connsiteX2" fmla="*/ 232793 w 2802558"/>
              <a:gd name="connsiteY2" fmla="*/ 310900 h 674377"/>
              <a:gd name="connsiteX3" fmla="*/ 1304925 w 2802558"/>
              <a:gd name="connsiteY3" fmla="*/ 5592 h 674377"/>
              <a:gd name="connsiteX4" fmla="*/ 2108199 w 2802558"/>
              <a:gd name="connsiteY4" fmla="*/ 116717 h 674377"/>
              <a:gd name="connsiteX5" fmla="*/ 2534840 w 2802558"/>
              <a:gd name="connsiteY5" fmla="*/ 288675 h 674377"/>
              <a:gd name="connsiteX6" fmla="*/ 2601515 w 2802558"/>
              <a:gd name="connsiteY6" fmla="*/ 119891 h 674377"/>
              <a:gd name="connsiteX7" fmla="*/ 2802558 w 2802558"/>
              <a:gd name="connsiteY7" fmla="*/ 527309 h 674377"/>
              <a:gd name="connsiteX8" fmla="*/ 2442765 w 2802558"/>
              <a:gd name="connsiteY8" fmla="*/ 674377 h 674377"/>
              <a:gd name="connsiteX9" fmla="*/ 2499915 w 2802558"/>
              <a:gd name="connsiteY9" fmla="*/ 489718 h 674377"/>
              <a:gd name="connsiteX10" fmla="*/ 1993899 w 2802558"/>
              <a:gd name="connsiteY10" fmla="*/ 278642 h 674377"/>
              <a:gd name="connsiteX11" fmla="*/ 1323975 w 2802558"/>
              <a:gd name="connsiteY11" fmla="*/ 177042 h 674377"/>
              <a:gd name="connsiteX12" fmla="*/ 347093 w 2802558"/>
              <a:gd name="connsiteY12" fmla="*/ 467493 h 674377"/>
              <a:gd name="connsiteX13" fmla="*/ 531440 w 2802558"/>
              <a:gd name="connsiteY13" fmla="*/ 619160 h 674377"/>
              <a:gd name="connsiteX14" fmla="*/ 0 w 2802558"/>
              <a:gd name="connsiteY14" fmla="*/ 517784 h 67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02558" h="674377">
                <a:moveTo>
                  <a:pt x="0" y="517784"/>
                </a:moveTo>
                <a:lnTo>
                  <a:pt x="70670" y="129416"/>
                </a:lnTo>
                <a:lnTo>
                  <a:pt x="232793" y="310900"/>
                </a:lnTo>
                <a:cubicBezTo>
                  <a:pt x="563712" y="167856"/>
                  <a:pt x="624756" y="37511"/>
                  <a:pt x="1304925" y="5592"/>
                </a:cubicBezTo>
                <a:cubicBezTo>
                  <a:pt x="1604263" y="-24126"/>
                  <a:pt x="1904272" y="72182"/>
                  <a:pt x="2108199" y="116717"/>
                </a:cubicBezTo>
                <a:cubicBezTo>
                  <a:pt x="2340701" y="173952"/>
                  <a:pt x="2344142" y="217238"/>
                  <a:pt x="2534840" y="288675"/>
                </a:cubicBezTo>
                <a:lnTo>
                  <a:pt x="2601515" y="119891"/>
                </a:lnTo>
                <a:lnTo>
                  <a:pt x="2802558" y="527309"/>
                </a:lnTo>
                <a:lnTo>
                  <a:pt x="2442765" y="674377"/>
                </a:lnTo>
                <a:lnTo>
                  <a:pt x="2499915" y="489718"/>
                </a:lnTo>
                <a:cubicBezTo>
                  <a:pt x="2293342" y="392542"/>
                  <a:pt x="2186185" y="334988"/>
                  <a:pt x="1993899" y="278642"/>
                </a:cubicBezTo>
                <a:cubicBezTo>
                  <a:pt x="1801613" y="222296"/>
                  <a:pt x="1615905" y="189488"/>
                  <a:pt x="1323975" y="177042"/>
                </a:cubicBezTo>
                <a:cubicBezTo>
                  <a:pt x="707306" y="206126"/>
                  <a:pt x="671662" y="333634"/>
                  <a:pt x="347093" y="467493"/>
                </a:cubicBezTo>
                <a:lnTo>
                  <a:pt x="531440" y="619160"/>
                </a:lnTo>
                <a:lnTo>
                  <a:pt x="0" y="517784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68803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74096" grpId="0" animBg="1"/>
      <p:bldP spid="174096" grpId="1" animBg="1"/>
      <p:bldP spid="174096" grpId="2" animBg="1"/>
      <p:bldP spid="174096" grpId="3" animBg="1"/>
      <p:bldP spid="174096" grpId="4" animBg="1"/>
      <p:bldP spid="2049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: Pyöristetyt kulmat 11"/>
          <p:cNvSpPr/>
          <p:nvPr/>
        </p:nvSpPr>
        <p:spPr>
          <a:xfrm>
            <a:off x="441034" y="687805"/>
            <a:ext cx="11309931" cy="11918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i-FI" sz="3200" b="1" dirty="0">
                <a:latin typeface="Arial" panose="020B0604020202020204" pitchFamily="34" charset="0"/>
                <a:cs typeface="Arial" panose="020B0604020202020204" pitchFamily="34" charset="0"/>
              </a:rPr>
              <a:t>Kyky erottaa merkityksellinen viesti merkityksettömästä on mielekkään käyttäytymisen perusta. 	</a:t>
            </a: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(Soininen &amp; Riekkinen 2001)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736615" y="3011576"/>
            <a:ext cx="2608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Vireystila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8371968" y="3007815"/>
            <a:ext cx="3435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Huomiokyky</a:t>
            </a:r>
          </a:p>
        </p:txBody>
      </p:sp>
      <p:sp>
        <p:nvSpPr>
          <p:cNvPr id="34" name="Tekstiruutu 33"/>
          <p:cNvSpPr txBox="1"/>
          <p:nvPr/>
        </p:nvSpPr>
        <p:spPr>
          <a:xfrm>
            <a:off x="4338731" y="3014459"/>
            <a:ext cx="2912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Motivaatio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51D8B2E-E9B3-44E3-981A-FF83E7CE4741}"/>
              </a:ext>
            </a:extLst>
          </p:cNvPr>
          <p:cNvSpPr txBox="1"/>
          <p:nvPr/>
        </p:nvSpPr>
        <p:spPr>
          <a:xfrm>
            <a:off x="5821680" y="4294384"/>
            <a:ext cx="100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err="1"/>
              <a:t>Jne</a:t>
            </a:r>
            <a:r>
              <a:rPr lang="fi-FI" sz="2800" dirty="0"/>
              <a:t>…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547668E2-A182-4246-AD4F-EE5B3B4B6E69}"/>
              </a:ext>
            </a:extLst>
          </p:cNvPr>
          <p:cNvSpPr/>
          <p:nvPr/>
        </p:nvSpPr>
        <p:spPr>
          <a:xfrm rot="20039551">
            <a:off x="668332" y="4595170"/>
            <a:ext cx="306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/>
              <a:t>Keholliset tuntemukset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4F40F99-315B-4642-AF2A-A942A47CA33C}"/>
              </a:ext>
            </a:extLst>
          </p:cNvPr>
          <p:cNvSpPr/>
          <p:nvPr/>
        </p:nvSpPr>
        <p:spPr>
          <a:xfrm rot="897800">
            <a:off x="8880470" y="4305419"/>
            <a:ext cx="1641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/>
              <a:t>Aistimukset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BA0524A7-813F-478E-AB8C-FB86A55729DF}"/>
              </a:ext>
            </a:extLst>
          </p:cNvPr>
          <p:cNvSpPr/>
          <p:nvPr/>
        </p:nvSpPr>
        <p:spPr>
          <a:xfrm rot="21309255">
            <a:off x="6264352" y="5513824"/>
            <a:ext cx="1457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/>
              <a:t>Mielihalut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87CA06BB-CEC0-41FA-ABA0-A8D3C54018EC}"/>
              </a:ext>
            </a:extLst>
          </p:cNvPr>
          <p:cNvSpPr/>
          <p:nvPr/>
        </p:nvSpPr>
        <p:spPr>
          <a:xfrm>
            <a:off x="3268352" y="5351582"/>
            <a:ext cx="1168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/>
              <a:t>Palkkiot</a:t>
            </a:r>
          </a:p>
        </p:txBody>
      </p:sp>
    </p:spTree>
    <p:extLst>
      <p:ext uri="{BB962C8B-B14F-4D97-AF65-F5344CB8AC3E}">
        <p14:creationId xmlns:p14="http://schemas.microsoft.com/office/powerpoint/2010/main" val="32837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8680" y="273685"/>
            <a:ext cx="10515600" cy="1325563"/>
          </a:xfrm>
        </p:spPr>
        <p:txBody>
          <a:bodyPr/>
          <a:lstStyle/>
          <a:p>
            <a:r>
              <a:rPr lang="fi-FI" dirty="0"/>
              <a:t>Hahmottaminen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13232" y="963040"/>
            <a:ext cx="10515600" cy="5041520"/>
          </a:xfrm>
        </p:spPr>
        <p:txBody>
          <a:bodyPr>
            <a:normAutofit lnSpcReduction="10000"/>
          </a:bodyPr>
          <a:lstStyle/>
          <a:p>
            <a:endParaRPr lang="fi-FI" sz="3200" dirty="0"/>
          </a:p>
          <a:p>
            <a:r>
              <a:rPr lang="fi-FI" sz="3200" dirty="0"/>
              <a:t>Näönvarainen erottelu ja tunnistaminen </a:t>
            </a:r>
          </a:p>
          <a:p>
            <a:r>
              <a:rPr lang="fi-FI" sz="3200" dirty="0"/>
              <a:t>Avaruudellinen hahmottaminen </a:t>
            </a:r>
          </a:p>
          <a:p>
            <a:r>
              <a:rPr lang="fi-FI" sz="3200" dirty="0"/>
              <a:t>Hahmottaminen omassa mielessä</a:t>
            </a:r>
          </a:p>
          <a:p>
            <a:r>
              <a:rPr lang="fi-FI" sz="3200" dirty="0"/>
              <a:t>Mittasuhteet, lukumäärät, aika…</a:t>
            </a:r>
          </a:p>
          <a:p>
            <a:r>
              <a:rPr lang="fi-FI" sz="3200" dirty="0"/>
              <a:t>Etsiminen ja löytäminen</a:t>
            </a:r>
          </a:p>
          <a:p>
            <a:r>
              <a:rPr lang="fi-FI" sz="3200" dirty="0"/>
              <a:t>Eksymistaipumus, kädentaidot</a:t>
            </a:r>
          </a:p>
          <a:p>
            <a:r>
              <a:rPr lang="fi-FI" sz="3200" dirty="0"/>
              <a:t>Sosiaalinen hahmottaminen, oman position hahmottaminen, keskustelun hahmottaminen, ryhmädynamiikan hahmottaminen, …</a:t>
            </a:r>
          </a:p>
          <a:p>
            <a:pPr lvl="1"/>
            <a:endParaRPr lang="fi-FI" dirty="0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6A7F25E5-0B10-4835-824D-70644F8484B7}"/>
              </a:ext>
            </a:extLst>
          </p:cNvPr>
          <p:cNvSpPr/>
          <p:nvPr/>
        </p:nvSpPr>
        <p:spPr>
          <a:xfrm>
            <a:off x="-93472" y="4075992"/>
            <a:ext cx="11572240" cy="21084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705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04813"/>
            <a:ext cx="8229600" cy="7325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/>
          <a:p>
            <a:pPr>
              <a:defRPr/>
            </a:pPr>
            <a:r>
              <a:rPr lang="fi-FI" sz="4800" dirty="0" err="1"/>
              <a:t>Prosopagnosia</a:t>
            </a:r>
            <a:endParaRPr lang="fi-FI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4079" y="1810280"/>
            <a:ext cx="8229600" cy="20589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fi-FI" altLang="fi-FI" sz="3200" dirty="0"/>
              <a:t>Kasvojen tunnistamisen vaikeus</a:t>
            </a:r>
          </a:p>
          <a:p>
            <a:r>
              <a:rPr lang="fi-FI" altLang="fi-FI" sz="3200" dirty="0"/>
              <a:t>Ilmeet, eleet</a:t>
            </a:r>
          </a:p>
          <a:p>
            <a:r>
              <a:rPr lang="fi-FI" altLang="fi-FI" sz="3200" dirty="0"/>
              <a:t>Henkilö ei tunnista edes läheisiään vieraassa kontekstissa</a:t>
            </a:r>
          </a:p>
          <a:p>
            <a:endParaRPr lang="fi-FI" altLang="fi-FI" dirty="0"/>
          </a:p>
          <a:p>
            <a:endParaRPr lang="fi-FI" altLang="fi-FI" dirty="0"/>
          </a:p>
          <a:p>
            <a:endParaRPr lang="fi-FI" altLang="fi-FI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81200" y="4021434"/>
            <a:ext cx="9412224" cy="7386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sz="4800" dirty="0">
                <a:latin typeface="+mn-lt"/>
              </a:rPr>
              <a:t>Sentraalisen koherenssin ”vaikeus”</a:t>
            </a:r>
            <a:endParaRPr lang="fi-FI" dirty="0">
              <a:latin typeface="+mn-lt"/>
            </a:endParaRP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6CB1DE9D-B44E-495B-83CC-AAA9FD0D3F6E}"/>
              </a:ext>
            </a:extLst>
          </p:cNvPr>
          <p:cNvSpPr/>
          <p:nvPr/>
        </p:nvSpPr>
        <p:spPr>
          <a:xfrm>
            <a:off x="1624079" y="4912267"/>
            <a:ext cx="9201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3200" dirty="0"/>
              <a:t>Yksityiskohtiin keskittyminen kokonaisuuksien sijaan</a:t>
            </a:r>
          </a:p>
        </p:txBody>
      </p:sp>
    </p:spTree>
    <p:extLst>
      <p:ext uri="{BB962C8B-B14F-4D97-AF65-F5344CB8AC3E}">
        <p14:creationId xmlns:p14="http://schemas.microsoft.com/office/powerpoint/2010/main" val="765953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Aistiyliherkkyys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65190"/>
            <a:ext cx="10515600" cy="3655396"/>
          </a:xfrm>
        </p:spPr>
        <p:txBody>
          <a:bodyPr>
            <a:normAutofit/>
          </a:bodyPr>
          <a:lstStyle/>
          <a:p>
            <a:r>
              <a:rPr lang="fi-FI" sz="3600" dirty="0"/>
              <a:t>Äänet, hajut, tuntemukset, valot…</a:t>
            </a:r>
          </a:p>
          <a:p>
            <a:r>
              <a:rPr lang="fi-FI" sz="3600" dirty="0"/>
              <a:t>Haittaa merkittävästi tilassa olemista</a:t>
            </a:r>
          </a:p>
          <a:p>
            <a:r>
              <a:rPr lang="fi-FI" sz="3600" dirty="0"/>
              <a:t>Tarkkaavuus</a:t>
            </a:r>
            <a:endParaRPr lang="fi-FI" dirty="0"/>
          </a:p>
          <a:p>
            <a:r>
              <a:rPr lang="fi-FI" sz="3600" dirty="0"/>
              <a:t>Sosiaaliset tilanteet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5947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E096EB47-9944-4D29-AE9C-764DB6455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Aistit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03A387-202A-4966-9951-B8734CF16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600" b="1" dirty="0"/>
              <a:t>Aistimuksia verrataan aiempaan kokemusvarastoon ja muiden aistikanavien kautta saatuihin havaintoihin.</a:t>
            </a:r>
          </a:p>
          <a:p>
            <a:pPr lvl="0"/>
            <a:r>
              <a:rPr lang="fi-FI" sz="3600" dirty="0"/>
              <a:t>Aistin tulkitsemiseen vaikuttavat mielentila ja tunteet, muisti ja muistot sekä odotukset. </a:t>
            </a:r>
          </a:p>
          <a:p>
            <a:pPr lvl="0"/>
            <a:r>
              <a:rPr lang="fi-FI" sz="3600" dirty="0"/>
              <a:t>Tämän jälkeen on mahdollista tunnistaa kyseinen aistimus ja toimia aistikokemuksen edellyttämällä tavalla.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E90879F3-2711-4156-AFCD-D6EEBDFC99AF}"/>
              </a:ext>
            </a:extLst>
          </p:cNvPr>
          <p:cNvSpPr txBox="1"/>
          <p:nvPr/>
        </p:nvSpPr>
        <p:spPr>
          <a:xfrm>
            <a:off x="8428867" y="6085841"/>
            <a:ext cx="122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Ayres</a:t>
            </a:r>
            <a:r>
              <a:rPr lang="fi-FI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4250893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latin typeface="+mn-lt"/>
              </a:rPr>
              <a:t>Sensorinen integraatio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Aistitiedon hyödyntäminen käyttöä varten</a:t>
            </a:r>
          </a:p>
          <a:p>
            <a:r>
              <a:rPr lang="fi-FI" sz="3600" dirty="0"/>
              <a:t>Esim. kehon asento ja liike, painovoima, pään liike ja tasapaino, verenpaine, ruuansulatus, hengitys, muu autonomisen hermoston toiminta </a:t>
            </a:r>
          </a:p>
          <a:p>
            <a:r>
              <a:rPr lang="fi-FI" sz="3600" dirty="0"/>
              <a:t>Aistimukset </a:t>
            </a:r>
            <a:r>
              <a:rPr lang="fi-FI" sz="3600" dirty="0">
                <a:sym typeface="Wingdings" panose="05000000000000000000" pitchFamily="2" charset="2"/>
              </a:rPr>
              <a:t> </a:t>
            </a:r>
            <a:r>
              <a:rPr lang="fi-FI" sz="3600" dirty="0"/>
              <a:t>Yli- tai alireagointi, haetaan tai vältetään, erottelu</a:t>
            </a:r>
          </a:p>
          <a:p>
            <a:pPr lvl="1"/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8581718" y="5973196"/>
            <a:ext cx="1278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err="1"/>
              <a:t>Ayres</a:t>
            </a:r>
            <a:r>
              <a:rPr lang="fi-FI" dirty="0"/>
              <a:t>, 2008</a:t>
            </a:r>
          </a:p>
        </p:txBody>
      </p:sp>
    </p:spTree>
    <p:extLst>
      <p:ext uri="{BB962C8B-B14F-4D97-AF65-F5344CB8AC3E}">
        <p14:creationId xmlns:p14="http://schemas.microsoft.com/office/powerpoint/2010/main" val="300624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D06F02F7-9A42-40ED-AC79-0E65C815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Erilaisissa häiriössä </a:t>
            </a:r>
            <a:br>
              <a:rPr lang="fi-FI" dirty="0"/>
            </a:br>
            <a:r>
              <a:rPr lang="fi-FI" sz="4000" b="0" dirty="0"/>
              <a:t>(ei ainoastaan kehityksellisissä neuropsykiatrisissa)</a:t>
            </a:r>
            <a:endParaRPr lang="fi-FI" b="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03A387-202A-4966-9951-B8734CF1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7649"/>
            <a:ext cx="10515600" cy="4147032"/>
          </a:xfrm>
        </p:spPr>
        <p:txBody>
          <a:bodyPr>
            <a:normAutofit/>
          </a:bodyPr>
          <a:lstStyle/>
          <a:p>
            <a:pPr lvl="1"/>
            <a:r>
              <a:rPr lang="fi-FI" sz="3200" dirty="0"/>
              <a:t>Aistimuksia ei synny tai niiden kautta välittynyttä tietoa voi olla vaikea ymmärtää ja kokea merkitykselliseksi. </a:t>
            </a:r>
          </a:p>
          <a:p>
            <a:pPr lvl="1"/>
            <a:r>
              <a:rPr lang="fi-FI" sz="3200" dirty="0"/>
              <a:t>Yliherkästi reagoivan on vaikea erottaa olennainen aistiärsyke epäolennaisesta.</a:t>
            </a:r>
          </a:p>
          <a:p>
            <a:pPr lvl="1"/>
            <a:r>
              <a:rPr lang="fi-FI" sz="3200" dirty="0"/>
              <a:t>Vaikea tottua toistuviin aistiärsykkeisiin </a:t>
            </a:r>
          </a:p>
          <a:p>
            <a:pPr marL="1149350" lvl="1" indent="-342900">
              <a:buFont typeface="Wingdings" panose="05000000000000000000" pitchFamily="2" charset="2"/>
              <a:buChar char="Ø"/>
            </a:pPr>
            <a:r>
              <a:rPr lang="fi-FI" sz="3200" dirty="0"/>
              <a:t>uuden tiedon vastaanottamiselle ja oppimiselle jää vain vähän tilaa. 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E90879F3-2711-4156-AFCD-D6EEBDFC99AF}"/>
              </a:ext>
            </a:extLst>
          </p:cNvPr>
          <p:cNvSpPr txBox="1"/>
          <p:nvPr/>
        </p:nvSpPr>
        <p:spPr>
          <a:xfrm>
            <a:off x="8428867" y="6085841"/>
            <a:ext cx="122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Ayres</a:t>
            </a:r>
            <a:r>
              <a:rPr lang="fi-FI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474499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347330" y="1542910"/>
            <a:ext cx="11844670" cy="2757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altLang="fi-FI" sz="3600" b="1" dirty="0">
                <a:solidFill>
                  <a:srgbClr val="000000"/>
                </a:solidFill>
                <a:latin typeface="+mn-lt"/>
                <a:sym typeface="Wingdings" pitchFamily="2" charset="2"/>
              </a:rPr>
              <a:t>Ylläpitäminen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altLang="fi-FI" sz="3600" b="1" dirty="0">
                <a:solidFill>
                  <a:srgbClr val="000000"/>
                </a:solidFill>
                <a:latin typeface="+mn-lt"/>
                <a:sym typeface="Wingdings" pitchFamily="2" charset="2"/>
              </a:rPr>
              <a:t>Valikoiminen</a:t>
            </a:r>
            <a:endParaRPr lang="fi-FI" altLang="fi-FI" sz="3600" b="1" dirty="0">
              <a:solidFill>
                <a:srgbClr val="000000"/>
              </a:solidFill>
              <a:latin typeface="+mn-lt"/>
            </a:endParaRP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altLang="fi-FI" sz="3600" b="1" dirty="0">
                <a:solidFill>
                  <a:srgbClr val="000000"/>
                </a:solidFill>
                <a:latin typeface="+mn-lt"/>
              </a:rPr>
              <a:t>Vaihtaminen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fi-FI" altLang="fi-FI" sz="3600" b="1" dirty="0">
                <a:solidFill>
                  <a:srgbClr val="000000"/>
                </a:solidFill>
                <a:latin typeface="+mn-lt"/>
              </a:rPr>
              <a:t>Jakaminen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fi-FI" altLang="fi-FI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kstiruutu 1"/>
          <p:cNvSpPr txBox="1">
            <a:spLocks noChangeArrowheads="1"/>
          </p:cNvSpPr>
          <p:nvPr/>
        </p:nvSpPr>
        <p:spPr bwMode="auto">
          <a:xfrm>
            <a:off x="1284521" y="4300588"/>
            <a:ext cx="1056014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800" dirty="0">
                <a:solidFill>
                  <a:srgbClr val="000000"/>
                </a:solidFill>
                <a:latin typeface="Arial" charset="0"/>
              </a:rPr>
              <a:t>Automatisoituneita toimintamalleja valvovaa </a:t>
            </a:r>
            <a:r>
              <a:rPr lang="fi-FI" altLang="fi-FI" sz="2800" b="1" dirty="0">
                <a:solidFill>
                  <a:srgbClr val="000000"/>
                </a:solidFill>
                <a:latin typeface="Arial" charset="0"/>
              </a:rPr>
              <a:t>tahdonalaista tarkkaavaisuutta </a:t>
            </a:r>
            <a:r>
              <a:rPr lang="fi-FI" altLang="fi-FI" sz="2800" dirty="0">
                <a:solidFill>
                  <a:srgbClr val="000000"/>
                </a:solidFill>
                <a:latin typeface="Arial" charset="0"/>
              </a:rPr>
              <a:t>kutsutaan </a:t>
            </a:r>
            <a:r>
              <a:rPr lang="fi-FI" altLang="fi-FI" sz="2800" b="1" dirty="0">
                <a:solidFill>
                  <a:srgbClr val="000000"/>
                </a:solidFill>
                <a:latin typeface="Arial" charset="0"/>
              </a:rPr>
              <a:t>toiminnanohjaukseksi.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 b="1" dirty="0">
                <a:solidFill>
                  <a:srgbClr val="000000"/>
                </a:solidFill>
                <a:latin typeface="Arial" charset="0"/>
              </a:rPr>
              <a:t>									</a:t>
            </a:r>
            <a:r>
              <a:rPr lang="fi-FI" altLang="fi-FI" sz="1400" dirty="0">
                <a:solidFill>
                  <a:srgbClr val="000000"/>
                </a:solidFill>
                <a:latin typeface="Arial" charset="0"/>
              </a:rPr>
              <a:t>(Kuikka ym. 2002)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838200" y="46772"/>
            <a:ext cx="10515600" cy="1325563"/>
          </a:xfrm>
        </p:spPr>
        <p:txBody>
          <a:bodyPr>
            <a:normAutofit/>
          </a:bodyPr>
          <a:lstStyle/>
          <a:p>
            <a:r>
              <a:rPr lang="fi-FI" altLang="fi-FI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Tarkkaavaisuus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983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849" y="549275"/>
            <a:ext cx="8229600" cy="927100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 dirty="0">
                <a:latin typeface="Arial" charset="0"/>
                <a:cs typeface="Arial" charset="0"/>
              </a:rPr>
              <a:t>Toiminnanohjaus on kykyä…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680" y="1841425"/>
            <a:ext cx="11439938" cy="121919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i-FI" altLang="fi-FI" sz="3400" b="1" dirty="0"/>
              <a:t>Säädellä</a:t>
            </a:r>
            <a:r>
              <a:rPr lang="fi-FI" altLang="fi-FI" sz="3400" dirty="0"/>
              <a:t> omaa tavoitteellista toimintaa tilanteen mukaan.</a:t>
            </a:r>
            <a:endParaRPr lang="fi-FI" altLang="fi-FI" dirty="0"/>
          </a:p>
        </p:txBody>
      </p:sp>
      <p:sp>
        <p:nvSpPr>
          <p:cNvPr id="2" name="Suorakulmio 1"/>
          <p:cNvSpPr/>
          <p:nvPr/>
        </p:nvSpPr>
        <p:spPr>
          <a:xfrm>
            <a:off x="2790832" y="2662924"/>
            <a:ext cx="6001964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”Kognitiivinen itsesäätely”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836C412A-327F-471E-9ED2-1F578B708163}"/>
              </a:ext>
            </a:extLst>
          </p:cNvPr>
          <p:cNvSpPr/>
          <p:nvPr/>
        </p:nvSpPr>
        <p:spPr>
          <a:xfrm>
            <a:off x="695737" y="3790295"/>
            <a:ext cx="11138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altLang="fi-FI" sz="3200" dirty="0"/>
              <a:t>Kognitiivinen: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sz="3200" dirty="0"/>
              <a:t>Kyky oppia, muistaa, havaita, hahmottaa, päätellä…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altLang="fi-FI" sz="3200" dirty="0"/>
              <a:t>Tässä yhteydessä etenkin </a:t>
            </a:r>
            <a:r>
              <a:rPr lang="fi-FI" altLang="fi-FI" sz="3200" b="1" dirty="0"/>
              <a:t>ei-automaattinen harkinta ja ajatteleminen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29433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1082842" y="0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Wellmind Terveys Oy 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>
          <a:xfrm>
            <a:off x="1376152" y="1027906"/>
            <a:ext cx="11598442" cy="5386839"/>
          </a:xfrm>
        </p:spPr>
        <p:txBody>
          <a:bodyPr>
            <a:normAutofit/>
          </a:bodyPr>
          <a:lstStyle/>
          <a:p>
            <a:r>
              <a:rPr lang="fi-FI" sz="3600" dirty="0"/>
              <a:t>Moniammatillinen neuropsykiatristen ongelmien tutkimukseen, hoitoon ja kuntoutukseen erikoistunut lääkäri- ja kuntoutuskeskus.</a:t>
            </a:r>
          </a:p>
          <a:p>
            <a:pPr lvl="1"/>
            <a:r>
              <a:rPr lang="fi-FI" sz="3200" dirty="0"/>
              <a:t>Neuropsykiatrista valmennusta/kuntoutusta</a:t>
            </a:r>
          </a:p>
          <a:p>
            <a:pPr lvl="1"/>
            <a:r>
              <a:rPr lang="fi-FI" sz="3200" dirty="0"/>
              <a:t>Psykiatrian erikoislääkärin palveluja</a:t>
            </a:r>
          </a:p>
          <a:p>
            <a:pPr lvl="1"/>
            <a:r>
              <a:rPr lang="fi-FI" sz="3200" dirty="0"/>
              <a:t>Toimintaterapiaa</a:t>
            </a:r>
          </a:p>
          <a:p>
            <a:pPr lvl="1"/>
            <a:r>
              <a:rPr lang="fi-FI" sz="3200" dirty="0"/>
              <a:t>Traumapsykoterapiaa/psykoterapiaa</a:t>
            </a:r>
          </a:p>
          <a:p>
            <a:pPr lvl="1"/>
            <a:r>
              <a:rPr lang="fi-FI" sz="3200" dirty="0"/>
              <a:t>Työnohjausta</a:t>
            </a:r>
          </a:p>
          <a:p>
            <a:pPr lvl="1"/>
            <a:r>
              <a:rPr lang="fi-FI" sz="3200" dirty="0"/>
              <a:t>Koulutusta</a:t>
            </a:r>
          </a:p>
          <a:p>
            <a:pPr lvl="1"/>
            <a:r>
              <a:rPr lang="fi-FI" sz="3200" dirty="0"/>
              <a:t>Konsultointia</a:t>
            </a:r>
          </a:p>
          <a:p>
            <a:pPr lvl="1"/>
            <a:endParaRPr lang="fi-FI" sz="2800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  <p:sp>
        <p:nvSpPr>
          <p:cNvPr id="9" name="Sisällön paikkamerkki 2"/>
          <p:cNvSpPr txBox="1">
            <a:spLocks/>
          </p:cNvSpPr>
          <p:nvPr/>
        </p:nvSpPr>
        <p:spPr>
          <a:xfrm>
            <a:off x="838200" y="17430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667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Mielekkääseen toimintaan tarvitaan tehtävän: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86386" y="2740355"/>
            <a:ext cx="19848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Ennakointi</a:t>
            </a:r>
            <a:endParaRPr kumimoji="0" lang="fi-FI" altLang="fi-FI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 rot="16200000">
            <a:off x="3423253" y="3379633"/>
            <a:ext cx="576262" cy="500717"/>
          </a:xfrm>
          <a:prstGeom prst="downArrow">
            <a:avLst>
              <a:gd name="adj1" fmla="val 50000"/>
              <a:gd name="adj2" fmla="val 40634"/>
            </a:avLst>
          </a:prstGeom>
          <a:solidFill>
            <a:srgbClr val="00B0F0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738162" y="2734634"/>
            <a:ext cx="20762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Suunnittelu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196715" y="2734634"/>
            <a:ext cx="15922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Toteutus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8208143" y="2734634"/>
            <a:ext cx="1790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Arviointi </a:t>
            </a: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16200000">
            <a:off x="5473438" y="3383734"/>
            <a:ext cx="576262" cy="500717"/>
          </a:xfrm>
          <a:prstGeom prst="downArrow">
            <a:avLst>
              <a:gd name="adj1" fmla="val 50000"/>
              <a:gd name="adj2" fmla="val 40634"/>
            </a:avLst>
          </a:prstGeom>
          <a:solidFill>
            <a:srgbClr val="00B0F0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 rot="16200000">
            <a:off x="7645368" y="3391309"/>
            <a:ext cx="576263" cy="500717"/>
          </a:xfrm>
          <a:prstGeom prst="downArrow">
            <a:avLst>
              <a:gd name="adj1" fmla="val 50000"/>
              <a:gd name="adj2" fmla="val 40634"/>
            </a:avLst>
          </a:prstGeom>
          <a:solidFill>
            <a:srgbClr val="00B0F0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2136015" y="3196299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600" b="1" i="0" u="none" strike="noStrike" kern="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1</a:t>
            </a:r>
          </a:p>
        </p:txBody>
      </p:sp>
      <p:sp>
        <p:nvSpPr>
          <p:cNvPr id="12" name="Suorakulmio 11"/>
          <p:cNvSpPr/>
          <p:nvPr/>
        </p:nvSpPr>
        <p:spPr>
          <a:xfrm>
            <a:off x="4502628" y="3196299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600" b="1" i="0" u="none" strike="noStrike" kern="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2</a:t>
            </a:r>
          </a:p>
        </p:txBody>
      </p:sp>
      <p:sp>
        <p:nvSpPr>
          <p:cNvPr id="13" name="Suorakulmio 12"/>
          <p:cNvSpPr/>
          <p:nvPr/>
        </p:nvSpPr>
        <p:spPr>
          <a:xfrm>
            <a:off x="6571858" y="3196299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600" b="1" i="0" u="none" strike="noStrike" kern="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3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8667418" y="3106546"/>
            <a:ext cx="61427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6600" b="1" i="0" u="none" strike="noStrike" kern="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3741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320040" y="1377221"/>
            <a:ext cx="11530583" cy="430371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fi-FI" b="1" dirty="0"/>
              <a:t>	</a:t>
            </a:r>
            <a:r>
              <a:rPr lang="fi-FI" dirty="0"/>
              <a:t> </a:t>
            </a:r>
          </a:p>
          <a:p>
            <a:pPr marL="0" indent="0">
              <a:buNone/>
              <a:defRPr/>
            </a:pPr>
            <a:r>
              <a:rPr lang="fi-FI" sz="3200" dirty="0"/>
              <a:t>    </a:t>
            </a:r>
            <a:r>
              <a:rPr lang="fi-FI" sz="3600" dirty="0"/>
              <a:t>Tehtävän tai toiminnan aloittaminen </a:t>
            </a:r>
          </a:p>
          <a:p>
            <a:pPr lvl="1" eaLnBrk="1" hangingPunct="1">
              <a:buFontTx/>
              <a:buNone/>
              <a:defRPr/>
            </a:pPr>
            <a:r>
              <a:rPr lang="fi-FI" sz="3200" b="1" dirty="0"/>
              <a:t>Ongelma työssä/koulussa:</a:t>
            </a:r>
          </a:p>
          <a:p>
            <a:pPr lvl="1" eaLnBrk="1" hangingPunct="1">
              <a:defRPr/>
            </a:pPr>
            <a:r>
              <a:rPr lang="fi-FI" sz="3200" i="1" dirty="0"/>
              <a:t>Vaikeus päästä tehtävissä alkuun</a:t>
            </a:r>
          </a:p>
          <a:p>
            <a:pPr lvl="1" eaLnBrk="1" hangingPunct="1">
              <a:defRPr/>
            </a:pPr>
            <a:r>
              <a:rPr lang="fi-FI" sz="3200" i="1" dirty="0"/>
              <a:t>Vetkuttelu, vitkastelu</a:t>
            </a:r>
          </a:p>
          <a:p>
            <a:pPr lvl="1" eaLnBrk="1" hangingPunct="1">
              <a:defRPr/>
            </a:pPr>
            <a:r>
              <a:rPr lang="fi-FI" sz="3200" i="1" dirty="0"/>
              <a:t>Uuden tehtävän aloittaminen aiheuttaa ahdistusta. </a:t>
            </a:r>
          </a:p>
          <a:p>
            <a:pPr lvl="1" eaLnBrk="1" hangingPunct="1">
              <a:defRPr/>
            </a:pPr>
            <a:r>
              <a:rPr lang="fi-FI" sz="3200" i="1" dirty="0"/>
              <a:t>Vasta deadline saa vipinää puntteihin</a:t>
            </a:r>
          </a:p>
        </p:txBody>
      </p:sp>
      <p:sp>
        <p:nvSpPr>
          <p:cNvPr id="17412" name="Suorakulmio 1"/>
          <p:cNvSpPr>
            <a:spLocks noChangeArrowheads="1"/>
          </p:cNvSpPr>
          <p:nvPr/>
        </p:nvSpPr>
        <p:spPr bwMode="auto">
          <a:xfrm>
            <a:off x="2351089" y="549276"/>
            <a:ext cx="42420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1. Aloitteellisuus</a:t>
            </a:r>
            <a:endParaRPr lang="fi-FI" altLang="fi-FI" sz="3200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23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935" y="1488384"/>
            <a:ext cx="8640763" cy="507475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r>
              <a:rPr lang="fi-FI" altLang="fi-FI" sz="3600" dirty="0"/>
              <a:t>Tilannearvio</a:t>
            </a:r>
          </a:p>
          <a:p>
            <a:r>
              <a:rPr lang="fi-FI" altLang="fi-FI" sz="3600" dirty="0"/>
              <a:t>Päämäärien asettaminen </a:t>
            </a:r>
          </a:p>
          <a:p>
            <a:r>
              <a:rPr lang="fi-FI" altLang="fi-FI" sz="3600" dirty="0"/>
              <a:t>Välitavoitteiden asettaminen</a:t>
            </a:r>
          </a:p>
          <a:p>
            <a:pPr lvl="1">
              <a:buNone/>
              <a:defRPr/>
            </a:pPr>
            <a:r>
              <a:rPr lang="fi-FI" sz="3200" b="1" dirty="0"/>
              <a:t>Ongelma työssä/koulussa:</a:t>
            </a:r>
          </a:p>
          <a:p>
            <a:pPr lvl="1" eaLnBrk="1" hangingPunct="1"/>
            <a:r>
              <a:rPr lang="fi-FI" altLang="fi-FI" sz="3200" i="1" dirty="0"/>
              <a:t>Aikataulu</a:t>
            </a:r>
          </a:p>
          <a:p>
            <a:pPr lvl="1" eaLnBrk="1" hangingPunct="1"/>
            <a:r>
              <a:rPr lang="fi-FI" altLang="fi-FI" sz="3200" i="1" dirty="0"/>
              <a:t>Suunnitelmallisuus</a:t>
            </a:r>
          </a:p>
          <a:p>
            <a:pPr lvl="1"/>
            <a:r>
              <a:rPr lang="fi-FI" altLang="fi-FI" sz="3200" i="1" dirty="0"/>
              <a:t>Priorisointi</a:t>
            </a:r>
          </a:p>
          <a:p>
            <a:pPr lvl="1"/>
            <a:r>
              <a:rPr lang="fi-FI" altLang="fi-FI" sz="3200" i="1" dirty="0"/>
              <a:t>Toiminta spontaania ja ennakoimatonta</a:t>
            </a:r>
          </a:p>
          <a:p>
            <a:pPr lvl="1" eaLnBrk="1" hangingPunct="1"/>
            <a:endParaRPr lang="fi-FI" altLang="fi-FI" sz="3200" dirty="0"/>
          </a:p>
        </p:txBody>
      </p:sp>
      <p:sp>
        <p:nvSpPr>
          <p:cNvPr id="18436" name="Suorakulmio 1"/>
          <p:cNvSpPr>
            <a:spLocks noChangeArrowheads="1"/>
          </p:cNvSpPr>
          <p:nvPr/>
        </p:nvSpPr>
        <p:spPr bwMode="auto">
          <a:xfrm>
            <a:off x="2466976" y="534988"/>
            <a:ext cx="543344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buClr>
                <a:srgbClr val="31B6FD"/>
              </a:buClr>
              <a:buFontTx/>
              <a:buNone/>
            </a:pPr>
            <a:r>
              <a:rPr lang="fi-FI" altLang="fi-FI" sz="4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2. Suunnittelu</a:t>
            </a:r>
          </a:p>
        </p:txBody>
      </p:sp>
    </p:spTree>
    <p:extLst>
      <p:ext uri="{BB962C8B-B14F-4D97-AF65-F5344CB8AC3E}">
        <p14:creationId xmlns:p14="http://schemas.microsoft.com/office/powerpoint/2010/main" val="2026559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5276" y="1435608"/>
            <a:ext cx="10396123" cy="429768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fi-FI" sz="3600" dirty="0"/>
              <a:t>Kyky toimia ja tehdä tehtäviä järjestelmällisesti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fi-FI" sz="3600" dirty="0"/>
              <a:t>Kyky jäsentää tehtäviä ja tilanteita.</a:t>
            </a:r>
          </a:p>
          <a:p>
            <a:pPr lvl="1">
              <a:buNone/>
              <a:defRPr/>
            </a:pPr>
            <a:r>
              <a:rPr lang="fi-FI" sz="3200" b="1" dirty="0"/>
              <a:t>Ongelma työssä/koulussa:</a:t>
            </a:r>
          </a:p>
          <a:p>
            <a:pPr marL="800100" lvl="1" indent="-342900">
              <a:lnSpc>
                <a:spcPct val="120000"/>
              </a:lnSpc>
              <a:defRPr/>
            </a:pPr>
            <a:r>
              <a:rPr lang="fi-FI" sz="3200" i="1" dirty="0"/>
              <a:t>Työ on hajanaista, epäjärjestelmällistä, kuormittuminen laajojen tehtävien edessä.</a:t>
            </a:r>
          </a:p>
          <a:p>
            <a:pPr marL="800100" lvl="1" indent="-342900">
              <a:lnSpc>
                <a:spcPct val="120000"/>
              </a:lnSpc>
              <a:defRPr/>
            </a:pPr>
            <a:r>
              <a:rPr lang="fi-FI" sz="3200" i="1" dirty="0"/>
              <a:t>Monta tehtävää, monta tekijää</a:t>
            </a:r>
          </a:p>
          <a:p>
            <a:pPr marL="457200" lvl="1" indent="0">
              <a:buNone/>
              <a:defRPr/>
            </a:pPr>
            <a:endParaRPr lang="fi-FI" sz="2800" i="1" dirty="0"/>
          </a:p>
        </p:txBody>
      </p:sp>
      <p:sp>
        <p:nvSpPr>
          <p:cNvPr id="19460" name="Suorakulmio 1"/>
          <p:cNvSpPr>
            <a:spLocks noChangeArrowheads="1"/>
          </p:cNvSpPr>
          <p:nvPr/>
        </p:nvSpPr>
        <p:spPr bwMode="auto">
          <a:xfrm>
            <a:off x="2422524" y="551688"/>
            <a:ext cx="52675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buClr>
                <a:srgbClr val="31B6FD"/>
              </a:buClr>
              <a:buFontTx/>
              <a:buNone/>
            </a:pPr>
            <a:r>
              <a:rPr lang="fi-FI" altLang="fi-FI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3. Organisointikyky</a:t>
            </a:r>
          </a:p>
        </p:txBody>
      </p:sp>
    </p:spTree>
    <p:extLst>
      <p:ext uri="{BB962C8B-B14F-4D97-AF65-F5344CB8AC3E}">
        <p14:creationId xmlns:p14="http://schemas.microsoft.com/office/powerpoint/2010/main" val="998447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uoli: Alas 19">
            <a:extLst>
              <a:ext uri="{FF2B5EF4-FFF2-40B4-BE49-F238E27FC236}">
                <a16:creationId xmlns:a16="http://schemas.microsoft.com/office/drawing/2014/main" id="{1B4A293E-2B04-4B7D-8153-315DBFF8653F}"/>
              </a:ext>
            </a:extLst>
          </p:cNvPr>
          <p:cNvSpPr/>
          <p:nvPr/>
        </p:nvSpPr>
        <p:spPr>
          <a:xfrm rot="2723590">
            <a:off x="5216881" y="4143201"/>
            <a:ext cx="459938" cy="1070468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Nuoli: Alas 12">
            <a:extLst>
              <a:ext uri="{FF2B5EF4-FFF2-40B4-BE49-F238E27FC236}">
                <a16:creationId xmlns:a16="http://schemas.microsoft.com/office/drawing/2014/main" id="{8AB8926D-57FB-40F7-B4A1-F1AD66005349}"/>
              </a:ext>
            </a:extLst>
          </p:cNvPr>
          <p:cNvSpPr/>
          <p:nvPr/>
        </p:nvSpPr>
        <p:spPr>
          <a:xfrm rot="7053888">
            <a:off x="4791716" y="2358330"/>
            <a:ext cx="459938" cy="223393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Nuoli: Alas 13">
            <a:extLst>
              <a:ext uri="{FF2B5EF4-FFF2-40B4-BE49-F238E27FC236}">
                <a16:creationId xmlns:a16="http://schemas.microsoft.com/office/drawing/2014/main" id="{6871A719-42D0-4F43-B988-4430B1A8D907}"/>
              </a:ext>
            </a:extLst>
          </p:cNvPr>
          <p:cNvSpPr/>
          <p:nvPr/>
        </p:nvSpPr>
        <p:spPr>
          <a:xfrm rot="9896864">
            <a:off x="6342364" y="4626930"/>
            <a:ext cx="459938" cy="82755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Nuoli: Alas 14">
            <a:extLst>
              <a:ext uri="{FF2B5EF4-FFF2-40B4-BE49-F238E27FC236}">
                <a16:creationId xmlns:a16="http://schemas.microsoft.com/office/drawing/2014/main" id="{D4A6975E-775A-4F65-BBC3-CB9AD21A25FF}"/>
              </a:ext>
            </a:extLst>
          </p:cNvPr>
          <p:cNvSpPr/>
          <p:nvPr/>
        </p:nvSpPr>
        <p:spPr>
          <a:xfrm rot="4212285">
            <a:off x="7644886" y="4733187"/>
            <a:ext cx="459938" cy="1265232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Nuoli: Alas 15">
            <a:extLst>
              <a:ext uri="{FF2B5EF4-FFF2-40B4-BE49-F238E27FC236}">
                <a16:creationId xmlns:a16="http://schemas.microsoft.com/office/drawing/2014/main" id="{4E857571-6093-4ABC-9CD1-FC4AC359262F}"/>
              </a:ext>
            </a:extLst>
          </p:cNvPr>
          <p:cNvSpPr/>
          <p:nvPr/>
        </p:nvSpPr>
        <p:spPr>
          <a:xfrm rot="17383044">
            <a:off x="7603386" y="3688184"/>
            <a:ext cx="459938" cy="134148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Nuoli: Alas 16">
            <a:extLst>
              <a:ext uri="{FF2B5EF4-FFF2-40B4-BE49-F238E27FC236}">
                <a16:creationId xmlns:a16="http://schemas.microsoft.com/office/drawing/2014/main" id="{CA088160-A54D-41AC-BCBE-B8159FFF0D26}"/>
              </a:ext>
            </a:extLst>
          </p:cNvPr>
          <p:cNvSpPr/>
          <p:nvPr/>
        </p:nvSpPr>
        <p:spPr>
          <a:xfrm rot="3314724">
            <a:off x="7644886" y="2476721"/>
            <a:ext cx="459938" cy="144545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8" name="Nuoli: Alas 17">
            <a:extLst>
              <a:ext uri="{FF2B5EF4-FFF2-40B4-BE49-F238E27FC236}">
                <a16:creationId xmlns:a16="http://schemas.microsoft.com/office/drawing/2014/main" id="{1A394976-8983-4E6B-A9AD-84ED2E15E986}"/>
              </a:ext>
            </a:extLst>
          </p:cNvPr>
          <p:cNvSpPr/>
          <p:nvPr/>
        </p:nvSpPr>
        <p:spPr>
          <a:xfrm rot="18436119">
            <a:off x="7429122" y="820965"/>
            <a:ext cx="459938" cy="167427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Nuoli: Alas 18">
            <a:extLst>
              <a:ext uri="{FF2B5EF4-FFF2-40B4-BE49-F238E27FC236}">
                <a16:creationId xmlns:a16="http://schemas.microsoft.com/office/drawing/2014/main" id="{819675CD-399C-49BD-BCA5-73CD18158539}"/>
              </a:ext>
            </a:extLst>
          </p:cNvPr>
          <p:cNvSpPr/>
          <p:nvPr/>
        </p:nvSpPr>
        <p:spPr>
          <a:xfrm rot="14183885">
            <a:off x="4573636" y="679972"/>
            <a:ext cx="459938" cy="243748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CDF42FD1-67FB-4EBC-8EE3-ADBB7A4AFB40}"/>
              </a:ext>
            </a:extLst>
          </p:cNvPr>
          <p:cNvSpPr/>
          <p:nvPr/>
        </p:nvSpPr>
        <p:spPr>
          <a:xfrm>
            <a:off x="5288395" y="3254270"/>
            <a:ext cx="2086174" cy="132735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Ydin tehtävä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CF5131C7-C221-41AD-B333-E594E6068157}"/>
              </a:ext>
            </a:extLst>
          </p:cNvPr>
          <p:cNvSpPr/>
          <p:nvPr/>
        </p:nvSpPr>
        <p:spPr>
          <a:xfrm>
            <a:off x="3043490" y="2285048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578DD73D-C918-46A0-9EC2-C3CDBDFCC161}"/>
              </a:ext>
            </a:extLst>
          </p:cNvPr>
          <p:cNvSpPr/>
          <p:nvPr/>
        </p:nvSpPr>
        <p:spPr>
          <a:xfrm>
            <a:off x="5842812" y="190654"/>
            <a:ext cx="1329137" cy="126154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363AF75C-34FF-41C9-B12D-D32B0FE732DC}"/>
              </a:ext>
            </a:extLst>
          </p:cNvPr>
          <p:cNvSpPr/>
          <p:nvPr/>
        </p:nvSpPr>
        <p:spPr>
          <a:xfrm>
            <a:off x="8221276" y="2019269"/>
            <a:ext cx="1087642" cy="10852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67B56CF3-B6EA-40DB-87A7-9BDA4F9DF770}"/>
              </a:ext>
            </a:extLst>
          </p:cNvPr>
          <p:cNvSpPr/>
          <p:nvPr/>
        </p:nvSpPr>
        <p:spPr>
          <a:xfrm>
            <a:off x="6331482" y="5293820"/>
            <a:ext cx="91440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91345C6F-F905-4396-B73F-C539FF422092}"/>
              </a:ext>
            </a:extLst>
          </p:cNvPr>
          <p:cNvSpPr/>
          <p:nvPr/>
        </p:nvSpPr>
        <p:spPr>
          <a:xfrm>
            <a:off x="8375141" y="4317684"/>
            <a:ext cx="1353844" cy="122303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Nuoli: Alas 21">
            <a:extLst>
              <a:ext uri="{FF2B5EF4-FFF2-40B4-BE49-F238E27FC236}">
                <a16:creationId xmlns:a16="http://schemas.microsoft.com/office/drawing/2014/main" id="{D90156C0-0DD7-4E68-B077-B9525B49348D}"/>
              </a:ext>
            </a:extLst>
          </p:cNvPr>
          <p:cNvSpPr/>
          <p:nvPr/>
        </p:nvSpPr>
        <p:spPr>
          <a:xfrm rot="13668459">
            <a:off x="4704980" y="4013502"/>
            <a:ext cx="459938" cy="106985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4784C69E-50B4-4623-A0DF-E28136984BA5}"/>
              </a:ext>
            </a:extLst>
          </p:cNvPr>
          <p:cNvSpPr/>
          <p:nvPr/>
        </p:nvSpPr>
        <p:spPr>
          <a:xfrm>
            <a:off x="3705208" y="4754285"/>
            <a:ext cx="1353844" cy="134831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281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5" grpId="0" animBg="1"/>
      <p:bldP spid="6" grpId="0" animBg="1"/>
      <p:bldP spid="7" grpId="0" animBg="1"/>
      <p:bldP spid="8" grpId="0" animBg="1"/>
      <p:bldP spid="9" grpId="0" animBg="1"/>
      <p:bldP spid="22" grpId="0" animBg="1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uoli: Alas 19">
            <a:extLst>
              <a:ext uri="{FF2B5EF4-FFF2-40B4-BE49-F238E27FC236}">
                <a16:creationId xmlns:a16="http://schemas.microsoft.com/office/drawing/2014/main" id="{1B4A293E-2B04-4B7D-8153-315DBFF8653F}"/>
              </a:ext>
            </a:extLst>
          </p:cNvPr>
          <p:cNvSpPr/>
          <p:nvPr/>
        </p:nvSpPr>
        <p:spPr>
          <a:xfrm rot="2723590">
            <a:off x="5216881" y="4143201"/>
            <a:ext cx="459938" cy="1070468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Nuoli: Alas 12">
            <a:extLst>
              <a:ext uri="{FF2B5EF4-FFF2-40B4-BE49-F238E27FC236}">
                <a16:creationId xmlns:a16="http://schemas.microsoft.com/office/drawing/2014/main" id="{8AB8926D-57FB-40F7-B4A1-F1AD66005349}"/>
              </a:ext>
            </a:extLst>
          </p:cNvPr>
          <p:cNvSpPr/>
          <p:nvPr/>
        </p:nvSpPr>
        <p:spPr>
          <a:xfrm rot="7053888">
            <a:off x="4791716" y="2358330"/>
            <a:ext cx="459938" cy="223393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Nuoli: Alas 13">
            <a:extLst>
              <a:ext uri="{FF2B5EF4-FFF2-40B4-BE49-F238E27FC236}">
                <a16:creationId xmlns:a16="http://schemas.microsoft.com/office/drawing/2014/main" id="{6871A719-42D0-4F43-B988-4430B1A8D907}"/>
              </a:ext>
            </a:extLst>
          </p:cNvPr>
          <p:cNvSpPr/>
          <p:nvPr/>
        </p:nvSpPr>
        <p:spPr>
          <a:xfrm rot="9896864">
            <a:off x="6342364" y="4626930"/>
            <a:ext cx="459938" cy="82755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Nuoli: Alas 14">
            <a:extLst>
              <a:ext uri="{FF2B5EF4-FFF2-40B4-BE49-F238E27FC236}">
                <a16:creationId xmlns:a16="http://schemas.microsoft.com/office/drawing/2014/main" id="{D4A6975E-775A-4F65-BBC3-CB9AD21A25FF}"/>
              </a:ext>
            </a:extLst>
          </p:cNvPr>
          <p:cNvSpPr/>
          <p:nvPr/>
        </p:nvSpPr>
        <p:spPr>
          <a:xfrm rot="4212285">
            <a:off x="7644886" y="4733187"/>
            <a:ext cx="459938" cy="1265232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Nuoli: Alas 15">
            <a:extLst>
              <a:ext uri="{FF2B5EF4-FFF2-40B4-BE49-F238E27FC236}">
                <a16:creationId xmlns:a16="http://schemas.microsoft.com/office/drawing/2014/main" id="{4E857571-6093-4ABC-9CD1-FC4AC359262F}"/>
              </a:ext>
            </a:extLst>
          </p:cNvPr>
          <p:cNvSpPr/>
          <p:nvPr/>
        </p:nvSpPr>
        <p:spPr>
          <a:xfrm rot="17383044">
            <a:off x="7603386" y="3688184"/>
            <a:ext cx="459938" cy="134148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Nuoli: Alas 16">
            <a:extLst>
              <a:ext uri="{FF2B5EF4-FFF2-40B4-BE49-F238E27FC236}">
                <a16:creationId xmlns:a16="http://schemas.microsoft.com/office/drawing/2014/main" id="{CA088160-A54D-41AC-BCBE-B8159FFF0D26}"/>
              </a:ext>
            </a:extLst>
          </p:cNvPr>
          <p:cNvSpPr/>
          <p:nvPr/>
        </p:nvSpPr>
        <p:spPr>
          <a:xfrm rot="3314724">
            <a:off x="7644886" y="2476721"/>
            <a:ext cx="459938" cy="144545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8" name="Nuoli: Alas 17">
            <a:extLst>
              <a:ext uri="{FF2B5EF4-FFF2-40B4-BE49-F238E27FC236}">
                <a16:creationId xmlns:a16="http://schemas.microsoft.com/office/drawing/2014/main" id="{1A394976-8983-4E6B-A9AD-84ED2E15E986}"/>
              </a:ext>
            </a:extLst>
          </p:cNvPr>
          <p:cNvSpPr/>
          <p:nvPr/>
        </p:nvSpPr>
        <p:spPr>
          <a:xfrm rot="18436119">
            <a:off x="7429122" y="820965"/>
            <a:ext cx="459938" cy="167427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Nuoli: Alas 18">
            <a:extLst>
              <a:ext uri="{FF2B5EF4-FFF2-40B4-BE49-F238E27FC236}">
                <a16:creationId xmlns:a16="http://schemas.microsoft.com/office/drawing/2014/main" id="{819675CD-399C-49BD-BCA5-73CD18158539}"/>
              </a:ext>
            </a:extLst>
          </p:cNvPr>
          <p:cNvSpPr/>
          <p:nvPr/>
        </p:nvSpPr>
        <p:spPr>
          <a:xfrm rot="14183885">
            <a:off x="4573636" y="679972"/>
            <a:ext cx="459938" cy="243748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CDF42FD1-67FB-4EBC-8EE3-ADBB7A4AFB40}"/>
              </a:ext>
            </a:extLst>
          </p:cNvPr>
          <p:cNvSpPr/>
          <p:nvPr/>
        </p:nvSpPr>
        <p:spPr>
          <a:xfrm>
            <a:off x="5288395" y="3254270"/>
            <a:ext cx="2086174" cy="1327358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29000">
                <a:schemeClr val="bg1">
                  <a:shade val="67500"/>
                  <a:satMod val="115000"/>
                </a:schemeClr>
              </a:gs>
              <a:gs pos="53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CF5131C7-C221-41AD-B333-E594E6068157}"/>
              </a:ext>
            </a:extLst>
          </p:cNvPr>
          <p:cNvSpPr/>
          <p:nvPr/>
        </p:nvSpPr>
        <p:spPr>
          <a:xfrm>
            <a:off x="3043490" y="2285048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578DD73D-C918-46A0-9EC2-C3CDBDFCC161}"/>
              </a:ext>
            </a:extLst>
          </p:cNvPr>
          <p:cNvSpPr/>
          <p:nvPr/>
        </p:nvSpPr>
        <p:spPr>
          <a:xfrm>
            <a:off x="5842812" y="190654"/>
            <a:ext cx="1329137" cy="126154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363AF75C-34FF-41C9-B12D-D32B0FE732DC}"/>
              </a:ext>
            </a:extLst>
          </p:cNvPr>
          <p:cNvSpPr/>
          <p:nvPr/>
        </p:nvSpPr>
        <p:spPr>
          <a:xfrm>
            <a:off x="8221276" y="2019269"/>
            <a:ext cx="1087642" cy="10852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67B56CF3-B6EA-40DB-87A7-9BDA4F9DF770}"/>
              </a:ext>
            </a:extLst>
          </p:cNvPr>
          <p:cNvSpPr/>
          <p:nvPr/>
        </p:nvSpPr>
        <p:spPr>
          <a:xfrm>
            <a:off x="6331482" y="5293820"/>
            <a:ext cx="91440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91345C6F-F905-4396-B73F-C539FF422092}"/>
              </a:ext>
            </a:extLst>
          </p:cNvPr>
          <p:cNvSpPr/>
          <p:nvPr/>
        </p:nvSpPr>
        <p:spPr>
          <a:xfrm>
            <a:off x="8375141" y="4317684"/>
            <a:ext cx="1353844" cy="122303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Nuoli: Alas 21">
            <a:extLst>
              <a:ext uri="{FF2B5EF4-FFF2-40B4-BE49-F238E27FC236}">
                <a16:creationId xmlns:a16="http://schemas.microsoft.com/office/drawing/2014/main" id="{D90156C0-0DD7-4E68-B077-B9525B49348D}"/>
              </a:ext>
            </a:extLst>
          </p:cNvPr>
          <p:cNvSpPr/>
          <p:nvPr/>
        </p:nvSpPr>
        <p:spPr>
          <a:xfrm rot="13668459">
            <a:off x="4704980" y="4013502"/>
            <a:ext cx="459938" cy="106985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4784C69E-50B4-4623-A0DF-E28136984BA5}"/>
              </a:ext>
            </a:extLst>
          </p:cNvPr>
          <p:cNvSpPr/>
          <p:nvPr/>
        </p:nvSpPr>
        <p:spPr>
          <a:xfrm>
            <a:off x="3705208" y="4754285"/>
            <a:ext cx="1353844" cy="134831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17E4C662-35AA-4C49-BDF8-6D61A1C45FC5}"/>
              </a:ext>
            </a:extLst>
          </p:cNvPr>
          <p:cNvSpPr/>
          <p:nvPr/>
        </p:nvSpPr>
        <p:spPr>
          <a:xfrm>
            <a:off x="5034282" y="2252345"/>
            <a:ext cx="177800" cy="15240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5571D463-6A80-440A-BA13-EBE669E69024}"/>
              </a:ext>
            </a:extLst>
          </p:cNvPr>
          <p:cNvSpPr/>
          <p:nvPr/>
        </p:nvSpPr>
        <p:spPr>
          <a:xfrm>
            <a:off x="4242072" y="4462539"/>
            <a:ext cx="165100" cy="161104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F254953F-45F5-41A7-885A-C60DA9EC5CAB}"/>
              </a:ext>
            </a:extLst>
          </p:cNvPr>
          <p:cNvSpPr txBox="1"/>
          <p:nvPr/>
        </p:nvSpPr>
        <p:spPr>
          <a:xfrm>
            <a:off x="5320447" y="4057374"/>
            <a:ext cx="2455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dirty="0"/>
              <a:t>”Keskity!”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97B7977A-9EBB-4397-B111-9683273FFF43}"/>
              </a:ext>
            </a:extLst>
          </p:cNvPr>
          <p:cNvSpPr/>
          <p:nvPr/>
        </p:nvSpPr>
        <p:spPr>
          <a:xfrm rot="20241355">
            <a:off x="3686085" y="2910911"/>
            <a:ext cx="46463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/>
              <a:t>Kaoottinen ajattelu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4886443F-B280-4D37-842A-C64FCE8FB743}"/>
              </a:ext>
            </a:extLst>
          </p:cNvPr>
          <p:cNvSpPr txBox="1"/>
          <p:nvPr/>
        </p:nvSpPr>
        <p:spPr>
          <a:xfrm rot="1746356">
            <a:off x="3516549" y="2616297"/>
            <a:ext cx="5173980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fi-FI" sz="3200" dirty="0"/>
              <a:t>Kognitiivinen kuormittuminen</a:t>
            </a:r>
          </a:p>
        </p:txBody>
      </p:sp>
    </p:spTree>
    <p:extLst>
      <p:ext uri="{BB962C8B-B14F-4D97-AF65-F5344CB8AC3E}">
        <p14:creationId xmlns:p14="http://schemas.microsoft.com/office/powerpoint/2010/main" val="230731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5" grpId="0" animBg="1"/>
      <p:bldP spid="6" grpId="0" animBg="1"/>
      <p:bldP spid="7" grpId="0" animBg="1"/>
      <p:bldP spid="8" grpId="0" animBg="1"/>
      <p:bldP spid="9" grpId="0" animBg="1"/>
      <p:bldP spid="22" grpId="0" animBg="1"/>
      <p:bldP spid="21" grpId="0" animBg="1"/>
      <p:bldP spid="27" grpId="0" animBg="1"/>
      <p:bldP spid="2" grpId="0"/>
      <p:bldP spid="3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Nuoli: Alas 22">
            <a:extLst>
              <a:ext uri="{FF2B5EF4-FFF2-40B4-BE49-F238E27FC236}">
                <a16:creationId xmlns:a16="http://schemas.microsoft.com/office/drawing/2014/main" id="{A5043198-2091-4889-AB6C-9F3DDB96678B}"/>
              </a:ext>
            </a:extLst>
          </p:cNvPr>
          <p:cNvSpPr/>
          <p:nvPr/>
        </p:nvSpPr>
        <p:spPr>
          <a:xfrm rot="18096620">
            <a:off x="9664058" y="2847469"/>
            <a:ext cx="459938" cy="106985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Nuoli: Alas 12">
            <a:extLst>
              <a:ext uri="{FF2B5EF4-FFF2-40B4-BE49-F238E27FC236}">
                <a16:creationId xmlns:a16="http://schemas.microsoft.com/office/drawing/2014/main" id="{8AB8926D-57FB-40F7-B4A1-F1AD66005349}"/>
              </a:ext>
            </a:extLst>
          </p:cNvPr>
          <p:cNvSpPr/>
          <p:nvPr/>
        </p:nvSpPr>
        <p:spPr>
          <a:xfrm rot="18094504">
            <a:off x="1201768" y="3165676"/>
            <a:ext cx="459938" cy="71165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Nuoli: Alas 13">
            <a:extLst>
              <a:ext uri="{FF2B5EF4-FFF2-40B4-BE49-F238E27FC236}">
                <a16:creationId xmlns:a16="http://schemas.microsoft.com/office/drawing/2014/main" id="{6871A719-42D0-4F43-B988-4430B1A8D907}"/>
              </a:ext>
            </a:extLst>
          </p:cNvPr>
          <p:cNvSpPr/>
          <p:nvPr/>
        </p:nvSpPr>
        <p:spPr>
          <a:xfrm rot="17868375">
            <a:off x="7710043" y="1766640"/>
            <a:ext cx="459938" cy="82755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Nuoli: Alas 16">
            <a:extLst>
              <a:ext uri="{FF2B5EF4-FFF2-40B4-BE49-F238E27FC236}">
                <a16:creationId xmlns:a16="http://schemas.microsoft.com/office/drawing/2014/main" id="{CA088160-A54D-41AC-BCBE-B8159FFF0D26}"/>
              </a:ext>
            </a:extLst>
          </p:cNvPr>
          <p:cNvSpPr/>
          <p:nvPr/>
        </p:nvSpPr>
        <p:spPr>
          <a:xfrm rot="14922414">
            <a:off x="5500834" y="1428148"/>
            <a:ext cx="459938" cy="144545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8" name="Nuoli: Alas 17">
            <a:extLst>
              <a:ext uri="{FF2B5EF4-FFF2-40B4-BE49-F238E27FC236}">
                <a16:creationId xmlns:a16="http://schemas.microsoft.com/office/drawing/2014/main" id="{1A394976-8983-4E6B-A9AD-84ED2E15E986}"/>
              </a:ext>
            </a:extLst>
          </p:cNvPr>
          <p:cNvSpPr/>
          <p:nvPr/>
        </p:nvSpPr>
        <p:spPr>
          <a:xfrm rot="14318121">
            <a:off x="4204515" y="2376845"/>
            <a:ext cx="459938" cy="1045718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Nuoli: Alas 18">
            <a:extLst>
              <a:ext uri="{FF2B5EF4-FFF2-40B4-BE49-F238E27FC236}">
                <a16:creationId xmlns:a16="http://schemas.microsoft.com/office/drawing/2014/main" id="{819675CD-399C-49BD-BCA5-73CD18158539}"/>
              </a:ext>
            </a:extLst>
          </p:cNvPr>
          <p:cNvSpPr/>
          <p:nvPr/>
        </p:nvSpPr>
        <p:spPr>
          <a:xfrm rot="15353174">
            <a:off x="2586200" y="3214056"/>
            <a:ext cx="459938" cy="1201273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CDF42FD1-67FB-4EBC-8EE3-ADBB7A4AFB40}"/>
              </a:ext>
            </a:extLst>
          </p:cNvPr>
          <p:cNvSpPr/>
          <p:nvPr/>
        </p:nvSpPr>
        <p:spPr>
          <a:xfrm>
            <a:off x="9742612" y="3655545"/>
            <a:ext cx="2086174" cy="132735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Ydinasia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CF5131C7-C221-41AD-B333-E594E6068157}"/>
              </a:ext>
            </a:extLst>
          </p:cNvPr>
          <p:cNvSpPr/>
          <p:nvPr/>
        </p:nvSpPr>
        <p:spPr>
          <a:xfrm>
            <a:off x="1728840" y="3539743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578DD73D-C918-46A0-9EC2-C3CDBDFCC161}"/>
              </a:ext>
            </a:extLst>
          </p:cNvPr>
          <p:cNvSpPr/>
          <p:nvPr/>
        </p:nvSpPr>
        <p:spPr>
          <a:xfrm>
            <a:off x="3296474" y="2685595"/>
            <a:ext cx="1329137" cy="126154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363AF75C-34FF-41C9-B12D-D32B0FE732DC}"/>
              </a:ext>
            </a:extLst>
          </p:cNvPr>
          <p:cNvSpPr/>
          <p:nvPr/>
        </p:nvSpPr>
        <p:spPr>
          <a:xfrm>
            <a:off x="4758909" y="1674156"/>
            <a:ext cx="1087642" cy="10852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91345C6F-F905-4396-B73F-C539FF422092}"/>
              </a:ext>
            </a:extLst>
          </p:cNvPr>
          <p:cNvSpPr/>
          <p:nvPr/>
        </p:nvSpPr>
        <p:spPr>
          <a:xfrm>
            <a:off x="6439056" y="1130233"/>
            <a:ext cx="1353844" cy="122303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4784C69E-50B4-4623-A0DF-E28136984BA5}"/>
              </a:ext>
            </a:extLst>
          </p:cNvPr>
          <p:cNvSpPr/>
          <p:nvPr/>
        </p:nvSpPr>
        <p:spPr>
          <a:xfrm>
            <a:off x="8227152" y="2028805"/>
            <a:ext cx="1353844" cy="134831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Ellipsi 38">
            <a:extLst>
              <a:ext uri="{FF2B5EF4-FFF2-40B4-BE49-F238E27FC236}">
                <a16:creationId xmlns:a16="http://schemas.microsoft.com/office/drawing/2014/main" id="{61A3E65B-5164-43F9-B395-C0368A8BFCEB}"/>
              </a:ext>
            </a:extLst>
          </p:cNvPr>
          <p:cNvSpPr/>
          <p:nvPr/>
        </p:nvSpPr>
        <p:spPr>
          <a:xfrm>
            <a:off x="411382" y="2647244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5248176E-3917-4913-9D2E-4E9B4E0A4D4E}"/>
              </a:ext>
            </a:extLst>
          </p:cNvPr>
          <p:cNvSpPr txBox="1"/>
          <p:nvPr/>
        </p:nvSpPr>
        <p:spPr>
          <a:xfrm>
            <a:off x="3868334" y="5237430"/>
            <a:ext cx="6962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/>
              <a:t>”Tärkeintä on, että asia tulee kerrottua oikein.”</a:t>
            </a:r>
          </a:p>
        </p:txBody>
      </p:sp>
    </p:spTree>
    <p:extLst>
      <p:ext uri="{BB962C8B-B14F-4D97-AF65-F5344CB8AC3E}">
        <p14:creationId xmlns:p14="http://schemas.microsoft.com/office/powerpoint/2010/main" val="38471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5" grpId="0" animBg="1"/>
      <p:bldP spid="6" grpId="0" animBg="1"/>
      <p:bldP spid="7" grpId="0" animBg="1"/>
      <p:bldP spid="9" grpId="0" animBg="1"/>
      <p:bldP spid="21" grpId="0" animBg="1"/>
      <p:bldP spid="39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7742" y="1022926"/>
            <a:ext cx="11048562" cy="4609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fi-FI" sz="3200" dirty="0"/>
              <a:t>Kyky vaihtaa joustavasti ja tilanteen vaatimusten mukaisesti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fi-FI" sz="3200" dirty="0"/>
              <a:t>tilanteesta tai toimintatavasta toiseen.</a:t>
            </a:r>
          </a:p>
          <a:p>
            <a:pPr lvl="1">
              <a:defRPr/>
            </a:pPr>
            <a:r>
              <a:rPr lang="fi-FI" sz="3200" b="1" dirty="0"/>
              <a:t>Ongelma työssä/koulussa: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i-FI" sz="3200" i="1" dirty="0"/>
              <a:t>Juuttuminen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i-FI" sz="3200" i="1" dirty="0"/>
              <a:t>Puheenaihe, siirtymät, työtehtävät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i-FI" sz="3200" i="1" dirty="0"/>
              <a:t>Ei pysty joustavasti muuttamaan</a:t>
            </a:r>
            <a:r>
              <a:rPr lang="fi-FI" sz="3200" b="1" i="1" dirty="0"/>
              <a:t> </a:t>
            </a:r>
            <a:r>
              <a:rPr lang="fi-FI" sz="3200" i="1" dirty="0"/>
              <a:t>omia suunnitelmia. 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i-FI" sz="3200" i="1" dirty="0"/>
              <a:t>Ennalta sovittuihin tai suunniteltuihin asioihin tulevat muutokset voivat aiheuttaa ylireagointia.</a:t>
            </a:r>
            <a:r>
              <a:rPr lang="fi-FI" sz="3200" b="1" i="1" dirty="0"/>
              <a:t> 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i-FI" sz="3200" i="1" dirty="0"/>
              <a:t>”Yhden asian mies” - riippuvuus rutiineista ja rituaaleista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20484" name="Suorakulmio 6"/>
          <p:cNvSpPr>
            <a:spLocks noChangeArrowheads="1"/>
          </p:cNvSpPr>
          <p:nvPr/>
        </p:nvSpPr>
        <p:spPr bwMode="auto">
          <a:xfrm>
            <a:off x="2901950" y="438151"/>
            <a:ext cx="43858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altLang="fi-FI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4. Vaihtaminen</a:t>
            </a:r>
          </a:p>
        </p:txBody>
      </p:sp>
    </p:spTree>
    <p:extLst>
      <p:ext uri="{BB962C8B-B14F-4D97-AF65-F5344CB8AC3E}">
        <p14:creationId xmlns:p14="http://schemas.microsoft.com/office/powerpoint/2010/main" val="1224541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2684" y="1119532"/>
            <a:ext cx="11689315" cy="6126094"/>
          </a:xfrm>
          <a:noFill/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i-FI" sz="3200" dirty="0"/>
              <a:t>Kyky säädellä omia tunnereaktioitaan suhteessa </a:t>
            </a:r>
            <a:br>
              <a:rPr lang="fi-FI" sz="3200" dirty="0"/>
            </a:br>
            <a:r>
              <a:rPr lang="fi-FI" sz="3200" dirty="0"/>
              <a:t>tilanteeseen</a:t>
            </a:r>
          </a:p>
          <a:p>
            <a:pPr eaLnBrk="1" hangingPunct="1">
              <a:defRPr/>
            </a:pPr>
            <a:r>
              <a:rPr lang="fi-FI" sz="3200" dirty="0"/>
              <a:t>Kyky hallita impulsseja</a:t>
            </a:r>
          </a:p>
          <a:p>
            <a:pPr lvl="1">
              <a:buNone/>
              <a:defRPr/>
            </a:pPr>
            <a:r>
              <a:rPr lang="fi-FI" sz="3200" b="1" dirty="0"/>
              <a:t>Ongelma työssä/koulussa:</a:t>
            </a:r>
          </a:p>
          <a:p>
            <a:pPr lvl="1" eaLnBrk="1" hangingPunct="1">
              <a:defRPr/>
            </a:pPr>
            <a:r>
              <a:rPr lang="fi-FI" sz="3200" i="1" dirty="0"/>
              <a:t>Suhteettoman suuret reaktiot: Hermostuu helposti, räjähtelee. </a:t>
            </a:r>
            <a:r>
              <a:rPr lang="fi-FI" sz="3200" dirty="0"/>
              <a:t>   </a:t>
            </a:r>
          </a:p>
          <a:p>
            <a:pPr lvl="1" eaLnBrk="1" hangingPunct="1">
              <a:defRPr/>
            </a:pPr>
            <a:r>
              <a:rPr lang="fi-FI" sz="3200" i="1" dirty="0"/>
              <a:t>Impulsiivisuus</a:t>
            </a:r>
          </a:p>
          <a:p>
            <a:pPr lvl="1" eaLnBrk="1" hangingPunct="1">
              <a:defRPr/>
            </a:pPr>
            <a:r>
              <a:rPr lang="fi-FI" sz="3200" i="1" dirty="0"/>
              <a:t>Vaikeus pistää jarruja päälle</a:t>
            </a:r>
          </a:p>
          <a:p>
            <a:pPr lvl="1" eaLnBrk="1" hangingPunct="1">
              <a:defRPr/>
            </a:pPr>
            <a:r>
              <a:rPr lang="fi-FI" sz="3200" i="1" dirty="0"/>
              <a:t>Vaikeus lopettaa tilanteen mennessä ohi </a:t>
            </a:r>
          </a:p>
          <a:p>
            <a:pPr lvl="1" eaLnBrk="1" hangingPunct="1">
              <a:defRPr/>
            </a:pPr>
            <a:r>
              <a:rPr lang="fi-FI" sz="3200" i="1" dirty="0"/>
              <a:t>Sosiaalinen hahmottaminen - väärintulkinta</a:t>
            </a:r>
          </a:p>
        </p:txBody>
      </p:sp>
      <p:sp>
        <p:nvSpPr>
          <p:cNvPr id="21507" name="Suorakulmio 1"/>
          <p:cNvSpPr>
            <a:spLocks noChangeArrowheads="1"/>
          </p:cNvSpPr>
          <p:nvPr/>
        </p:nvSpPr>
        <p:spPr bwMode="auto">
          <a:xfrm>
            <a:off x="1533843" y="281395"/>
            <a:ext cx="94712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4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5. Tunteiden ja käyttäytymisen säätely</a:t>
            </a:r>
          </a:p>
        </p:txBody>
      </p:sp>
    </p:spTree>
    <p:extLst>
      <p:ext uri="{BB962C8B-B14F-4D97-AF65-F5344CB8AC3E}">
        <p14:creationId xmlns:p14="http://schemas.microsoft.com/office/powerpoint/2010/main" val="11747905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208213" y="593725"/>
            <a:ext cx="5926137" cy="927100"/>
          </a:xfrm>
        </p:spPr>
        <p:txBody>
          <a:bodyPr/>
          <a:lstStyle/>
          <a:p>
            <a:r>
              <a:rPr lang="fi-FI" altLang="fi-FI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6. Itsetarkkailu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58812" y="1654658"/>
            <a:ext cx="10816908" cy="407863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fi-FI" sz="3200" b="1" dirty="0"/>
              <a:t>Kyky arvioida omaa toimintaansa suhteessa päämäärään</a:t>
            </a:r>
          </a:p>
          <a:p>
            <a:pPr lvl="1">
              <a:buNone/>
              <a:defRPr/>
            </a:pPr>
            <a:r>
              <a:rPr lang="fi-FI" sz="3200" b="1" dirty="0"/>
              <a:t>Ongelma työssä/koulussa:</a:t>
            </a:r>
          </a:p>
          <a:p>
            <a:pPr lvl="1">
              <a:lnSpc>
                <a:spcPct val="90000"/>
              </a:lnSpc>
              <a:defRPr/>
            </a:pPr>
            <a:r>
              <a:rPr lang="fi-FI" sz="3200" i="1" dirty="0"/>
              <a:t>Ei tarkista tehtäviään; ei osaa korjata virheitään; ei tiedosta omaa käyttäytymistään ja sen vaikutusta toisiin.</a:t>
            </a:r>
            <a:r>
              <a:rPr lang="fi-FI" sz="3200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fi-FI" sz="3200" i="1" dirty="0"/>
              <a:t>Ei kykenen suhtautumaan asiaankuuluvasti palautteeseen</a:t>
            </a:r>
          </a:p>
        </p:txBody>
      </p:sp>
    </p:spTree>
    <p:extLst>
      <p:ext uri="{BB962C8B-B14F-4D97-AF65-F5344CB8AC3E}">
        <p14:creationId xmlns:p14="http://schemas.microsoft.com/office/powerpoint/2010/main" val="217714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42" y="120914"/>
            <a:ext cx="11197563" cy="1536451"/>
          </a:xfrm>
        </p:spPr>
        <p:txBody>
          <a:bodyPr>
            <a:normAutofit/>
          </a:bodyPr>
          <a:lstStyle/>
          <a:p>
            <a:r>
              <a:rPr lang="fi-FI" dirty="0"/>
              <a:t>Pahoittelen jo etukäteen ongelmakeskeisyyttä. Vähemmälle huomiolle jäävät…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9054" y="1657365"/>
            <a:ext cx="10515600" cy="4344723"/>
          </a:xfrm>
        </p:spPr>
        <p:txBody>
          <a:bodyPr>
            <a:normAutofit lnSpcReduction="10000"/>
          </a:bodyPr>
          <a:lstStyle/>
          <a:p>
            <a:r>
              <a:rPr lang="fi-FI" dirty="0"/>
              <a:t>Älykkyys ja nokkeluus</a:t>
            </a:r>
          </a:p>
          <a:p>
            <a:r>
              <a:rPr lang="fi-FI" dirty="0"/>
              <a:t>Ongelmanratkaisukyky </a:t>
            </a:r>
          </a:p>
          <a:p>
            <a:r>
              <a:rPr lang="fi-FI" dirty="0"/>
              <a:t>Huumorintaju</a:t>
            </a:r>
          </a:p>
          <a:p>
            <a:r>
              <a:rPr lang="fi-FI" dirty="0"/>
              <a:t>Asialle omistautuneisuus</a:t>
            </a:r>
          </a:p>
          <a:p>
            <a:r>
              <a:rPr lang="fi-FI" dirty="0"/>
              <a:t>Nopea reagointi</a:t>
            </a:r>
          </a:p>
          <a:p>
            <a:r>
              <a:rPr lang="fi-FI" dirty="0"/>
              <a:t>Rehellisyys</a:t>
            </a:r>
          </a:p>
          <a:p>
            <a:r>
              <a:rPr lang="fi-FI" dirty="0"/>
              <a:t>Keskittyminen </a:t>
            </a:r>
          </a:p>
          <a:p>
            <a:r>
              <a:rPr lang="fi-FI" dirty="0"/>
              <a:t>Joustavuus</a:t>
            </a:r>
          </a:p>
          <a:p>
            <a:r>
              <a:rPr lang="fi-FI" dirty="0" err="1"/>
              <a:t>Jne</a:t>
            </a:r>
            <a:r>
              <a:rPr lang="fi-FI" dirty="0"/>
              <a:t>…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8254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8472" y="1225296"/>
            <a:ext cx="11002618" cy="521207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i-FI" sz="3800" dirty="0"/>
              <a:t>Kyky oppia virheistä ja onnistumisista </a:t>
            </a:r>
          </a:p>
          <a:p>
            <a:pPr>
              <a:defRPr/>
            </a:pPr>
            <a:r>
              <a:rPr lang="fi-FI" sz="3800" dirty="0"/>
              <a:t>Kyky oppia muilta</a:t>
            </a:r>
          </a:p>
          <a:p>
            <a:pPr>
              <a:defRPr/>
            </a:pPr>
            <a:r>
              <a:rPr lang="fi-FI" sz="3800" dirty="0"/>
              <a:t>Rutiinien ulkopuolinen tekeminen</a:t>
            </a:r>
          </a:p>
          <a:p>
            <a:pPr>
              <a:defRPr/>
            </a:pPr>
            <a:r>
              <a:rPr lang="fi-FI" sz="3800" dirty="0"/>
              <a:t>Soveltaminen, yhtäläisyyksien löytäminen</a:t>
            </a:r>
          </a:p>
          <a:p>
            <a:pPr>
              <a:defRPr/>
            </a:pPr>
            <a:endParaRPr lang="fi-FI" sz="3800" dirty="0"/>
          </a:p>
          <a:p>
            <a:pPr lvl="1">
              <a:buNone/>
              <a:defRPr/>
            </a:pPr>
            <a:r>
              <a:rPr lang="fi-FI" sz="4000" b="1" dirty="0"/>
              <a:t>Ongelma työssä/koulussa:</a:t>
            </a:r>
          </a:p>
          <a:p>
            <a:pPr lvl="1">
              <a:defRPr/>
            </a:pPr>
            <a:r>
              <a:rPr lang="fi-FI" sz="3800" i="1" dirty="0"/>
              <a:t>Ei osaa soveltaa aikaisemmin oppimiaan työmenetelmiä tai taitoja uuteen työtehtävään, vaikka niissä olisikin havaittavissa selkeitä yhtäläisyyksiä.</a:t>
            </a:r>
            <a:r>
              <a:rPr lang="fi-FI" sz="3800" dirty="0"/>
              <a:t> </a:t>
            </a:r>
          </a:p>
          <a:p>
            <a:pPr lvl="1">
              <a:defRPr/>
            </a:pPr>
            <a:r>
              <a:rPr lang="fi-FI" sz="3800" i="1" dirty="0"/>
              <a:t>On samoissa vaikeuksissa kerta toisensa jälkeen. ”Hyvät neuvot kaikuvat kuuroille korville.”</a:t>
            </a:r>
          </a:p>
          <a:p>
            <a:pPr lvl="1">
              <a:defRPr/>
            </a:pPr>
            <a:endParaRPr lang="fi-FI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i-FI" dirty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835504" y="199382"/>
            <a:ext cx="9925466" cy="1135641"/>
          </a:xfrm>
        </p:spPr>
        <p:txBody>
          <a:bodyPr>
            <a:normAutofit/>
          </a:bodyPr>
          <a:lstStyle/>
          <a:p>
            <a:r>
              <a:rPr lang="fi-FI" altLang="fi-FI" sz="3600" dirty="0">
                <a:latin typeface="Arial" charset="0"/>
                <a:cs typeface="Arial" charset="0"/>
              </a:rPr>
              <a:t>7. Kyky käyttää kokemusta hyväkseen</a:t>
            </a:r>
          </a:p>
        </p:txBody>
      </p:sp>
    </p:spTree>
    <p:extLst>
      <p:ext uri="{BB962C8B-B14F-4D97-AF65-F5344CB8AC3E}">
        <p14:creationId xmlns:p14="http://schemas.microsoft.com/office/powerpoint/2010/main" val="2106764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Suoritusprofiili</a:t>
            </a:r>
          </a:p>
        </p:txBody>
      </p:sp>
      <p:sp>
        <p:nvSpPr>
          <p:cNvPr id="6" name="Puolivapaa piirto 5"/>
          <p:cNvSpPr/>
          <p:nvPr/>
        </p:nvSpPr>
        <p:spPr>
          <a:xfrm>
            <a:off x="2215195" y="2707111"/>
            <a:ext cx="8316685" cy="2220787"/>
          </a:xfrm>
          <a:custGeom>
            <a:avLst/>
            <a:gdLst>
              <a:gd name="connsiteX0" fmla="*/ 0 w 8316685"/>
              <a:gd name="connsiteY0" fmla="*/ 2075544 h 2220787"/>
              <a:gd name="connsiteX1" fmla="*/ 1103085 w 8316685"/>
              <a:gd name="connsiteY1" fmla="*/ 508001 h 2220787"/>
              <a:gd name="connsiteX2" fmla="*/ 2148114 w 8316685"/>
              <a:gd name="connsiteY2" fmla="*/ 1901372 h 2220787"/>
              <a:gd name="connsiteX3" fmla="*/ 3541485 w 8316685"/>
              <a:gd name="connsiteY3" fmla="*/ 87087 h 2220787"/>
              <a:gd name="connsiteX4" fmla="*/ 4789714 w 8316685"/>
              <a:gd name="connsiteY4" fmla="*/ 2206172 h 2220787"/>
              <a:gd name="connsiteX5" fmla="*/ 6328228 w 8316685"/>
              <a:gd name="connsiteY5" fmla="*/ 1 h 2220787"/>
              <a:gd name="connsiteX6" fmla="*/ 7474857 w 8316685"/>
              <a:gd name="connsiteY6" fmla="*/ 2220687 h 2220787"/>
              <a:gd name="connsiteX7" fmla="*/ 8316685 w 8316685"/>
              <a:gd name="connsiteY7" fmla="*/ 72572 h 222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16685" h="2220787">
                <a:moveTo>
                  <a:pt x="0" y="2075544"/>
                </a:moveTo>
                <a:cubicBezTo>
                  <a:pt x="372533" y="1306287"/>
                  <a:pt x="745066" y="537030"/>
                  <a:pt x="1103085" y="508001"/>
                </a:cubicBezTo>
                <a:cubicBezTo>
                  <a:pt x="1461104" y="478972"/>
                  <a:pt x="1741714" y="1971524"/>
                  <a:pt x="2148114" y="1901372"/>
                </a:cubicBezTo>
                <a:cubicBezTo>
                  <a:pt x="2554514" y="1831220"/>
                  <a:pt x="3101218" y="36287"/>
                  <a:pt x="3541485" y="87087"/>
                </a:cubicBezTo>
                <a:cubicBezTo>
                  <a:pt x="3981752" y="137887"/>
                  <a:pt x="4325257" y="2220686"/>
                  <a:pt x="4789714" y="2206172"/>
                </a:cubicBezTo>
                <a:cubicBezTo>
                  <a:pt x="5254171" y="2191658"/>
                  <a:pt x="5880704" y="-2418"/>
                  <a:pt x="6328228" y="1"/>
                </a:cubicBezTo>
                <a:cubicBezTo>
                  <a:pt x="6775752" y="2420"/>
                  <a:pt x="7143448" y="2208592"/>
                  <a:pt x="7474857" y="2220687"/>
                </a:cubicBezTo>
                <a:cubicBezTo>
                  <a:pt x="7806266" y="2232782"/>
                  <a:pt x="8061475" y="1152677"/>
                  <a:pt x="8316685" y="72572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" name="Suora yhdysviiva 7"/>
          <p:cNvCxnSpPr/>
          <p:nvPr/>
        </p:nvCxnSpPr>
        <p:spPr>
          <a:xfrm>
            <a:off x="2102708" y="3817503"/>
            <a:ext cx="8458200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9545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tsikko 1"/>
          <p:cNvSpPr>
            <a:spLocks noGrp="1"/>
          </p:cNvSpPr>
          <p:nvPr>
            <p:ph type="title"/>
          </p:nvPr>
        </p:nvSpPr>
        <p:spPr>
          <a:xfrm>
            <a:off x="2208213" y="836613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rmAutofit fontScale="90000"/>
          </a:bodyPr>
          <a:lstStyle/>
          <a:p>
            <a:pPr>
              <a:defRPr/>
            </a:pPr>
            <a:r>
              <a:rPr lang="fi-FI" dirty="0"/>
              <a:t>Hyvä toiminnanohjaus kompensoi muita ongelmia </a:t>
            </a:r>
            <a:r>
              <a:rPr lang="fi-FI" altLang="fi-FI" dirty="0"/>
              <a:t>mutta…</a:t>
            </a:r>
            <a:br>
              <a:rPr lang="fi-FI" altLang="fi-FI" dirty="0"/>
            </a:br>
            <a:br>
              <a:rPr lang="fi-FI" dirty="0">
                <a:solidFill>
                  <a:schemeClr val="bg2"/>
                </a:solidFill>
              </a:rPr>
            </a:br>
            <a:r>
              <a:rPr lang="fi-FI" dirty="0"/>
              <a:t>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90832" y="2178394"/>
            <a:ext cx="10132541" cy="403293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i-FI" altLang="fi-FI" dirty="0"/>
          </a:p>
          <a:p>
            <a:pPr marL="0" indent="0" algn="ctr">
              <a:buNone/>
            </a:pPr>
            <a:r>
              <a:rPr lang="fi-FI" altLang="fi-FI" sz="3200" dirty="0"/>
              <a:t>…vaikka muu suoritustaso olisikin kunnossa,</a:t>
            </a:r>
          </a:p>
          <a:p>
            <a:pPr marL="0" indent="0" algn="ctr">
              <a:buNone/>
            </a:pPr>
            <a:r>
              <a:rPr lang="fi-FI" altLang="fi-FI" sz="3200" dirty="0"/>
              <a:t>kehno toiminnanohjaus vaikeuttaa elämää merkittävästi.</a:t>
            </a:r>
          </a:p>
          <a:p>
            <a:pPr marL="0" indent="0" algn="ctr">
              <a:buNone/>
            </a:pPr>
            <a:endParaRPr lang="fi-FI" altLang="fi-FI" sz="3200" dirty="0"/>
          </a:p>
        </p:txBody>
      </p:sp>
    </p:spTree>
    <p:extLst>
      <p:ext uri="{BB962C8B-B14F-4D97-AF65-F5344CB8AC3E}">
        <p14:creationId xmlns:p14="http://schemas.microsoft.com/office/powerpoint/2010/main" val="291365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33121C-741E-43CE-9C98-1D6F47AE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ADHD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3EE7A8-D050-4510-895E-1730ED2A4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" y="1825625"/>
            <a:ext cx="11457432" cy="414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600" b="1" dirty="0"/>
              <a:t>Aktiivisuuden ja tarkkaavuuden häiriö</a:t>
            </a:r>
            <a:endParaRPr lang="fi-FI" sz="3600" dirty="0"/>
          </a:p>
          <a:p>
            <a:r>
              <a:rPr lang="fi-FI" sz="3600" dirty="0"/>
              <a:t>Tarkkaamattomuus </a:t>
            </a:r>
          </a:p>
          <a:p>
            <a:r>
              <a:rPr lang="fi-FI" sz="3600" dirty="0"/>
              <a:t>Impulsiivisuus tai heikentynyt reaktion esto/pidättäminen</a:t>
            </a:r>
          </a:p>
          <a:p>
            <a:r>
              <a:rPr lang="fi-FI" sz="3600" dirty="0"/>
              <a:t>Yliaktiivisuus</a:t>
            </a:r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575639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F21EB8-D02C-458E-8E40-C00968EA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Kolme tyyppiä: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024A48-A9A6-42B4-85BF-E364CB745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4000" dirty="0"/>
              <a:t>Pääasiassa tarkkaamaton 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4000" dirty="0"/>
              <a:t>Pääasiassa yliaktiivinen tai impulsiivinen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4000" dirty="0"/>
              <a:t>Näiden yhdistelmä</a:t>
            </a:r>
          </a:p>
          <a:p>
            <a:endParaRPr lang="fi-FI" sz="4000" dirty="0"/>
          </a:p>
          <a:p>
            <a:r>
              <a:rPr lang="fi-FI" sz="4000" dirty="0"/>
              <a:t>ADD: ilman yliaktiivisuutta (ei tautiluokituksessa)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26179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2346869" y="227860"/>
            <a:ext cx="9193340" cy="899762"/>
          </a:xfrm>
        </p:spPr>
        <p:txBody>
          <a:bodyPr>
            <a:normAutofit/>
          </a:bodyPr>
          <a:lstStyle/>
          <a:p>
            <a:r>
              <a:rPr lang="fi-FI" dirty="0"/>
              <a:t>ADHD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374904" y="1127622"/>
            <a:ext cx="11339041" cy="4927189"/>
          </a:xfrm>
        </p:spPr>
        <p:txBody>
          <a:bodyPr>
            <a:normAutofit lnSpcReduction="10000"/>
          </a:bodyPr>
          <a:lstStyle/>
          <a:p>
            <a:r>
              <a:rPr lang="fi-FI" sz="3200" b="1" dirty="0"/>
              <a:t>Automaattisten toimintojen kognitiivinen säätely</a:t>
            </a:r>
          </a:p>
          <a:p>
            <a:pPr lvl="1"/>
            <a:r>
              <a:rPr lang="fi-FI" dirty="0"/>
              <a:t>Toiminnanohjaus</a:t>
            </a:r>
          </a:p>
          <a:p>
            <a:r>
              <a:rPr lang="fi-FI" sz="3200" b="1" dirty="0"/>
              <a:t>Ponnistelun  säätelyn  vaikeus</a:t>
            </a:r>
          </a:p>
          <a:p>
            <a:pPr lvl="1"/>
            <a:r>
              <a:rPr lang="fi-FI" dirty="0"/>
              <a:t>Energeettiset  mallit </a:t>
            </a:r>
            <a:br>
              <a:rPr lang="fi-FI" sz="1600" dirty="0"/>
            </a:br>
            <a:r>
              <a:rPr lang="fi-FI" sz="1600" dirty="0"/>
              <a:t>esim. </a:t>
            </a:r>
            <a:r>
              <a:rPr lang="fi-FI" sz="1600" dirty="0" err="1"/>
              <a:t>Sergeant</a:t>
            </a:r>
            <a:r>
              <a:rPr lang="fi-FI" sz="1600" dirty="0"/>
              <a:t>, 2000 </a:t>
            </a:r>
            <a:endParaRPr lang="fi-FI" sz="2800" dirty="0"/>
          </a:p>
          <a:p>
            <a:r>
              <a:rPr lang="fi-FI" sz="3200" b="1" dirty="0"/>
              <a:t>Poikkeava  reagoiminen  käyttäytymisestä saatavaan palautteeseen </a:t>
            </a:r>
          </a:p>
          <a:p>
            <a:pPr lvl="1"/>
            <a:r>
              <a:rPr lang="fi-FI" dirty="0"/>
              <a:t>Motivaatiomallit </a:t>
            </a:r>
            <a:br>
              <a:rPr lang="fi-FI" dirty="0"/>
            </a:br>
            <a:r>
              <a:rPr lang="fi-FI" sz="1600" dirty="0"/>
              <a:t>esim. </a:t>
            </a:r>
            <a:r>
              <a:rPr lang="en-US" sz="1600" dirty="0" err="1"/>
              <a:t>Sagvolden</a:t>
            </a:r>
            <a:r>
              <a:rPr lang="en-US" sz="1600" dirty="0"/>
              <a:t> </a:t>
            </a:r>
            <a:r>
              <a:rPr lang="en-US" sz="1600" dirty="0" err="1"/>
              <a:t>ym</a:t>
            </a:r>
            <a:r>
              <a:rPr lang="en-US" sz="1600" dirty="0"/>
              <a:t>., 2005;  </a:t>
            </a:r>
            <a:r>
              <a:rPr lang="en-US" sz="1600" dirty="0" err="1"/>
              <a:t>Sonuga-Barke</a:t>
            </a:r>
            <a:r>
              <a:rPr lang="en-US" sz="1600" dirty="0"/>
              <a:t> </a:t>
            </a:r>
            <a:r>
              <a:rPr lang="en-US" sz="1600" dirty="0" err="1"/>
              <a:t>ym</a:t>
            </a:r>
            <a:r>
              <a:rPr lang="en-US" sz="1600" dirty="0"/>
              <a:t>., 1992 </a:t>
            </a:r>
            <a:endParaRPr lang="fi-FI" sz="1600" dirty="0"/>
          </a:p>
          <a:p>
            <a:r>
              <a:rPr lang="fi-FI" sz="3200" b="1" dirty="0"/>
              <a:t>Taustalla voi olla erilaisia vaikeuksia</a:t>
            </a:r>
          </a:p>
          <a:p>
            <a:pPr lvl="1"/>
            <a:r>
              <a:rPr lang="fi-FI" sz="2800" dirty="0"/>
              <a:t>Monikanavamallit</a:t>
            </a:r>
            <a:br>
              <a:rPr lang="fi-FI" dirty="0"/>
            </a:br>
            <a:r>
              <a:rPr lang="fi-FI" sz="1600" dirty="0"/>
              <a:t>Nick &amp; Casey, 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86714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orakulmio 3"/>
          <p:cNvSpPr>
            <a:spLocks noChangeArrowheads="1"/>
          </p:cNvSpPr>
          <p:nvPr/>
        </p:nvSpPr>
        <p:spPr bwMode="auto">
          <a:xfrm>
            <a:off x="2255044" y="2751181"/>
            <a:ext cx="768191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altLang="fi-F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Käytöshäiriö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altLang="fi-F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Uhmakkuushäiriö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altLang="fi-F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Mielialahäiriö (masennus, kaksisuuntainen  mielialahäiriö)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altLang="fi-F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Ahdistuneisuushäiriö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altLang="fi-F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Päihdehäiriö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altLang="fi-F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Psykoosi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altLang="fi-F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Epäsosiaalinen persoonallisuushäiriö (aikuisiällä)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i-FI" altLang="fi-FI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Syömishäiriö</a:t>
            </a:r>
          </a:p>
        </p:txBody>
      </p:sp>
      <p:sp>
        <p:nvSpPr>
          <p:cNvPr id="16387" name="Suorakulmio 4"/>
          <p:cNvSpPr>
            <a:spLocks noChangeArrowheads="1"/>
          </p:cNvSpPr>
          <p:nvPr/>
        </p:nvSpPr>
        <p:spPr bwMode="auto">
          <a:xfrm>
            <a:off x="9541647" y="5515061"/>
            <a:ext cx="20152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Penttilä ym. 2011</a:t>
            </a:r>
          </a:p>
        </p:txBody>
      </p:sp>
      <p:sp>
        <p:nvSpPr>
          <p:cNvPr id="16388" name="Suorakulmio 6"/>
          <p:cNvSpPr>
            <a:spLocks noChangeArrowheads="1"/>
          </p:cNvSpPr>
          <p:nvPr/>
        </p:nvSpPr>
        <p:spPr bwMode="auto">
          <a:xfrm>
            <a:off x="2351089" y="2017713"/>
            <a:ext cx="7705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noPro-Regular"/>
              </a:rPr>
              <a:t>50 - 90 %:lla on jokin psykiatrinen liitännäissairaus 							</a:t>
            </a:r>
            <a:r>
              <a:rPr kumimoji="0" lang="fi-FI" altLang="fi-F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noPro-Regular"/>
              </a:rPr>
              <a:t>(</a:t>
            </a:r>
            <a:r>
              <a:rPr kumimoji="0" lang="fi-FI" altLang="fi-FI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noPro-Regular"/>
              </a:rPr>
              <a:t>Kunwar</a:t>
            </a:r>
            <a:r>
              <a:rPr kumimoji="0" lang="fi-FI" altLang="fi-FI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noPro-Regular"/>
              </a:rPr>
              <a:t> ym. 2007) </a:t>
            </a:r>
          </a:p>
        </p:txBody>
      </p:sp>
      <p:sp>
        <p:nvSpPr>
          <p:cNvPr id="16389" name="Otsikko 1"/>
          <p:cNvSpPr>
            <a:spLocks noGrp="1"/>
          </p:cNvSpPr>
          <p:nvPr>
            <p:ph type="title"/>
          </p:nvPr>
        </p:nvSpPr>
        <p:spPr>
          <a:xfrm>
            <a:off x="2209800" y="701296"/>
            <a:ext cx="9417908" cy="948922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ADHD:n </a:t>
            </a:r>
            <a:br>
              <a:rPr lang="fi-FI" altLang="fi-FI" dirty="0"/>
            </a:br>
            <a:r>
              <a:rPr lang="fi-FI" altLang="fi-FI" dirty="0"/>
              <a:t>samanaikaissairauksia.</a:t>
            </a:r>
            <a:br>
              <a:rPr lang="fi-FI" altLang="fi-FI" dirty="0"/>
            </a:br>
            <a:endParaRPr lang="fi-FI" altLang="fi-FI" dirty="0"/>
          </a:p>
        </p:txBody>
      </p:sp>
      <p:sp>
        <p:nvSpPr>
          <p:cNvPr id="2" name="Ellipsi 1">
            <a:extLst>
              <a:ext uri="{FF2B5EF4-FFF2-40B4-BE49-F238E27FC236}">
                <a16:creationId xmlns:a16="http://schemas.microsoft.com/office/drawing/2014/main" id="{5CA1FAB1-2567-4786-90F6-AC58F7373C6C}"/>
              </a:ext>
            </a:extLst>
          </p:cNvPr>
          <p:cNvSpPr/>
          <p:nvPr/>
        </p:nvSpPr>
        <p:spPr>
          <a:xfrm>
            <a:off x="2232246" y="1810332"/>
            <a:ext cx="1482811" cy="8295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58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1"/>
          <p:cNvSpPr>
            <a:spLocks noGrp="1"/>
          </p:cNvSpPr>
          <p:nvPr>
            <p:ph type="title"/>
          </p:nvPr>
        </p:nvSpPr>
        <p:spPr>
          <a:xfrm>
            <a:off x="2208213" y="188913"/>
            <a:ext cx="8229600" cy="1143000"/>
          </a:xfrm>
        </p:spPr>
        <p:txBody>
          <a:bodyPr/>
          <a:lstStyle/>
          <a:p>
            <a:r>
              <a:rPr lang="fi-FI" altLang="fi-FI"/>
              <a:t> ADHD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2013" y="1251969"/>
            <a:ext cx="10934299" cy="49755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fi-FI" dirty="0">
                <a:solidFill>
                  <a:srgbClr val="000000"/>
                </a:solidFill>
                <a:latin typeface="ArnoPro-Regular"/>
              </a:rPr>
              <a:t>16–18-vuotiailla pohjoissuomalaisilla ADHD-nuorilla esiintyi selvästi enemmän: </a:t>
            </a:r>
          </a:p>
          <a:p>
            <a:pPr lvl="1">
              <a:lnSpc>
                <a:spcPct val="120000"/>
              </a:lnSpc>
              <a:defRPr/>
            </a:pPr>
            <a:r>
              <a:rPr lang="fi-FI" dirty="0">
                <a:solidFill>
                  <a:srgbClr val="000000"/>
                </a:solidFill>
                <a:latin typeface="ArnoPro-Regular"/>
              </a:rPr>
              <a:t>mielialahäiriöitä (kerroinsuhde 2,9) </a:t>
            </a:r>
          </a:p>
          <a:p>
            <a:pPr lvl="1">
              <a:lnSpc>
                <a:spcPct val="120000"/>
              </a:lnSpc>
              <a:defRPr/>
            </a:pPr>
            <a:r>
              <a:rPr lang="fi-FI" dirty="0">
                <a:solidFill>
                  <a:srgbClr val="000000"/>
                </a:solidFill>
                <a:latin typeface="ArnoPro-Regular"/>
              </a:rPr>
              <a:t>ahdistuneisuushäiriöitä(2,4) </a:t>
            </a:r>
          </a:p>
          <a:p>
            <a:pPr lvl="1">
              <a:lnSpc>
                <a:spcPct val="120000"/>
              </a:lnSpc>
              <a:defRPr/>
            </a:pPr>
            <a:r>
              <a:rPr lang="fi-FI" dirty="0">
                <a:solidFill>
                  <a:srgbClr val="000000"/>
                </a:solidFill>
                <a:latin typeface="ArnoPro-Regular"/>
              </a:rPr>
              <a:t>käytös- ja uhmakkuushäiriöitä (17,3) 			(</a:t>
            </a:r>
            <a:r>
              <a:rPr lang="fi-FI" dirty="0" err="1">
                <a:solidFill>
                  <a:srgbClr val="000000"/>
                </a:solidFill>
                <a:latin typeface="ArnoPro-Regular"/>
              </a:rPr>
              <a:t>Smalley</a:t>
            </a:r>
            <a:r>
              <a:rPr lang="fi-FI" dirty="0">
                <a:solidFill>
                  <a:srgbClr val="000000"/>
                </a:solidFill>
                <a:latin typeface="ArnoPro-Regular"/>
              </a:rPr>
              <a:t> ym. 2007) </a:t>
            </a:r>
          </a:p>
          <a:p>
            <a:pPr lvl="1">
              <a:lnSpc>
                <a:spcPct val="120000"/>
              </a:lnSpc>
              <a:defRPr/>
            </a:pPr>
            <a:endParaRPr lang="fi-FI" dirty="0">
              <a:solidFill>
                <a:srgbClr val="000000"/>
              </a:solidFill>
              <a:latin typeface="ArnoPro-Regular"/>
            </a:endParaRPr>
          </a:p>
          <a:p>
            <a:pPr>
              <a:lnSpc>
                <a:spcPct val="120000"/>
              </a:lnSpc>
              <a:defRPr/>
            </a:pPr>
            <a:r>
              <a:rPr lang="fi-FI" dirty="0">
                <a:solidFill>
                  <a:srgbClr val="000000"/>
                </a:solidFill>
                <a:latin typeface="ArnoPro-Regular"/>
              </a:rPr>
              <a:t>ADHD:hen liittyvä uhmakkuushäiriö altistaa nuorten päihdehäiriöille, lapsuus- ja nuoruusiän ADHD ennusti nuorella aikuisilla suurentunutta riskiä erilaisiin päihdehäiriöihin (2,0). 				</a:t>
            </a:r>
            <a:r>
              <a:rPr lang="fi-FI" sz="2300" dirty="0">
                <a:solidFill>
                  <a:srgbClr val="000000"/>
                </a:solidFill>
                <a:latin typeface="ArnoPro-Regular"/>
              </a:rPr>
              <a:t>(</a:t>
            </a:r>
            <a:r>
              <a:rPr lang="fi-FI" sz="2300" dirty="0" err="1">
                <a:solidFill>
                  <a:srgbClr val="000000"/>
                </a:solidFill>
                <a:latin typeface="ArnoPro-Regular"/>
              </a:rPr>
              <a:t>Biederman</a:t>
            </a:r>
            <a:r>
              <a:rPr lang="fi-FI" sz="2300" dirty="0">
                <a:solidFill>
                  <a:srgbClr val="000000"/>
                </a:solidFill>
                <a:latin typeface="ArnoPro-Regular"/>
              </a:rPr>
              <a:t> ym. 2006) </a:t>
            </a:r>
          </a:p>
          <a:p>
            <a:pPr>
              <a:lnSpc>
                <a:spcPct val="120000"/>
              </a:lnSpc>
              <a:defRPr/>
            </a:pPr>
            <a:r>
              <a:rPr lang="fi-FI" dirty="0">
                <a:solidFill>
                  <a:srgbClr val="000000"/>
                </a:solidFill>
                <a:latin typeface="ArnoPro-Regular"/>
              </a:rPr>
              <a:t>Tupakointia enemmän kuin verrokkiväestöllä. Aloittavat tupakoinnin usein jo nuorena, erittäin vaikea lopettaa 			</a:t>
            </a:r>
            <a:r>
              <a:rPr lang="fi-FI" sz="2100" dirty="0">
                <a:solidFill>
                  <a:srgbClr val="000000"/>
                </a:solidFill>
                <a:latin typeface="ArnoPro-Regular"/>
              </a:rPr>
              <a:t>(</a:t>
            </a:r>
            <a:r>
              <a:rPr lang="fi-FI" sz="2100" dirty="0" err="1">
                <a:solidFill>
                  <a:srgbClr val="000000"/>
                </a:solidFill>
                <a:latin typeface="ArnoPro-Regular"/>
              </a:rPr>
              <a:t>Upadhyaya</a:t>
            </a:r>
            <a:r>
              <a:rPr lang="fi-FI" sz="2100" dirty="0">
                <a:solidFill>
                  <a:srgbClr val="000000"/>
                </a:solidFill>
                <a:latin typeface="ArnoPro-Regular"/>
              </a:rPr>
              <a:t> ym. 2005, </a:t>
            </a:r>
            <a:r>
              <a:rPr lang="fi-FI" sz="2100" dirty="0" err="1">
                <a:solidFill>
                  <a:srgbClr val="000000"/>
                </a:solidFill>
                <a:latin typeface="ArnoPro-Regular"/>
              </a:rPr>
              <a:t>Wilens</a:t>
            </a:r>
            <a:r>
              <a:rPr lang="fi-FI" sz="2100" dirty="0">
                <a:solidFill>
                  <a:srgbClr val="000000"/>
                </a:solidFill>
                <a:latin typeface="ArnoPro-Regular"/>
              </a:rPr>
              <a:t> ym. 2008).</a:t>
            </a:r>
          </a:p>
          <a:p>
            <a:pPr lvl="1">
              <a:lnSpc>
                <a:spcPct val="120000"/>
              </a:lnSpc>
              <a:defRPr/>
            </a:pPr>
            <a:endParaRPr lang="fi-FI" dirty="0">
              <a:solidFill>
                <a:srgbClr val="000000"/>
              </a:solidFill>
              <a:latin typeface="Arno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700648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altLang="fi-FI" dirty="0"/>
              <a:t>ADHD kaksinkertaistaa elinaikaisen päihderiippuvuuden riskin. </a:t>
            </a:r>
          </a:p>
          <a:p>
            <a:pPr marL="0" indent="0">
              <a:buNone/>
              <a:defRPr/>
            </a:pPr>
            <a:r>
              <a:rPr lang="fi-FI" altLang="fi-FI" sz="1600" dirty="0"/>
              <a:t>							(</a:t>
            </a:r>
            <a:r>
              <a:rPr lang="fi-FI" altLang="fi-FI" sz="1600" dirty="0" err="1"/>
              <a:t>Biederman</a:t>
            </a:r>
            <a:r>
              <a:rPr lang="fi-FI" altLang="fi-FI" sz="1600" dirty="0"/>
              <a:t> ym. 1995) </a:t>
            </a:r>
          </a:p>
          <a:p>
            <a:pPr>
              <a:defRPr/>
            </a:pPr>
            <a:endParaRPr lang="fi-FI" altLang="fi-FI" dirty="0"/>
          </a:p>
          <a:p>
            <a:pPr>
              <a:defRPr/>
            </a:pPr>
            <a:r>
              <a:rPr lang="fi-FI" altLang="fi-FI" dirty="0" err="1"/>
              <a:t>ADHD-potilaista</a:t>
            </a:r>
            <a:r>
              <a:rPr lang="fi-FI" altLang="fi-FI" dirty="0"/>
              <a:t> 17–45 %:lla esiintyy jossain vaiheessa elämää alkoholin liiallista käyttöä ja 9–30 %:lla lääkkeiden tai huumeiden käyttöä </a:t>
            </a:r>
          </a:p>
          <a:p>
            <a:pPr marL="0" indent="0">
              <a:buNone/>
              <a:defRPr/>
            </a:pPr>
            <a:r>
              <a:rPr lang="fi-FI" altLang="fi-FI" sz="1600" dirty="0"/>
              <a:t>							(</a:t>
            </a:r>
            <a:r>
              <a:rPr lang="fi-FI" altLang="fi-FI" sz="1600" dirty="0" err="1"/>
              <a:t>Wilens</a:t>
            </a:r>
            <a:r>
              <a:rPr lang="fi-FI" altLang="fi-FI" sz="1600" dirty="0"/>
              <a:t> 2004)</a:t>
            </a:r>
          </a:p>
        </p:txBody>
      </p:sp>
    </p:spTree>
    <p:extLst>
      <p:ext uri="{BB962C8B-B14F-4D97-AF65-F5344CB8AC3E}">
        <p14:creationId xmlns:p14="http://schemas.microsoft.com/office/powerpoint/2010/main" val="34307644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CB7190-6250-4E4E-83E1-C12EB19E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Autismikirjo ja ADHD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C406DD-B16B-4BD9-A28B-94D0D3304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622"/>
            <a:ext cx="10515600" cy="5115697"/>
          </a:xfrm>
        </p:spPr>
        <p:txBody>
          <a:bodyPr>
            <a:normAutofit/>
          </a:bodyPr>
          <a:lstStyle/>
          <a:p>
            <a:r>
              <a:rPr lang="fi-FI" dirty="0"/>
              <a:t>Perinnöllinen korrelaatio ADHD:n ja autismikirjon häiriöiden välillä yli 50% </a:t>
            </a:r>
            <a:r>
              <a:rPr lang="fi-FI" sz="2000" dirty="0"/>
              <a:t>(Ronald ym. 2008)</a:t>
            </a:r>
          </a:p>
          <a:p>
            <a:r>
              <a:rPr lang="fi-FI" dirty="0"/>
              <a:t>Autismikirjon häiriön yhteydessä esiintyvän ADHD:n esiintyvyys lapsilla arvio jopa 30–80 %</a:t>
            </a:r>
          </a:p>
          <a:p>
            <a:r>
              <a:rPr lang="fi-FI" dirty="0"/>
              <a:t>ADHD:n yhteydessä samanaikaisia autisminkirjon häiriön piirteitä arvioitu esiintyvän 20–50  %:lla lapsista </a:t>
            </a:r>
          </a:p>
          <a:p>
            <a:r>
              <a:rPr lang="fi-FI" dirty="0"/>
              <a:t>Aikuisilla samanaikaista esiintymistä tutkittu vähän. Yhteys ilmeisesti heikkenee aikuisuutta kohti mentäessä selvästi. </a:t>
            </a:r>
            <a:r>
              <a:rPr lang="fi-FI" sz="2000" dirty="0"/>
              <a:t>(Käypähoito)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27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Neuropsykiatria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1565189"/>
            <a:ext cx="10615863" cy="4344723"/>
          </a:xfrm>
        </p:spPr>
        <p:txBody>
          <a:bodyPr>
            <a:normAutofit/>
          </a:bodyPr>
          <a:lstStyle/>
          <a:p>
            <a:r>
              <a:rPr lang="fi-FI" sz="3600" b="1" dirty="0"/>
              <a:t>Neuropsykiatria </a:t>
            </a:r>
            <a:r>
              <a:rPr lang="fi-FI" sz="3600" dirty="0"/>
              <a:t>on oppi niistä psyykkisistä häiriöistä, joita aivojen vaurio tai poikkeava toiminta aiheuttavat </a:t>
            </a:r>
          </a:p>
          <a:p>
            <a:pPr lvl="1"/>
            <a:r>
              <a:rPr lang="fi-FI" sz="3200" dirty="0"/>
              <a:t>Mieleen</a:t>
            </a:r>
          </a:p>
          <a:p>
            <a:pPr lvl="1"/>
            <a:r>
              <a:rPr lang="fi-FI" sz="3200" dirty="0"/>
              <a:t>Emootioihin</a:t>
            </a:r>
          </a:p>
          <a:p>
            <a:pPr lvl="1"/>
            <a:r>
              <a:rPr lang="fi-FI" sz="3200" dirty="0"/>
              <a:t>Kognitioon</a:t>
            </a:r>
          </a:p>
          <a:p>
            <a:pPr lvl="1"/>
            <a:r>
              <a:rPr lang="fi-FI" sz="3200" dirty="0"/>
              <a:t>Käyttäytymiseen</a:t>
            </a:r>
          </a:p>
        </p:txBody>
      </p:sp>
    </p:spTree>
    <p:extLst>
      <p:ext uri="{BB962C8B-B14F-4D97-AF65-F5344CB8AC3E}">
        <p14:creationId xmlns:p14="http://schemas.microsoft.com/office/powerpoint/2010/main" val="1356100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6F2342-2003-4FF5-B771-F83B0A41F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Aspergerin oireyhtymä</a:t>
            </a:r>
            <a:br>
              <a:rPr lang="fi-FI" dirty="0"/>
            </a:br>
            <a:r>
              <a:rPr lang="fi-FI" sz="3100" b="0" dirty="0"/>
              <a:t>(DSM-5:ssä liitetty autismikirjon häiriöön)</a:t>
            </a:r>
            <a:endParaRPr lang="fi-FI" b="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551016-C65D-4B28-97E4-44C02C9F5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565189"/>
            <a:ext cx="11475720" cy="4344723"/>
          </a:xfrm>
        </p:spPr>
        <p:txBody>
          <a:bodyPr>
            <a:normAutofit/>
          </a:bodyPr>
          <a:lstStyle/>
          <a:p>
            <a:pPr lvl="1"/>
            <a:r>
              <a:rPr lang="fi-FI" sz="3600" dirty="0"/>
              <a:t>Kykenemättömyys sosiaaliseen vuorovaikutukseen tai vaikeudet siinä</a:t>
            </a:r>
          </a:p>
          <a:p>
            <a:pPr lvl="1"/>
            <a:r>
              <a:rPr lang="fi-FI" sz="3600" dirty="0"/>
              <a:t>Puutteellinen kielellinen ja ei-kielellinen kommunikaatiokyky</a:t>
            </a:r>
          </a:p>
          <a:p>
            <a:pPr lvl="1"/>
            <a:r>
              <a:rPr lang="fi-FI" sz="3600" dirty="0"/>
              <a:t>Rajoittunut sisäinen mielikuvitusmaailma</a:t>
            </a:r>
          </a:p>
          <a:p>
            <a:pPr lvl="2"/>
            <a:r>
              <a:rPr lang="fi-FI" sz="3200" dirty="0"/>
              <a:t>tilalla toistavaa toimintaa (kapea-alaiset, kaavamaiset harrastukset ja toiminnot) ja/tai erikoisia kiinnostuksen kohteita</a:t>
            </a:r>
          </a:p>
        </p:txBody>
      </p:sp>
    </p:spTree>
    <p:extLst>
      <p:ext uri="{BB962C8B-B14F-4D97-AF65-F5344CB8AC3E}">
        <p14:creationId xmlns:p14="http://schemas.microsoft.com/office/powerpoint/2010/main" val="18198216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FF3252-457B-4036-9920-FE716D39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Mielen 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B1407-C836-4E05-9D57-2E965F27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190"/>
            <a:ext cx="10515600" cy="4124886"/>
          </a:xfrm>
        </p:spPr>
        <p:txBody>
          <a:bodyPr>
            <a:normAutofit/>
          </a:bodyPr>
          <a:lstStyle/>
          <a:p>
            <a:r>
              <a:rPr lang="fi-FI" sz="3600" dirty="0"/>
              <a:t>Sen avulla yksilö ymmärtää, että myös toisilla ihmisillä on ajatuksia,  uskomuksia  ja  tunteita,  jotka  ovat  irrallisia ihmisen  omista  mielentiloista.  </a:t>
            </a:r>
          </a:p>
          <a:p>
            <a:r>
              <a:rPr lang="fi-FI" sz="3600" dirty="0"/>
              <a:t>Voidaan myös käyttää ennustamaan muiden käyttäytymistä.</a:t>
            </a:r>
          </a:p>
          <a:p>
            <a:r>
              <a:rPr lang="fi-FI" sz="3600" b="1" dirty="0"/>
              <a:t>Mentalisaatio</a:t>
            </a:r>
            <a:r>
              <a:rPr lang="fi-FI" sz="3600" dirty="0"/>
              <a:t>: Mentaalisten tilojen  automaattinen (intuitiivinen) ajattelu. 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1AFC72D8-421C-46BB-8268-D38A11F7E11C}"/>
              </a:ext>
            </a:extLst>
          </p:cNvPr>
          <p:cNvSpPr/>
          <p:nvPr/>
        </p:nvSpPr>
        <p:spPr>
          <a:xfrm>
            <a:off x="9454763" y="5690075"/>
            <a:ext cx="160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 </a:t>
            </a:r>
            <a:r>
              <a:rPr lang="fi-FI" dirty="0" err="1"/>
              <a:t>Kieseppä</a:t>
            </a:r>
            <a:r>
              <a:rPr lang="fi-FI" dirty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0845981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Sosiaaliset taidot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3995639"/>
          </a:xfrm>
        </p:spPr>
        <p:txBody>
          <a:bodyPr>
            <a:normAutofit/>
          </a:bodyPr>
          <a:lstStyle/>
          <a:p>
            <a:r>
              <a:rPr lang="fi-FI" sz="3900" dirty="0"/>
              <a:t>Empatia vs. systemointi</a:t>
            </a:r>
          </a:p>
          <a:p>
            <a:r>
              <a:rPr lang="fi-FI" sz="3900" dirty="0"/>
              <a:t>Sosiaalinen kuormitus</a:t>
            </a:r>
          </a:p>
          <a:p>
            <a:r>
              <a:rPr lang="fi-FI" sz="3900" dirty="0"/>
              <a:t>Väärintulkinnat ja huonot kokemukset</a:t>
            </a:r>
          </a:p>
          <a:p>
            <a:r>
              <a:rPr lang="fi-FI" sz="3600" dirty="0"/>
              <a:t>Liittyy myös ADHD: piirteisiin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33954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26440" y="314325"/>
            <a:ext cx="10515600" cy="72199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/>
          <a:p>
            <a:pPr>
              <a:defRPr/>
            </a:pPr>
            <a:r>
              <a:rPr lang="fi-FI" sz="4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Kuormittuminen</a:t>
            </a:r>
            <a:endParaRPr lang="fi-FI" sz="4800" b="1" dirty="0">
              <a:solidFill>
                <a:schemeClr val="accent6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57DF032-C708-4350-8AD2-F74019303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904" y="1297304"/>
            <a:ext cx="5091176" cy="4509135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fi-FI" dirty="0"/>
              <a:t>Puutteellinen mentalisaatiokyky</a:t>
            </a:r>
          </a:p>
          <a:p>
            <a:r>
              <a:rPr lang="fi-FI" dirty="0"/>
              <a:t>Yksityiskohtiin keskittyminen kokonaisuuksien sijaan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br>
              <a:rPr lang="fi-FI" dirty="0"/>
            </a:br>
            <a:r>
              <a:rPr lang="fi-FI" dirty="0"/>
              <a:t>sentraalisen koherenssin vaikeus</a:t>
            </a:r>
          </a:p>
          <a:p>
            <a:r>
              <a:rPr lang="fi-FI" dirty="0"/>
              <a:t>Poikkeava käytös</a:t>
            </a:r>
          </a:p>
          <a:p>
            <a:r>
              <a:rPr lang="fi-FI" dirty="0"/>
              <a:t>Konkreettisuus</a:t>
            </a:r>
          </a:p>
          <a:p>
            <a:r>
              <a:rPr lang="fi-FI" dirty="0"/>
              <a:t>Juuttuminen, vaihtamisen vaikeus, yleistämisen vaikeus tai yliyleistäminen </a:t>
            </a:r>
            <a:r>
              <a:rPr lang="fi-FI" dirty="0" err="1"/>
              <a:t>jne</a:t>
            </a:r>
            <a:r>
              <a:rPr lang="fi-FI" dirty="0"/>
              <a:t>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B96348-FBE1-40F5-BD99-4F80AC5FA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8921" y="1307464"/>
            <a:ext cx="5277439" cy="4509135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fi-FI" dirty="0"/>
              <a:t>Vaikeus ymmärtää, mikä on riittävää, mitä minulta vaaditaan</a:t>
            </a:r>
          </a:p>
          <a:p>
            <a:r>
              <a:rPr lang="fi-FI" dirty="0"/>
              <a:t>Mielekkyyden löytäminen vaikeaa</a:t>
            </a:r>
          </a:p>
          <a:p>
            <a:r>
              <a:rPr lang="fi-FI" dirty="0"/>
              <a:t>Molemminpuoliset väärintulkinnat</a:t>
            </a:r>
          </a:p>
          <a:p>
            <a:r>
              <a:rPr lang="fi-FI" dirty="0"/>
              <a:t>Koulu/työpaikkakiusaaminen</a:t>
            </a:r>
          </a:p>
          <a:p>
            <a:r>
              <a:rPr lang="fi-FI" dirty="0"/>
              <a:t>Perfektionismi, stressi, masennus, vetäytyminen </a:t>
            </a:r>
            <a:r>
              <a:rPr lang="fi-FI" dirty="0" err="1"/>
              <a:t>jne</a:t>
            </a:r>
            <a:r>
              <a:rPr lang="fi-FI" dirty="0"/>
              <a:t>…</a:t>
            </a:r>
          </a:p>
          <a:p>
            <a:endParaRPr lang="fi-FI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960880" y="3503274"/>
            <a:ext cx="8983362" cy="7386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2" name="Nuoli: Oikea 1">
            <a:extLst>
              <a:ext uri="{FF2B5EF4-FFF2-40B4-BE49-F238E27FC236}">
                <a16:creationId xmlns:a16="http://schemas.microsoft.com/office/drawing/2014/main" id="{00DD0DDA-796E-47D8-BF8A-086B9808E81B}"/>
              </a:ext>
            </a:extLst>
          </p:cNvPr>
          <p:cNvSpPr/>
          <p:nvPr/>
        </p:nvSpPr>
        <p:spPr>
          <a:xfrm>
            <a:off x="5363297" y="2157973"/>
            <a:ext cx="978408" cy="484632"/>
          </a:xfrm>
          <a:prstGeom prst="rightArrow">
            <a:avLst/>
          </a:prstGeom>
          <a:solidFill>
            <a:srgbClr val="FFC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Nuoli: Oikea 4">
            <a:extLst>
              <a:ext uri="{FF2B5EF4-FFF2-40B4-BE49-F238E27FC236}">
                <a16:creationId xmlns:a16="http://schemas.microsoft.com/office/drawing/2014/main" id="{792F6303-1654-4622-9FC4-590890976912}"/>
              </a:ext>
            </a:extLst>
          </p:cNvPr>
          <p:cNvSpPr/>
          <p:nvPr/>
        </p:nvSpPr>
        <p:spPr>
          <a:xfrm rot="10800000">
            <a:off x="5351446" y="4139184"/>
            <a:ext cx="978408" cy="484632"/>
          </a:xfrm>
          <a:prstGeom prst="rightArrow">
            <a:avLst/>
          </a:prstGeom>
          <a:solidFill>
            <a:srgbClr val="FFC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5205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A3F4DD-CB79-46F6-B64E-55ECBADA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Aikuisilla, joilla oli Aspergerin oireyhtymä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394847-64E4-4C39-AB82-E7728CAFE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76" y="1825625"/>
            <a:ext cx="11473827" cy="3463827"/>
          </a:xfrm>
        </p:spPr>
        <p:txBody>
          <a:bodyPr>
            <a:normAutofit/>
          </a:bodyPr>
          <a:lstStyle/>
          <a:p>
            <a:r>
              <a:rPr lang="fi-FI" i="1" dirty="0"/>
              <a:t>Psyykkisiä oireita merkitsevästi tai erittäin merkitsevästi enemmän</a:t>
            </a:r>
          </a:p>
          <a:p>
            <a:r>
              <a:rPr lang="fi-FI" i="1" dirty="0"/>
              <a:t>Psyykkinen kuormittuminen näkyy rinnakkaisdiagnooseissa ja psykososiaalisten palvelujen käytössä. </a:t>
            </a:r>
          </a:p>
          <a:p>
            <a:r>
              <a:rPr lang="fi-FI" i="1" dirty="0"/>
              <a:t>Yli 50% joko lievän tai keskivaikean masennuksen diagnoosi.</a:t>
            </a:r>
          </a:p>
          <a:p>
            <a:r>
              <a:rPr lang="fi-FI" i="1" dirty="0"/>
              <a:t>Yli 50% oli saanut joko nuoriso- tai aikuispsykiatrian polikliinista yksilöhoitoa.</a:t>
            </a:r>
          </a:p>
          <a:p>
            <a:r>
              <a:rPr lang="fi-FI" i="1" dirty="0"/>
              <a:t>Psykososiaalisen tuen lisäksi psyykkisen hoidon tarve 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73F8B170-BFBC-47EE-A84A-CB62B918115C}"/>
              </a:ext>
            </a:extLst>
          </p:cNvPr>
          <p:cNvSpPr/>
          <p:nvPr/>
        </p:nvSpPr>
        <p:spPr>
          <a:xfrm>
            <a:off x="9788500" y="5055057"/>
            <a:ext cx="1565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Sihvonen 2014</a:t>
            </a:r>
          </a:p>
        </p:txBody>
      </p:sp>
    </p:spTree>
    <p:extLst>
      <p:ext uri="{BB962C8B-B14F-4D97-AF65-F5344CB8AC3E}">
        <p14:creationId xmlns:p14="http://schemas.microsoft.com/office/powerpoint/2010/main" val="27411492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7EF4E6-F1B4-4AE5-9BC1-78ABD153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Nykimishäiriöt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B93A45-DA6F-4843-904E-58F9B3552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600" dirty="0" err="1"/>
              <a:t>Touretten</a:t>
            </a:r>
            <a:r>
              <a:rPr lang="fi-FI" sz="3600" dirty="0"/>
              <a:t> oireyhtymä (kriteerien täyttyessä)</a:t>
            </a:r>
          </a:p>
          <a:p>
            <a:r>
              <a:rPr lang="fi-FI" sz="3600" dirty="0"/>
              <a:t>Tic-oireet</a:t>
            </a:r>
          </a:p>
          <a:p>
            <a:pPr lvl="1"/>
            <a:r>
              <a:rPr lang="fi-FI" sz="3200" b="1" dirty="0"/>
              <a:t>Motorinen</a:t>
            </a:r>
          </a:p>
          <a:p>
            <a:pPr lvl="1"/>
            <a:r>
              <a:rPr lang="fi-FI" sz="3200" b="1" dirty="0"/>
              <a:t>Äänellinen</a:t>
            </a:r>
          </a:p>
          <a:p>
            <a:pPr lvl="1"/>
            <a:r>
              <a:rPr lang="fi-FI" sz="3200" dirty="0"/>
              <a:t>Sensorinen</a:t>
            </a:r>
          </a:p>
          <a:p>
            <a:pPr lvl="1"/>
            <a:r>
              <a:rPr lang="fi-FI" sz="3200" dirty="0"/>
              <a:t>Kognitiivinen ja inhibitorinen</a:t>
            </a:r>
          </a:p>
          <a:p>
            <a:pPr lvl="1"/>
            <a:r>
              <a:rPr lang="fi-FI" sz="3200" dirty="0" err="1"/>
              <a:t>Kopro</a:t>
            </a:r>
            <a:r>
              <a:rPr lang="fi-FI" sz="3200" dirty="0"/>
              <a:t>-ilmiöt</a:t>
            </a:r>
          </a:p>
          <a:p>
            <a:r>
              <a:rPr lang="fi-FI" sz="3600" dirty="0"/>
              <a:t>Vrt. OCD (samanaikaisuus noin puolella)</a:t>
            </a:r>
          </a:p>
        </p:txBody>
      </p:sp>
    </p:spTree>
    <p:extLst>
      <p:ext uri="{BB962C8B-B14F-4D97-AF65-F5344CB8AC3E}">
        <p14:creationId xmlns:p14="http://schemas.microsoft.com/office/powerpoint/2010/main" val="391005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989A47-071C-47CD-BF71-A4F63526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Samanaikaisuus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B3012902-7115-457D-AECC-11D642A157BC}"/>
              </a:ext>
            </a:extLst>
          </p:cNvPr>
          <p:cNvSpPr/>
          <p:nvPr/>
        </p:nvSpPr>
        <p:spPr>
          <a:xfrm>
            <a:off x="3691667" y="2531553"/>
            <a:ext cx="2308654" cy="2263346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082E2803-A7DA-43BB-BA8D-8E4332A2F46B}"/>
              </a:ext>
            </a:extLst>
          </p:cNvPr>
          <p:cNvSpPr/>
          <p:nvPr/>
        </p:nvSpPr>
        <p:spPr>
          <a:xfrm>
            <a:off x="4845994" y="2531553"/>
            <a:ext cx="2308654" cy="2263346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C9CD1ED-601A-4E1D-99BD-B02FC3723C32}"/>
              </a:ext>
            </a:extLst>
          </p:cNvPr>
          <p:cNvSpPr txBox="1"/>
          <p:nvPr/>
        </p:nvSpPr>
        <p:spPr>
          <a:xfrm>
            <a:off x="2884362" y="324433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ADHD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A69FC862-EF00-40C2-96F0-E74B03847975}"/>
              </a:ext>
            </a:extLst>
          </p:cNvPr>
          <p:cNvSpPr txBox="1"/>
          <p:nvPr/>
        </p:nvSpPr>
        <p:spPr>
          <a:xfrm>
            <a:off x="7324626" y="3223124"/>
            <a:ext cx="2257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Touretten</a:t>
            </a:r>
            <a:r>
              <a:rPr lang="fi-FI" b="1" dirty="0"/>
              <a:t> oireyhtymä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A37EF0B4-6DB0-4495-830D-C86C274B0B37}"/>
              </a:ext>
            </a:extLst>
          </p:cNvPr>
          <p:cNvSpPr txBox="1"/>
          <p:nvPr/>
        </p:nvSpPr>
        <p:spPr>
          <a:xfrm>
            <a:off x="3063663" y="1697475"/>
            <a:ext cx="5493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Tic oireita esiintyy 20 - 30 % ADHD-lapsista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6C21E91B-84BC-4A1E-A132-AF7949BA4023}"/>
              </a:ext>
            </a:extLst>
          </p:cNvPr>
          <p:cNvSpPr txBox="1"/>
          <p:nvPr/>
        </p:nvSpPr>
        <p:spPr>
          <a:xfrm>
            <a:off x="2680706" y="5167312"/>
            <a:ext cx="6259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ADHD esiintyvyys </a:t>
            </a:r>
            <a:r>
              <a:rPr lang="fi-FI" sz="2400" dirty="0" err="1"/>
              <a:t>Touretten</a:t>
            </a:r>
            <a:r>
              <a:rPr lang="fi-FI" sz="2400" dirty="0"/>
              <a:t> oireyhtymässä  54 %</a:t>
            </a:r>
          </a:p>
        </p:txBody>
      </p:sp>
    </p:spTree>
    <p:extLst>
      <p:ext uri="{BB962C8B-B14F-4D97-AF65-F5344CB8AC3E}">
        <p14:creationId xmlns:p14="http://schemas.microsoft.com/office/powerpoint/2010/main" val="25718103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032A59-BEC9-45E8-84CF-C042E7D9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Touretten oireyhtymä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4341A4-C0D4-48EA-ACD1-24167F379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Osalla huomattavaa aggression hallinnan vaikeutta</a:t>
            </a:r>
          </a:p>
          <a:p>
            <a:r>
              <a:rPr lang="fi-FI" sz="3600" dirty="0"/>
              <a:t>Osalla Aspergerin oireyhtymän tyyppisiä oireita</a:t>
            </a:r>
          </a:p>
          <a:p>
            <a:r>
              <a:rPr lang="fi-FI" sz="3600" dirty="0"/>
              <a:t>Aspergerin oireyhtymässä tic-oireita jopa 80%:</a:t>
            </a:r>
            <a:r>
              <a:rPr lang="fi-FI" sz="3600" dirty="0" err="1"/>
              <a:t>lla</a:t>
            </a:r>
            <a:endParaRPr lang="fi-FI" sz="3600" dirty="0"/>
          </a:p>
          <a:p>
            <a:r>
              <a:rPr lang="fi-FI" sz="3600" dirty="0"/>
              <a:t>Touretten oireyhtymä enemmän kuin 10%:</a:t>
            </a:r>
            <a:r>
              <a:rPr lang="fi-FI" sz="3600" dirty="0" err="1"/>
              <a:t>lla</a:t>
            </a:r>
            <a:endParaRPr lang="fi-FI" sz="3600" dirty="0"/>
          </a:p>
          <a:p>
            <a:endParaRPr lang="fi-FI" dirty="0"/>
          </a:p>
          <a:p>
            <a:pPr marL="0" indent="0">
              <a:buNone/>
            </a:pPr>
            <a:r>
              <a:rPr lang="en-US" dirty="0"/>
              <a:t>   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0474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959553-A872-45B7-8DF1-63E148AB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2251" cy="1325563"/>
          </a:xfrm>
        </p:spPr>
        <p:txBody>
          <a:bodyPr/>
          <a:lstStyle/>
          <a:p>
            <a:r>
              <a:rPr lang="fi-FI" b="1" dirty="0"/>
              <a:t>Kieli on: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0C3501-F1EA-4D1A-A451-06C0A76C7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932" y="1690688"/>
            <a:ext cx="11296135" cy="4147032"/>
          </a:xfrm>
        </p:spPr>
        <p:txBody>
          <a:bodyPr>
            <a:normAutofit/>
          </a:bodyPr>
          <a:lstStyle/>
          <a:p>
            <a:r>
              <a:rPr lang="fi-FI" dirty="0"/>
              <a:t>Ajattelun ja kommunikoinnin väline</a:t>
            </a:r>
          </a:p>
          <a:p>
            <a:r>
              <a:rPr lang="fi-FI" dirty="0"/>
              <a:t>Liittää yhteen ja saa tuntemaan yhteenkuuluvuutta</a:t>
            </a:r>
          </a:p>
          <a:p>
            <a:r>
              <a:rPr lang="fi-FI" dirty="0"/>
              <a:t>Tiedon ja tunteiden siirron väline</a:t>
            </a:r>
          </a:p>
          <a:p>
            <a:r>
              <a:rPr lang="fi-FI" dirty="0"/>
              <a:t>Lukemisen ja kirjoittamisen perusta</a:t>
            </a:r>
          </a:p>
          <a:p>
            <a:endParaRPr lang="fi-FI" dirty="0"/>
          </a:p>
          <a:p>
            <a:pPr>
              <a:buFont typeface="Wingdings" panose="05000000000000000000" pitchFamily="2" charset="2"/>
              <a:buChar char="à"/>
            </a:pPr>
            <a:r>
              <a:rPr lang="fi-FI" dirty="0"/>
              <a:t>kielellä on keskeinen merkitys tunteiden ja käyttäytymisen säätelyssä!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dirty="0"/>
              <a:t>kuulonvarainen lyhytkestoinen muisti on osa työmuistia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9573CDE-7A7B-4544-850E-5A5F1BCA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Leena Ervast</a:t>
            </a:r>
          </a:p>
        </p:txBody>
      </p:sp>
    </p:spTree>
    <p:extLst>
      <p:ext uri="{BB962C8B-B14F-4D97-AF65-F5344CB8AC3E}">
        <p14:creationId xmlns:p14="http://schemas.microsoft.com/office/powerpoint/2010/main" val="648823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1E63C6-BC91-4531-A267-76B038F6D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103" y="109752"/>
            <a:ext cx="10515600" cy="1325563"/>
          </a:xfrm>
        </p:spPr>
        <p:txBody>
          <a:bodyPr/>
          <a:lstStyle/>
          <a:p>
            <a:r>
              <a:rPr lang="fi-FI" dirty="0"/>
              <a:t>Se että…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70449D-25CD-4FF8-9FDB-FB8B1823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059" y="1197865"/>
            <a:ext cx="10515600" cy="4725140"/>
          </a:xfrm>
        </p:spPr>
        <p:txBody>
          <a:bodyPr>
            <a:normAutofit fontScale="92500"/>
          </a:bodyPr>
          <a:lstStyle/>
          <a:p>
            <a:pPr lvl="1"/>
            <a:r>
              <a:rPr lang="fi-FI" sz="3200" dirty="0"/>
              <a:t>Ei ymmärrä kaikkea mitä puhut</a:t>
            </a:r>
          </a:p>
          <a:p>
            <a:pPr lvl="1"/>
            <a:r>
              <a:rPr lang="fi-FI" sz="3200" dirty="0"/>
              <a:t>Ei muista asioita </a:t>
            </a:r>
          </a:p>
          <a:p>
            <a:pPr lvl="1"/>
            <a:r>
              <a:rPr lang="fi-FI" sz="3200" dirty="0"/>
              <a:t>Ei osaa kertoa tilanteen kannalta tärkeitä tai olennaisia asioita</a:t>
            </a:r>
          </a:p>
          <a:p>
            <a:pPr lvl="1"/>
            <a:r>
              <a:rPr lang="fi-FI" sz="3200" dirty="0"/>
              <a:t>On kypsymätön ikätasoonsa nähden</a:t>
            </a:r>
          </a:p>
          <a:p>
            <a:pPr lvl="1"/>
            <a:r>
              <a:rPr lang="fi-FI" sz="3200" dirty="0"/>
              <a:t>Tavoitteellinen toiminta hajoaa</a:t>
            </a:r>
          </a:p>
          <a:p>
            <a:pPr lvl="1"/>
            <a:endParaRPr lang="fi-FI" sz="3200" dirty="0"/>
          </a:p>
          <a:p>
            <a:pPr marL="457200" lvl="1" indent="0">
              <a:buNone/>
            </a:pPr>
            <a:r>
              <a:rPr lang="fi-FI" sz="3200" dirty="0"/>
              <a:t>Saattaa liittyä myös kielellisiin ongelmiin!</a:t>
            </a:r>
          </a:p>
          <a:p>
            <a:pPr marL="457200" lvl="1" indent="0">
              <a:buNone/>
            </a:pPr>
            <a:endParaRPr lang="fi-FI" sz="3200" dirty="0"/>
          </a:p>
          <a:p>
            <a:pPr marL="457200" lvl="1" indent="0">
              <a:buNone/>
            </a:pPr>
            <a:r>
              <a:rPr lang="fi-FI" sz="3200" dirty="0"/>
              <a:t>Kehityksellinen kielihäiriö, DLD (ent. Kielellinen erityisvaikeus, SLI, </a:t>
            </a:r>
            <a:r>
              <a:rPr lang="fi-FI" sz="3200" dirty="0" err="1"/>
              <a:t>specific</a:t>
            </a:r>
            <a:r>
              <a:rPr lang="fi-FI" sz="3200" dirty="0"/>
              <a:t> </a:t>
            </a:r>
            <a:r>
              <a:rPr lang="fi-FI" sz="3200" dirty="0" err="1"/>
              <a:t>language</a:t>
            </a:r>
            <a:r>
              <a:rPr lang="fi-FI" sz="3200" dirty="0"/>
              <a:t> </a:t>
            </a:r>
            <a:r>
              <a:rPr lang="fi-FI" sz="3200" dirty="0" err="1"/>
              <a:t>impairment</a:t>
            </a:r>
            <a:r>
              <a:rPr lang="fi-FI" sz="3200" dirty="0"/>
              <a:t>)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1D0789-24E3-44EA-BBB3-FDF3B5B6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36243" y="5972657"/>
            <a:ext cx="1825483" cy="365125"/>
          </a:xfrm>
        </p:spPr>
        <p:txBody>
          <a:bodyPr/>
          <a:lstStyle/>
          <a:p>
            <a:r>
              <a:rPr lang="fi-FI" dirty="0"/>
              <a:t>Ervast 2019</a:t>
            </a:r>
          </a:p>
        </p:txBody>
      </p:sp>
    </p:spTree>
    <p:extLst>
      <p:ext uri="{BB962C8B-B14F-4D97-AF65-F5344CB8AC3E}">
        <p14:creationId xmlns:p14="http://schemas.microsoft.com/office/powerpoint/2010/main" val="350861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Neuropsykiatrinen diagnoosi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4159" y="1952507"/>
            <a:ext cx="10515600" cy="3447266"/>
          </a:xfrm>
        </p:spPr>
        <p:txBody>
          <a:bodyPr>
            <a:normAutofit/>
          </a:bodyPr>
          <a:lstStyle/>
          <a:p>
            <a:r>
              <a:rPr lang="fi-FI" sz="4000" b="1" dirty="0"/>
              <a:t>Kuvaa </a:t>
            </a:r>
            <a:r>
              <a:rPr lang="fi-FI" sz="4000" dirty="0"/>
              <a:t>ainoastaan oireita</a:t>
            </a:r>
          </a:p>
          <a:p>
            <a:r>
              <a:rPr lang="fi-FI" sz="4000" b="1" dirty="0"/>
              <a:t>Ei kuvaa </a:t>
            </a:r>
            <a:r>
              <a:rPr lang="fi-FI" sz="4000" dirty="0"/>
              <a:t>sairautta tai vauriota, joka selittää, miksi käyttäydytään jollakin tavalla</a:t>
            </a:r>
          </a:p>
          <a:p>
            <a:r>
              <a:rPr lang="fi-FI" sz="4000" dirty="0"/>
              <a:t>On aina kompromissi, perustuu sopimukseen</a:t>
            </a:r>
          </a:p>
          <a:p>
            <a:r>
              <a:rPr lang="fi-FI" sz="4000" dirty="0"/>
              <a:t>Muuttaa muotoaan aikojen saatossa</a:t>
            </a:r>
          </a:p>
          <a:p>
            <a:endParaRPr lang="fi-FI" sz="4000" dirty="0"/>
          </a:p>
          <a:p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33713797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EBA2AD2D-D1E8-4483-A763-B73A12EB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Kielelliset ongelmat ja ADHD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2BA5015E-88BE-4B6D-9A97-CA516B40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240" y="1774824"/>
            <a:ext cx="11414760" cy="3691255"/>
          </a:xfrm>
        </p:spPr>
        <p:txBody>
          <a:bodyPr>
            <a:normAutofit lnSpcReduction="10000"/>
          </a:bodyPr>
          <a:lstStyle/>
          <a:p>
            <a:r>
              <a:rPr lang="fi-FI" sz="3600" dirty="0"/>
              <a:t>N. 40-50% ADHD: diagnosoimaton kielellinen ongelma</a:t>
            </a:r>
            <a:r>
              <a:rPr lang="fi-FI" sz="2000" dirty="0"/>
              <a:t> </a:t>
            </a:r>
            <a:br>
              <a:rPr lang="fi-FI" sz="2000" dirty="0"/>
            </a:br>
            <a:r>
              <a:rPr lang="fi-FI" sz="2000" dirty="0"/>
              <a:t>(Cohen ym. 1998; 2000)</a:t>
            </a:r>
          </a:p>
          <a:p>
            <a:r>
              <a:rPr lang="fi-FI" sz="3600" dirty="0"/>
              <a:t>Liittyy vahvasti, tarkkaamattomuuteen, kielelliseen työmuistiin</a:t>
            </a:r>
          </a:p>
          <a:p>
            <a:r>
              <a:rPr lang="fi-FI" sz="3600" dirty="0"/>
              <a:t>40%:</a:t>
            </a:r>
            <a:r>
              <a:rPr lang="fi-FI" sz="3600" dirty="0" err="1"/>
              <a:t>lla</a:t>
            </a:r>
            <a:r>
              <a:rPr lang="fi-FI" sz="3600" dirty="0"/>
              <a:t> 15-vuotiaista luetun ymmärtämisen pulmia </a:t>
            </a:r>
            <a:br>
              <a:rPr lang="fi-FI" sz="3600" dirty="0"/>
            </a:br>
            <a:r>
              <a:rPr lang="fi-FI" sz="2000" dirty="0"/>
              <a:t>(</a:t>
            </a:r>
            <a:r>
              <a:rPr lang="fi-FI" sz="2000" dirty="0" err="1"/>
              <a:t>Snowling</a:t>
            </a:r>
            <a:r>
              <a:rPr lang="fi-FI" sz="2000" dirty="0"/>
              <a:t> ym., 2000)</a:t>
            </a:r>
          </a:p>
          <a:p>
            <a:r>
              <a:rPr lang="fi-FI" sz="3600" dirty="0"/>
              <a:t>3.9% SLI-nuorista täyttäisi myös autismikirjon kriteerit </a:t>
            </a:r>
            <a:br>
              <a:rPr lang="fi-FI" sz="3200" dirty="0"/>
            </a:br>
            <a:r>
              <a:rPr lang="fi-FI" sz="2000" dirty="0"/>
              <a:t>(</a:t>
            </a:r>
            <a:r>
              <a:rPr lang="fi-FI" sz="2000" dirty="0" err="1"/>
              <a:t>Conti-Ramsden</a:t>
            </a:r>
            <a:r>
              <a:rPr lang="fi-FI" sz="2000" dirty="0"/>
              <a:t> et al., 2006: </a:t>
            </a:r>
            <a:r>
              <a:rPr lang="fi-FI" sz="2000" dirty="0" err="1"/>
              <a:t>Fombonne</a:t>
            </a:r>
            <a:r>
              <a:rPr lang="fi-FI" sz="2000" dirty="0"/>
              <a:t>, 2003)	</a:t>
            </a:r>
            <a:r>
              <a:rPr lang="fi-FI" dirty="0"/>
              <a:t>					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24037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i 9">
            <a:extLst>
              <a:ext uri="{FF2B5EF4-FFF2-40B4-BE49-F238E27FC236}">
                <a16:creationId xmlns:a16="http://schemas.microsoft.com/office/drawing/2014/main" id="{87C7C84E-8F9D-4B86-9541-B2C3A1A041FE}"/>
              </a:ext>
            </a:extLst>
          </p:cNvPr>
          <p:cNvSpPr/>
          <p:nvPr/>
        </p:nvSpPr>
        <p:spPr>
          <a:xfrm>
            <a:off x="4551944" y="1633188"/>
            <a:ext cx="3094981" cy="295456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7341E9C-0552-4944-8F78-32371AC6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480" y="243205"/>
            <a:ext cx="10515600" cy="1325563"/>
          </a:xfrm>
        </p:spPr>
        <p:txBody>
          <a:bodyPr/>
          <a:lstStyle/>
          <a:p>
            <a:r>
              <a:rPr lang="fi-FI" dirty="0"/>
              <a:t>ADHD + lukihäiriö + kielelliset ongelmat</a:t>
            </a:r>
          </a:p>
        </p:txBody>
      </p:sp>
      <p:sp>
        <p:nvSpPr>
          <p:cNvPr id="6" name="Oval 22">
            <a:extLst>
              <a:ext uri="{FF2B5EF4-FFF2-40B4-BE49-F238E27FC236}">
                <a16:creationId xmlns:a16="http://schemas.microsoft.com/office/drawing/2014/main" id="{8D73550A-9B75-48F7-947A-471BB47BF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367" y="1633188"/>
            <a:ext cx="3094981" cy="295456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F26942E2-EC22-46F6-891E-1325B3AC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703" y="3655718"/>
            <a:ext cx="1571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15 – 47% 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A920AA81-7FC5-4BB9-9753-66E376DB6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498" y="2385183"/>
            <a:ext cx="1311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ADHD</a:t>
            </a:r>
            <a:r>
              <a:rPr kumimoji="0" lang="fi-FI" altLang="fi-FI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CAB3CA58-6719-4ECB-A63C-9740D07DF936}"/>
              </a:ext>
            </a:extLst>
          </p:cNvPr>
          <p:cNvSpPr/>
          <p:nvPr/>
        </p:nvSpPr>
        <p:spPr>
          <a:xfrm>
            <a:off x="7640057" y="3133460"/>
            <a:ext cx="4038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40 % myös kielellisiä ongelmia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A587B010-13A4-4DB3-A9A6-12AFEF8F30E2}"/>
              </a:ext>
            </a:extLst>
          </p:cNvPr>
          <p:cNvSpPr/>
          <p:nvPr/>
        </p:nvSpPr>
        <p:spPr>
          <a:xfrm>
            <a:off x="2949247" y="3175519"/>
            <a:ext cx="1505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Lukihäiriö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FE32C09D-0AAC-4E7C-9A6C-9EE9E90188A1}"/>
              </a:ext>
            </a:extLst>
          </p:cNvPr>
          <p:cNvSpPr txBox="1"/>
          <p:nvPr/>
        </p:nvSpPr>
        <p:spPr>
          <a:xfrm>
            <a:off x="3614615" y="2656407"/>
            <a:ext cx="42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329572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F076BA-D9D4-455D-AEC0-2D9402544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/>
              <a:t>Kielelliset ongelmat ja motorinen kömpelyys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D5729F-4D59-4E98-891A-1FD20682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948" y="5461425"/>
            <a:ext cx="2889421" cy="365125"/>
          </a:xfrm>
        </p:spPr>
        <p:txBody>
          <a:bodyPr/>
          <a:lstStyle/>
          <a:p>
            <a:r>
              <a:rPr lang="fi-FI" dirty="0"/>
              <a:t>Hill 2001 Lähde: Ervast 2019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5C66F742-6F79-4759-916F-2DC58CBEBC37}"/>
              </a:ext>
            </a:extLst>
          </p:cNvPr>
          <p:cNvSpPr/>
          <p:nvPr/>
        </p:nvSpPr>
        <p:spPr>
          <a:xfrm>
            <a:off x="447503" y="2958627"/>
            <a:ext cx="24370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Hitaus, epätarkkuus, </a:t>
            </a:r>
          </a:p>
          <a:p>
            <a:r>
              <a:rPr lang="fi-FI" dirty="0"/>
              <a:t>sarjallisten liikkeiden </a:t>
            </a:r>
          </a:p>
          <a:p>
            <a:r>
              <a:rPr lang="fi-FI" dirty="0"/>
              <a:t>vaikeudet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60FF2CDF-9BA3-4A83-8CDA-F276E4DD2BA4}"/>
              </a:ext>
            </a:extLst>
          </p:cNvPr>
          <p:cNvSpPr txBox="1"/>
          <p:nvPr/>
        </p:nvSpPr>
        <p:spPr>
          <a:xfrm>
            <a:off x="2884517" y="3276306"/>
            <a:ext cx="540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SLI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570B682-F82E-4417-B89A-CFAF4E07A70E}"/>
              </a:ext>
            </a:extLst>
          </p:cNvPr>
          <p:cNvSpPr/>
          <p:nvPr/>
        </p:nvSpPr>
        <p:spPr>
          <a:xfrm>
            <a:off x="7497462" y="2265049"/>
            <a:ext cx="42470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fi-FI" dirty="0"/>
              <a:t>Karkea- ja hienomotorinen kömpelyys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fi-FI" dirty="0"/>
              <a:t>Puhemotoriikan ongelmia 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usein muitakin motorisia ongelmia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1AA1C5C2-E4CF-4D04-809A-C70A70D8EC39}"/>
              </a:ext>
            </a:extLst>
          </p:cNvPr>
          <p:cNvSpPr txBox="1"/>
          <p:nvPr/>
        </p:nvSpPr>
        <p:spPr>
          <a:xfrm>
            <a:off x="7588078" y="3071025"/>
            <a:ext cx="195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Dyspraxia</a:t>
            </a:r>
            <a:endParaRPr lang="fi-FI" dirty="0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7DE62028-4DDD-4D7B-8097-09B0FA42E1A5}"/>
              </a:ext>
            </a:extLst>
          </p:cNvPr>
          <p:cNvSpPr/>
          <p:nvPr/>
        </p:nvSpPr>
        <p:spPr>
          <a:xfrm>
            <a:off x="4941673" y="2308684"/>
            <a:ext cx="2308654" cy="2263346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4043BFE1-0FA6-472A-915F-F7378AE1E88B}"/>
              </a:ext>
            </a:extLst>
          </p:cNvPr>
          <p:cNvSpPr/>
          <p:nvPr/>
        </p:nvSpPr>
        <p:spPr>
          <a:xfrm>
            <a:off x="3468692" y="2682319"/>
            <a:ext cx="2308654" cy="2263346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9336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2D125-667D-4B52-90B1-724EC0462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i-FI" dirty="0"/>
              <a:t>Työelämässä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2185E4-8923-4C33-B034-A26DEB2B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405"/>
            <a:ext cx="10664952" cy="55944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Kirjalliset työt vaikeita</a:t>
            </a:r>
          </a:p>
          <a:p>
            <a:pPr>
              <a:lnSpc>
                <a:spcPct val="100000"/>
              </a:lnSpc>
            </a:pPr>
            <a:r>
              <a:rPr lang="fi-FI" dirty="0"/>
              <a:t>Vaikeuksia seurata pitkiä suullisia tai kirjallisia ohjeita </a:t>
            </a:r>
          </a:p>
          <a:p>
            <a:pPr>
              <a:lnSpc>
                <a:spcPct val="100000"/>
              </a:lnSpc>
            </a:pPr>
            <a:r>
              <a:rPr lang="fi-FI" dirty="0"/>
              <a:t>Työtehtävien suunnittelussa ja toteuttamisessa pulmia</a:t>
            </a:r>
            <a:br>
              <a:rPr lang="fi-FI" dirty="0"/>
            </a:br>
            <a:r>
              <a:rPr lang="fi-FI" dirty="0"/>
              <a:t>- impulsiivisuus, myöhästely, aloitekyvyttömyys…</a:t>
            </a:r>
          </a:p>
          <a:p>
            <a:pPr>
              <a:lnSpc>
                <a:spcPct val="100000"/>
              </a:lnSpc>
            </a:pPr>
            <a:r>
              <a:rPr lang="fi-FI" dirty="0"/>
              <a:t>Työtavat voivat olla hitaita ja koostumattomia </a:t>
            </a:r>
          </a:p>
          <a:p>
            <a:pPr>
              <a:lnSpc>
                <a:spcPct val="100000"/>
              </a:lnSpc>
            </a:pPr>
            <a:r>
              <a:rPr lang="fi-FI" dirty="0"/>
              <a:t>Tehtävien loppuun saattaminen saattaa kärsiä</a:t>
            </a:r>
          </a:p>
          <a:p>
            <a:pPr marL="0" indent="0">
              <a:lnSpc>
                <a:spcPct val="100000"/>
              </a:lnSpc>
              <a:buNone/>
            </a:pPr>
            <a:endParaRPr lang="fi-FI" dirty="0"/>
          </a:p>
          <a:p>
            <a:pPr>
              <a:lnSpc>
                <a:spcPct val="100000"/>
              </a:lnSpc>
            </a:pPr>
            <a:r>
              <a:rPr lang="fi-FI" dirty="0"/>
              <a:t>Kielellisten vaikeuksien aiheuttamilla ongelmilla on taipumus lisääntyä iän myötä, koska kielen käytölle asetetut vaatimukset kasvavat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AC5D2FA-BD27-45CE-832A-3DF1A58D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74000" y="6081712"/>
            <a:ext cx="1825483" cy="365125"/>
          </a:xfrm>
        </p:spPr>
        <p:txBody>
          <a:bodyPr/>
          <a:lstStyle/>
          <a:p>
            <a:r>
              <a:rPr lang="fi-FI" dirty="0"/>
              <a:t>Leena Ervast</a:t>
            </a:r>
          </a:p>
        </p:txBody>
      </p:sp>
    </p:spTree>
    <p:extLst>
      <p:ext uri="{BB962C8B-B14F-4D97-AF65-F5344CB8AC3E}">
        <p14:creationId xmlns:p14="http://schemas.microsoft.com/office/powerpoint/2010/main" val="5815386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F4183F-C862-4179-8A21-132090F68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484"/>
            <a:ext cx="10515600" cy="4147032"/>
          </a:xfrm>
        </p:spPr>
        <p:txBody>
          <a:bodyPr>
            <a:normAutofit/>
          </a:bodyPr>
          <a:lstStyle/>
          <a:p>
            <a:r>
              <a:rPr lang="fi-FI" dirty="0"/>
              <a:t>Ahdistuneisuus, masennus nuoruusiässä </a:t>
            </a:r>
            <a:r>
              <a:rPr lang="fi-FI" sz="1600" dirty="0"/>
              <a:t>(</a:t>
            </a:r>
            <a:r>
              <a:rPr lang="fi-FI" sz="1600" dirty="0" err="1"/>
              <a:t>Conti-Ramsden</a:t>
            </a:r>
            <a:r>
              <a:rPr lang="fi-FI" sz="1600" dirty="0"/>
              <a:t> &amp; </a:t>
            </a:r>
            <a:r>
              <a:rPr lang="fi-FI" sz="1600" dirty="0" err="1"/>
              <a:t>Botting</a:t>
            </a:r>
            <a:r>
              <a:rPr lang="fi-FI" sz="1600" dirty="0"/>
              <a:t>, 2008)</a:t>
            </a:r>
          </a:p>
          <a:p>
            <a:r>
              <a:rPr lang="fi-FI" dirty="0"/>
              <a:t>ADHD: käyttäytymisongelmat nuoruudessa: 70 % kielellinen ongelma </a:t>
            </a:r>
            <a:r>
              <a:rPr lang="fi-FI" sz="1600" dirty="0"/>
              <a:t>(</a:t>
            </a:r>
            <a:r>
              <a:rPr lang="fi-FI" sz="1600" dirty="0" err="1"/>
              <a:t>Helland</a:t>
            </a:r>
            <a:r>
              <a:rPr lang="fi-FI" sz="1600" dirty="0"/>
              <a:t> ym., 2014)</a:t>
            </a:r>
            <a:endParaRPr lang="fi-FI" dirty="0"/>
          </a:p>
          <a:p>
            <a:r>
              <a:rPr lang="fi-FI" dirty="0"/>
              <a:t>Kuullun ymmärtämisen ja/tai ilmaisun vaikeudet voivat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Haitata uuden tiedon hankkimista mutta myös </a:t>
            </a:r>
            <a:r>
              <a:rPr lang="fi-FI" b="1" dirty="0"/>
              <a:t>hankitun tiedon osoittamista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Ei tule toimeen sosiaalisissa tilanteissa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Johtaa ongelmiin ihmissuhteissa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Vaikeuttaa tunteiden ilmaisua ja käsittelyä</a:t>
            </a:r>
          </a:p>
          <a:p>
            <a:pPr marL="0" indent="0">
              <a:buNone/>
            </a:pPr>
            <a:r>
              <a:rPr lang="fi-FI" sz="1800" dirty="0"/>
              <a:t>(Asikainen &amp; Ervast, 2010; Asikainen &amp; Ervast, 2011; Ervast &amp; Asikainen, 2010; Ervast &amp; Leppänen, 2010; Heikkinen, Ervast &amp; Leppänen, 2013; Leppänen, Ervast ym., 2014)</a:t>
            </a:r>
          </a:p>
          <a:p>
            <a:pPr lvl="1"/>
            <a:endParaRPr lang="fi-FI" dirty="0"/>
          </a:p>
          <a:p>
            <a:pPr marL="0" indent="0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6831469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Oppimisvaikeudet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F0C793B-69F7-4C38-836C-AC49ED510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330" y="1668174"/>
            <a:ext cx="10515600" cy="414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Oppimisvaikeudet ovat häiriöitä, jotka ilmenevät merkittävinä vaikeuksina </a:t>
            </a:r>
          </a:p>
          <a:p>
            <a:r>
              <a:rPr lang="fi-FI" dirty="0"/>
              <a:t>kuuntelemisen</a:t>
            </a:r>
          </a:p>
          <a:p>
            <a:r>
              <a:rPr lang="fi-FI" dirty="0"/>
              <a:t>puhumisen</a:t>
            </a:r>
          </a:p>
          <a:p>
            <a:r>
              <a:rPr lang="fi-FI" dirty="0"/>
              <a:t>lukemisen</a:t>
            </a:r>
          </a:p>
          <a:p>
            <a:r>
              <a:rPr lang="fi-FI" dirty="0"/>
              <a:t>kirjoittamisen</a:t>
            </a:r>
          </a:p>
          <a:p>
            <a:r>
              <a:rPr lang="fi-FI" dirty="0"/>
              <a:t>päättelyn tai </a:t>
            </a:r>
          </a:p>
          <a:p>
            <a:r>
              <a:rPr lang="fi-FI" dirty="0"/>
              <a:t>matematiikan taitojen hankinnassa tai käytössä. </a:t>
            </a:r>
            <a:endParaRPr lang="fi-FI" sz="2000" dirty="0"/>
          </a:p>
          <a:p>
            <a:endParaRPr lang="fi-FI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154D04FA-ABA9-4C10-AAA8-787F12F8D943}"/>
              </a:ext>
            </a:extLst>
          </p:cNvPr>
          <p:cNvSpPr/>
          <p:nvPr/>
        </p:nvSpPr>
        <p:spPr>
          <a:xfrm>
            <a:off x="6375629" y="5815206"/>
            <a:ext cx="43088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/>
              <a:t>(</a:t>
            </a:r>
            <a:r>
              <a:rPr lang="fi-FI" sz="1600" dirty="0" err="1"/>
              <a:t>Interagency</a:t>
            </a:r>
            <a:r>
              <a:rPr lang="fi-FI" sz="1600" dirty="0"/>
              <a:t> </a:t>
            </a:r>
            <a:r>
              <a:rPr lang="fi-FI" sz="1600" dirty="0" err="1"/>
              <a:t>Committee</a:t>
            </a:r>
            <a:r>
              <a:rPr lang="fi-FI" sz="1600" dirty="0"/>
              <a:t> on Learning </a:t>
            </a:r>
            <a:r>
              <a:rPr lang="fi-FI" sz="1600" dirty="0" err="1"/>
              <a:t>Disabilities</a:t>
            </a:r>
            <a:r>
              <a:rPr lang="fi-FI" sz="1600" dirty="0"/>
              <a:t> mukaillen Voutilainen &amp; Ilveskoski 2000) </a:t>
            </a:r>
          </a:p>
        </p:txBody>
      </p:sp>
    </p:spTree>
    <p:extLst>
      <p:ext uri="{BB962C8B-B14F-4D97-AF65-F5344CB8AC3E}">
        <p14:creationId xmlns:p14="http://schemas.microsoft.com/office/powerpoint/2010/main" val="28853384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93392" y="2554286"/>
            <a:ext cx="8677656" cy="1392071"/>
          </a:xfrm>
        </p:spPr>
        <p:txBody>
          <a:bodyPr>
            <a:noAutofit/>
          </a:bodyPr>
          <a:lstStyle/>
          <a:p>
            <a:r>
              <a:rPr lang="fi-FI" sz="5400" dirty="0"/>
              <a:t>Yksilön kuntoutumisprosessi ja koordinoiva yhteistyö</a:t>
            </a:r>
          </a:p>
        </p:txBody>
      </p:sp>
    </p:spTree>
    <p:extLst>
      <p:ext uri="{BB962C8B-B14F-4D97-AF65-F5344CB8AC3E}">
        <p14:creationId xmlns:p14="http://schemas.microsoft.com/office/powerpoint/2010/main" val="38466468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5CA8DD-821F-4897-AF7A-F9BD95CB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Moniammatillinen yhteistyö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DF8CCC-F0AA-4D77-AFA1-4EBD921CC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Neuropsykiatriset hoitoketjut</a:t>
            </a:r>
          </a:p>
          <a:p>
            <a:r>
              <a:rPr lang="fi-FI" dirty="0"/>
              <a:t>Työläitä ja aikaa vievä tehdä: sairaanhoitopiirien alueella on erityyppisiä kuntia, toimijoita on paljon, erilaiset palvelut ja eripituiset välimatkat keskuskaupunkiin. </a:t>
            </a:r>
          </a:p>
          <a:p>
            <a:r>
              <a:rPr lang="fi-FI" dirty="0"/>
              <a:t>Kuka lähettää, kuka päättää, kuka maksaa, millaiset neuropsykiatriset kriteerit… </a:t>
            </a:r>
          </a:p>
          <a:p>
            <a:r>
              <a:rPr lang="fi-FI" dirty="0"/>
              <a:t>Ketjujen, prosessien rakentamiseen on varattava resursseja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8404F0F-5E70-4135-9F00-7FF876454623}"/>
              </a:ext>
            </a:extLst>
          </p:cNvPr>
          <p:cNvSpPr txBox="1"/>
          <p:nvPr/>
        </p:nvSpPr>
        <p:spPr>
          <a:xfrm>
            <a:off x="9655899" y="5272217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Lämsä ym. 2015</a:t>
            </a:r>
          </a:p>
        </p:txBody>
      </p:sp>
    </p:spTree>
    <p:extLst>
      <p:ext uri="{BB962C8B-B14F-4D97-AF65-F5344CB8AC3E}">
        <p14:creationId xmlns:p14="http://schemas.microsoft.com/office/powerpoint/2010/main" val="20845772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Ammattilaisten kokemia haasteita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Pitäisi olla koko palveluohjaus hallussa</a:t>
            </a:r>
          </a:p>
          <a:p>
            <a:r>
              <a:rPr lang="fi-FI" sz="3600" dirty="0"/>
              <a:t>Asiakas ei tiedä, mistä kysyä palveluja </a:t>
            </a:r>
            <a:r>
              <a:rPr lang="fi-FI" sz="3600" dirty="0">
                <a:sym typeface="Wingdings" panose="05000000000000000000" pitchFamily="2" charset="2"/>
              </a:rPr>
              <a:t></a:t>
            </a:r>
            <a:r>
              <a:rPr lang="fi-FI" sz="3600" dirty="0"/>
              <a:t> Työntekijöidenkin on vaikea neuvoa, kun ei ole varma. </a:t>
            </a:r>
          </a:p>
          <a:p>
            <a:r>
              <a:rPr lang="fi-FI" sz="3600" dirty="0"/>
              <a:t>Tehtäväkenttä on rajattu, mutta asiakkuus on laaja. </a:t>
            </a:r>
          </a:p>
          <a:p>
            <a:r>
              <a:rPr lang="fi-FI" sz="3600" dirty="0"/>
              <a:t>Ei ole rahaa eikä sopivia palveluntuottajia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DC2B980-02E7-473F-83EA-40CAC6327DE5}"/>
              </a:ext>
            </a:extLst>
          </p:cNvPr>
          <p:cNvSpPr txBox="1"/>
          <p:nvPr/>
        </p:nvSpPr>
        <p:spPr>
          <a:xfrm>
            <a:off x="7452360" y="4928616"/>
            <a:ext cx="266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Wellmind Terveys Oy 2017</a:t>
            </a:r>
          </a:p>
        </p:txBody>
      </p:sp>
    </p:spTree>
    <p:extLst>
      <p:ext uri="{BB962C8B-B14F-4D97-AF65-F5344CB8AC3E}">
        <p14:creationId xmlns:p14="http://schemas.microsoft.com/office/powerpoint/2010/main" val="21402420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Ammattilaisten kokemia haasteita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600" dirty="0">
                <a:sym typeface="Wingdings" panose="05000000000000000000" pitchFamily="2" charset="2"/>
              </a:rPr>
              <a:t>Työntekijät joutuvat puolustelemaan neuropsykiatristen asiakkaiden palvelun tarvetta</a:t>
            </a:r>
            <a:endParaRPr lang="fi-FI" sz="3600" dirty="0"/>
          </a:p>
          <a:p>
            <a:r>
              <a:rPr lang="fi-FI" sz="3600" dirty="0"/>
              <a:t>Neuropsykiatristen asiakkaiden määrän kasvu</a:t>
            </a:r>
          </a:p>
          <a:p>
            <a:pPr marL="342900" lvl="1" indent="-342900">
              <a:buFontTx/>
              <a:buChar char="•"/>
            </a:pPr>
            <a:r>
              <a:rPr lang="fi-FI" sz="3200" dirty="0"/>
              <a:t>Verkostoitumisen tarve on kasvanut. Paineita tulee joka puolelta esim. perheet, palvelun tuottajat, koulu</a:t>
            </a:r>
          </a:p>
          <a:p>
            <a:r>
              <a:rPr lang="fi-FI" sz="3600" dirty="0"/>
              <a:t>Asiakkaat eivät tiedä mihin ottaa yhteyttä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6492B66-4A1E-424B-B358-AF10B76E18AD}"/>
              </a:ext>
            </a:extLst>
          </p:cNvPr>
          <p:cNvSpPr txBox="1"/>
          <p:nvPr/>
        </p:nvSpPr>
        <p:spPr>
          <a:xfrm>
            <a:off x="8055864" y="5738262"/>
            <a:ext cx="266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Wellmind Terveys Oy 2017</a:t>
            </a:r>
          </a:p>
        </p:txBody>
      </p:sp>
    </p:spTree>
    <p:extLst>
      <p:ext uri="{BB962C8B-B14F-4D97-AF65-F5344CB8AC3E}">
        <p14:creationId xmlns:p14="http://schemas.microsoft.com/office/powerpoint/2010/main" val="217309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AE9A7778-4BB2-48E5-98A5-BFDD34A8A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Diagnoosi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48209"/>
            <a:ext cx="10515600" cy="4147032"/>
          </a:xfrm>
        </p:spPr>
        <p:txBody>
          <a:bodyPr>
            <a:normAutofit/>
          </a:bodyPr>
          <a:lstStyle/>
          <a:p>
            <a:r>
              <a:rPr lang="fi-FI" sz="3200" dirty="0"/>
              <a:t>Onko diagnooseja ontologisessa mielessä edes olemassa?</a:t>
            </a:r>
          </a:p>
          <a:p>
            <a:r>
              <a:rPr lang="fi-FI" sz="3200" dirty="0"/>
              <a:t>Käsitteistä, jotka yhdistävät biologisen, teknologisen, sosiaalisen, poliittisen ja eletyn. </a:t>
            </a:r>
          </a:p>
          <a:p>
            <a:r>
              <a:rPr lang="fi-FI" sz="3200" dirty="0"/>
              <a:t>Ihmisten omien kokemusten analysointi tuo esille tasapainoilun erilaisten leimojen, vastuun, häpeän ja avun saamisen välillä.</a:t>
            </a:r>
          </a:p>
          <a:p>
            <a:endParaRPr lang="fi-FI" sz="3200" dirty="0"/>
          </a:p>
          <a:p>
            <a:endParaRPr lang="fi-FI" sz="3200" dirty="0"/>
          </a:p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8276984" y="4494140"/>
            <a:ext cx="1036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600" dirty="0" err="1"/>
              <a:t>Jutel</a:t>
            </a:r>
            <a:r>
              <a:rPr lang="fi-FI" sz="1600" dirty="0"/>
              <a:t> 2009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679740" y="4765652"/>
            <a:ext cx="11127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Tarkinkaan diagnoosi ei kerro yhteiskunnallisista </a:t>
            </a:r>
            <a:br>
              <a:rPr lang="fi-FI" sz="3200" dirty="0"/>
            </a:br>
            <a:r>
              <a:rPr lang="fi-FI" sz="3200" dirty="0"/>
              <a:t>suhtautumistavoista tai ihmisen sille antamista merkityksistä. </a:t>
            </a:r>
          </a:p>
        </p:txBody>
      </p:sp>
      <p:sp>
        <p:nvSpPr>
          <p:cNvPr id="2" name="Suorakulmio 1"/>
          <p:cNvSpPr/>
          <p:nvPr/>
        </p:nvSpPr>
        <p:spPr>
          <a:xfrm>
            <a:off x="8653336" y="5743864"/>
            <a:ext cx="3154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600" dirty="0"/>
              <a:t>Korkeamäki, Haarni &amp; Seppälä 2010</a:t>
            </a:r>
          </a:p>
        </p:txBody>
      </p:sp>
    </p:spTree>
    <p:extLst>
      <p:ext uri="{BB962C8B-B14F-4D97-AF65-F5344CB8AC3E}">
        <p14:creationId xmlns:p14="http://schemas.microsoft.com/office/powerpoint/2010/main" val="39464488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Lapsuudesta saakka ennakoiva kuntoutus. Elementtejä on olemassa, mutta ne pitää koota yhteen.</a:t>
            </a:r>
          </a:p>
          <a:p>
            <a:r>
              <a:rPr lang="fi-FI" sz="3600" dirty="0"/>
              <a:t>Parannetaan asiakkaiden mahdollisuutta saada </a:t>
            </a:r>
            <a:r>
              <a:rPr lang="fi-FI" sz="3600" dirty="0" err="1"/>
              <a:t>täsmäpalvelua</a:t>
            </a:r>
            <a:r>
              <a:rPr lang="fi-FI" sz="3600" dirty="0"/>
              <a:t>. </a:t>
            </a:r>
          </a:p>
          <a:p>
            <a:pPr lvl="0"/>
            <a:r>
              <a:rPr lang="fi-FI" sz="3600" dirty="0" err="1"/>
              <a:t>Sektoroitumisen</a:t>
            </a:r>
            <a:r>
              <a:rPr lang="fi-FI" sz="3600" dirty="0"/>
              <a:t> poistuminen </a:t>
            </a:r>
          </a:p>
          <a:p>
            <a:r>
              <a:rPr lang="fi-FI" sz="3600" dirty="0"/>
              <a:t>Palvelujen tuotteistaminen</a:t>
            </a:r>
          </a:p>
          <a:p>
            <a:pPr lvl="0"/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0DD5A0E7-2FC8-4D2E-8192-EFBFBB4B7D38}"/>
              </a:ext>
            </a:extLst>
          </p:cNvPr>
          <p:cNvSpPr txBox="1"/>
          <p:nvPr/>
        </p:nvSpPr>
        <p:spPr>
          <a:xfrm>
            <a:off x="7452360" y="4928616"/>
            <a:ext cx="266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Wellmind Terveys Oy 2017</a:t>
            </a:r>
          </a:p>
        </p:txBody>
      </p:sp>
    </p:spTree>
    <p:extLst>
      <p:ext uri="{BB962C8B-B14F-4D97-AF65-F5344CB8AC3E}">
        <p14:creationId xmlns:p14="http://schemas.microsoft.com/office/powerpoint/2010/main" val="41930432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B10E7B-F28A-40CE-8992-2246733E3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728" y="0"/>
            <a:ext cx="10515600" cy="1325563"/>
          </a:xfrm>
        </p:spPr>
        <p:txBody>
          <a:bodyPr/>
          <a:lstStyle/>
          <a:p>
            <a:r>
              <a:rPr lang="fi-FI" dirty="0"/>
              <a:t>Lapset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EE9A98-7629-4BFB-A653-A94CFE735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152"/>
            <a:ext cx="10515600" cy="4756505"/>
          </a:xfrm>
        </p:spPr>
        <p:txBody>
          <a:bodyPr/>
          <a:lstStyle/>
          <a:p>
            <a:r>
              <a:rPr lang="fi-FI" dirty="0"/>
              <a:t>Varhainen havaitseminen/puuttuminen</a:t>
            </a:r>
          </a:p>
          <a:p>
            <a:pPr lvl="1"/>
            <a:r>
              <a:rPr lang="fi-FI" dirty="0"/>
              <a:t>Tarkkaavuus</a:t>
            </a:r>
          </a:p>
          <a:p>
            <a:pPr lvl="1"/>
            <a:r>
              <a:rPr lang="fi-FI" dirty="0"/>
              <a:t>Kielihäiriöt</a:t>
            </a:r>
          </a:p>
          <a:p>
            <a:pPr lvl="1"/>
            <a:r>
              <a:rPr lang="fi-FI" dirty="0"/>
              <a:t>Oppimisvaikeudet </a:t>
            </a:r>
            <a:r>
              <a:rPr lang="fi-FI" dirty="0" err="1"/>
              <a:t>jne</a:t>
            </a:r>
            <a:r>
              <a:rPr lang="fi-FI" dirty="0"/>
              <a:t>…</a:t>
            </a:r>
          </a:p>
          <a:p>
            <a:r>
              <a:rPr lang="fi-FI" dirty="0"/>
              <a:t>Neuvolat, päiväkodit, lastensuojelu</a:t>
            </a:r>
          </a:p>
          <a:p>
            <a:r>
              <a:rPr lang="fi-FI" dirty="0"/>
              <a:t>Perhe mukana aina</a:t>
            </a:r>
          </a:p>
          <a:p>
            <a:r>
              <a:rPr lang="fi-FI" dirty="0">
                <a:sym typeface="Wingdings" panose="05000000000000000000" pitchFamily="2" charset="2"/>
              </a:rPr>
              <a:t>Moniammatillinen yhteistyö ja resurssointi</a:t>
            </a:r>
          </a:p>
          <a:p>
            <a:r>
              <a:rPr lang="fi-FI" dirty="0">
                <a:sym typeface="Wingdings" panose="05000000000000000000" pitchFamily="2" charset="2"/>
              </a:rPr>
              <a:t>Nepsy-osaaminen</a:t>
            </a:r>
            <a:endParaRPr lang="fi-FI" dirty="0"/>
          </a:p>
          <a:p>
            <a:r>
              <a:rPr lang="fi-FI" dirty="0"/>
              <a:t>Varhaiskasvatuksen kuraattori</a:t>
            </a:r>
          </a:p>
        </p:txBody>
      </p:sp>
    </p:spTree>
    <p:extLst>
      <p:ext uri="{BB962C8B-B14F-4D97-AF65-F5344CB8AC3E}">
        <p14:creationId xmlns:p14="http://schemas.microsoft.com/office/powerpoint/2010/main" val="5448410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9ED595-85D8-490A-B504-472E5F32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4592"/>
            <a:ext cx="10515600" cy="1325563"/>
          </a:xfrm>
        </p:spPr>
        <p:txBody>
          <a:bodyPr/>
          <a:lstStyle/>
          <a:p>
            <a:r>
              <a:rPr lang="fi-FI" dirty="0"/>
              <a:t>Koulu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654A07-4A3D-446C-A13F-DE85A1778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877824"/>
            <a:ext cx="11908536" cy="5303520"/>
          </a:xfrm>
        </p:spPr>
        <p:txBody>
          <a:bodyPr>
            <a:normAutofit fontScale="92500" lnSpcReduction="20000"/>
          </a:bodyPr>
          <a:lstStyle/>
          <a:p>
            <a:r>
              <a:rPr lang="fi-FI" sz="3000" dirty="0"/>
              <a:t>Opettajat ja terveydenhoito paljon vartijoina</a:t>
            </a:r>
          </a:p>
          <a:p>
            <a:r>
              <a:rPr lang="fi-FI" sz="3100" dirty="0"/>
              <a:t>Varhainen puuttuminen</a:t>
            </a:r>
          </a:p>
          <a:p>
            <a:r>
              <a:rPr lang="fi-FI" sz="3200" dirty="0"/>
              <a:t>Todesta ottaminen </a:t>
            </a:r>
            <a:r>
              <a:rPr lang="fi-FI" sz="3200" dirty="0">
                <a:sym typeface="Wingdings" panose="05000000000000000000" pitchFamily="2" charset="2"/>
              </a:rPr>
              <a:t> n</a:t>
            </a:r>
            <a:r>
              <a:rPr lang="fi-FI" sz="3200" dirty="0"/>
              <a:t>europsykiatrinen häiriö ei ole huomionhakuisuutta</a:t>
            </a:r>
          </a:p>
          <a:p>
            <a:r>
              <a:rPr lang="fi-FI" sz="3200" dirty="0"/>
              <a:t>Lisäksi ADD ja muut oppimiseen liittyvät vaikeudet)</a:t>
            </a:r>
            <a:endParaRPr lang="fi-FI" sz="3100" dirty="0"/>
          </a:p>
          <a:p>
            <a:r>
              <a:rPr lang="fi-FI" sz="3200" dirty="0"/>
              <a:t>Ei jäädä odottamaan tutkimuksia</a:t>
            </a:r>
            <a:endParaRPr lang="fi-FI" sz="3000" dirty="0"/>
          </a:p>
          <a:p>
            <a:r>
              <a:rPr lang="fi-FI" sz="3000" dirty="0"/>
              <a:t>Riittävä tuki</a:t>
            </a:r>
          </a:p>
          <a:p>
            <a:pPr lvl="1"/>
            <a:r>
              <a:rPr lang="fi-FI" sz="2600" dirty="0"/>
              <a:t>Koulunkäynnin ohjaaja </a:t>
            </a:r>
            <a:r>
              <a:rPr lang="fi-FI" sz="2600" dirty="0">
                <a:sym typeface="Wingdings" panose="05000000000000000000" pitchFamily="2" charset="2"/>
              </a:rPr>
              <a:t> </a:t>
            </a:r>
            <a:r>
              <a:rPr lang="fi-FI" sz="2600" dirty="0"/>
              <a:t>nepsy-osaaminen</a:t>
            </a:r>
          </a:p>
          <a:p>
            <a:pPr lvl="1"/>
            <a:r>
              <a:rPr lang="fi-FI" sz="2600" dirty="0"/>
              <a:t>Erityisopetus ja muut tukitoimet</a:t>
            </a:r>
          </a:p>
          <a:p>
            <a:pPr lvl="1"/>
            <a:r>
              <a:rPr lang="fi-FI" sz="2600" dirty="0"/>
              <a:t>Koulun ja peruspalvelujen ja perheen yhteistyö (esim. psykiatrinen sairaanhoitaja)</a:t>
            </a:r>
          </a:p>
          <a:p>
            <a:pPr lvl="1"/>
            <a:r>
              <a:rPr lang="fi-FI" sz="2600" dirty="0"/>
              <a:t>Terveydenhoitajien nepsy-osaaminen</a:t>
            </a:r>
          </a:p>
          <a:p>
            <a:pPr lvl="1"/>
            <a:r>
              <a:rPr lang="fi-FI" sz="2600" dirty="0"/>
              <a:t>Nivelvaiheet </a:t>
            </a:r>
          </a:p>
          <a:p>
            <a:r>
              <a:rPr lang="fi-FI" sz="3000" dirty="0"/>
              <a:t>Huom. Moni pärjää vielä melko hyvin ylä- ja alakoulun </a:t>
            </a:r>
            <a:br>
              <a:rPr lang="fi-FI" sz="3000" dirty="0"/>
            </a:br>
            <a:r>
              <a:rPr lang="fi-FI" sz="3000" dirty="0"/>
              <a:t>(strukturoitu ympäristö)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55059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EBF6D7-5DF0-49D5-B2D5-6D9B91A3A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Toinen aste, korkeakoulut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92CA85-6871-40F1-B093-73C5B52AB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459864"/>
            <a:ext cx="10997184" cy="4401555"/>
          </a:xfrm>
        </p:spPr>
        <p:txBody>
          <a:bodyPr>
            <a:normAutofit/>
          </a:bodyPr>
          <a:lstStyle/>
          <a:p>
            <a:r>
              <a:rPr lang="fi-FI" sz="3200" dirty="0"/>
              <a:t>Itsesäätelyn/ohjautuvuuden tarve kasvaa</a:t>
            </a:r>
          </a:p>
          <a:p>
            <a:r>
              <a:rPr lang="fi-FI" sz="3200" dirty="0"/>
              <a:t>Opiskelijaterveydenhuolto</a:t>
            </a:r>
          </a:p>
          <a:p>
            <a:r>
              <a:rPr lang="fi-FI" sz="3200" dirty="0"/>
              <a:t>Realistinen kuva osaamisesta </a:t>
            </a:r>
            <a:r>
              <a:rPr lang="fi-FI" sz="3200" dirty="0">
                <a:sym typeface="Wingdings" panose="05000000000000000000" pitchFamily="2" charset="2"/>
              </a:rPr>
              <a:t> metakognitiiviset taidot</a:t>
            </a:r>
            <a:endParaRPr lang="fi-FI" sz="3200" dirty="0"/>
          </a:p>
          <a:p>
            <a:r>
              <a:rPr lang="fi-FI" sz="3200" dirty="0"/>
              <a:t>Henkilökunnan nepsy-ymmärrys hyvin ”kirjavaa”</a:t>
            </a:r>
          </a:p>
          <a:p>
            <a:r>
              <a:rPr lang="fi-FI" sz="3200" dirty="0"/>
              <a:t>Oppilashuolto: yksilöllinen tuki ja ohjaus </a:t>
            </a:r>
            <a:r>
              <a:rPr lang="fi-FI" sz="3200" dirty="0">
                <a:sym typeface="Wingdings" panose="05000000000000000000" pitchFamily="2" charset="2"/>
              </a:rPr>
              <a:t> tunnistaminen</a:t>
            </a:r>
            <a:endParaRPr lang="fi-FI" sz="3200" dirty="0"/>
          </a:p>
          <a:p>
            <a:r>
              <a:rPr lang="fi-FI" sz="3200" dirty="0"/>
              <a:t>Yhteistyö, vastuu- ja työnjako koulun, perusterveydenhuollon,  sosiaalitoimen  ja  erikoissairaanhoidon  välillä vielä epäselvää </a:t>
            </a:r>
            <a:r>
              <a:rPr lang="fi-FI" sz="2400" dirty="0"/>
              <a:t>(Lämsä ym. 2015)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9812580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43070F-DCBE-41E1-BC21-C91FFE02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Aikuisen hoitoon hakeutuminen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7B7442-5CD2-4977-A623-92999C87D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600" dirty="0"/>
              <a:t>Perusterveydenhuollon kautta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3200" dirty="0"/>
              <a:t>Tarpeen arviointiin tarvitaan neuropsykiatrista osaamista</a:t>
            </a:r>
          </a:p>
          <a:p>
            <a:r>
              <a:rPr lang="fi-FI" sz="3600" dirty="0"/>
              <a:t>Diagnosointi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3200" dirty="0"/>
              <a:t>Pitkät jonot </a:t>
            </a:r>
            <a:r>
              <a:rPr lang="fi-FI" sz="3200" dirty="0">
                <a:sym typeface="Wingdings" panose="05000000000000000000" pitchFamily="2" charset="2"/>
              </a:rPr>
              <a:t></a:t>
            </a:r>
            <a:r>
              <a:rPr lang="fi-FI" sz="3200" dirty="0"/>
              <a:t> vähän henkilökuntaa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3200" dirty="0"/>
              <a:t>Edelleen väheksyntää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9413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3DDF1A-6852-44FE-8AAF-9B73E617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533"/>
            <a:ext cx="10515600" cy="1325563"/>
          </a:xfrm>
        </p:spPr>
        <p:txBody>
          <a:bodyPr/>
          <a:lstStyle/>
          <a:p>
            <a:r>
              <a:rPr lang="fi-FI" dirty="0"/>
              <a:t>Sosiaalisen työllistämisen toimiala - työpajatoiminta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2E9499-7F0A-4CD9-A276-2F706A38E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44936"/>
          </a:xfrm>
        </p:spPr>
        <p:txBody>
          <a:bodyPr>
            <a:normAutofit fontScale="92500" lnSpcReduction="10000"/>
          </a:bodyPr>
          <a:lstStyle/>
          <a:p>
            <a:r>
              <a:rPr lang="fi-FI" sz="3200" dirty="0"/>
              <a:t>Työhönvalmennus, yksilövalmennus</a:t>
            </a:r>
          </a:p>
          <a:p>
            <a:r>
              <a:rPr lang="fi-FI" sz="3200" dirty="0"/>
              <a:t>Työpajojen/osaamiskeskusten mahdollisuudet täyteen mittaansa</a:t>
            </a:r>
          </a:p>
          <a:p>
            <a:pPr lvl="1"/>
            <a:r>
              <a:rPr lang="fi-FI" sz="2800" dirty="0"/>
              <a:t>Tunnistaminen</a:t>
            </a:r>
          </a:p>
          <a:p>
            <a:pPr lvl="1"/>
            <a:r>
              <a:rPr lang="fi-FI" sz="2800" dirty="0"/>
              <a:t>Arviointi, työ- ja toimintakyky, diagnosoinnin tukena</a:t>
            </a:r>
          </a:p>
          <a:p>
            <a:pPr lvl="1"/>
            <a:r>
              <a:rPr lang="fi-FI" sz="2800" dirty="0"/>
              <a:t>Palveluohjaus</a:t>
            </a:r>
          </a:p>
          <a:p>
            <a:pPr lvl="1"/>
            <a:r>
              <a:rPr lang="fi-FI" sz="2800" dirty="0"/>
              <a:t>Esiammatillinen valmennus</a:t>
            </a:r>
          </a:p>
          <a:p>
            <a:pPr lvl="1"/>
            <a:r>
              <a:rPr lang="fi-FI" sz="2800" dirty="0"/>
              <a:t>Neuropsykiatrinen valmennus </a:t>
            </a:r>
            <a:r>
              <a:rPr lang="fi-FI" sz="2800" dirty="0">
                <a:sym typeface="Wingdings" panose="05000000000000000000" pitchFamily="2" charset="2"/>
              </a:rPr>
              <a:t> koulutus</a:t>
            </a:r>
          </a:p>
          <a:p>
            <a:pPr lvl="1"/>
            <a:r>
              <a:rPr lang="fi-FI" sz="2800" dirty="0"/>
              <a:t>Työllistyminen ja opiskelu</a:t>
            </a:r>
          </a:p>
          <a:p>
            <a:r>
              <a:rPr lang="fi-FI" sz="3200" dirty="0"/>
              <a:t>Merkittävä verkoston osa</a:t>
            </a:r>
          </a:p>
          <a:p>
            <a:r>
              <a:rPr lang="fi-FI" sz="3200" dirty="0"/>
              <a:t>Yhteistyö TE-palvelujen kanssa </a:t>
            </a:r>
            <a:r>
              <a:rPr lang="fi-FI" sz="3200" dirty="0">
                <a:sym typeface="Wingdings" panose="05000000000000000000" pitchFamily="2" charset="2"/>
              </a:rPr>
              <a:t> </a:t>
            </a:r>
            <a:r>
              <a:rPr lang="fi-FI" sz="3200" dirty="0"/>
              <a:t>TYP</a:t>
            </a:r>
          </a:p>
        </p:txBody>
      </p:sp>
    </p:spTree>
    <p:extLst>
      <p:ext uri="{BB962C8B-B14F-4D97-AF65-F5344CB8AC3E}">
        <p14:creationId xmlns:p14="http://schemas.microsoft.com/office/powerpoint/2010/main" val="15476825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91B8D9-5A40-4BC9-8A57-3965BFB00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i-FI" dirty="0"/>
              <a:t>Työterveyshuolto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52ED9E-B0EC-4435-9641-B12B45565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576"/>
            <a:ext cx="10515600" cy="4793081"/>
          </a:xfrm>
        </p:spPr>
        <p:txBody>
          <a:bodyPr>
            <a:normAutofit/>
          </a:bodyPr>
          <a:lstStyle/>
          <a:p>
            <a:r>
              <a:rPr lang="fi-FI" sz="3200" dirty="0"/>
              <a:t>Työuupumus, päihde… </a:t>
            </a:r>
            <a:r>
              <a:rPr lang="fi-FI" sz="3200" dirty="0">
                <a:sym typeface="Wingdings" panose="05000000000000000000" pitchFamily="2" charset="2"/>
              </a:rPr>
              <a:t> </a:t>
            </a:r>
            <a:r>
              <a:rPr lang="fi-FI" sz="3200" dirty="0"/>
              <a:t>mitä taustalla?</a:t>
            </a:r>
          </a:p>
          <a:p>
            <a:r>
              <a:rPr lang="fi-FI" sz="3200" dirty="0"/>
              <a:t>Työkykyarvio</a:t>
            </a:r>
          </a:p>
          <a:p>
            <a:pPr lvl="1"/>
            <a:r>
              <a:rPr lang="fi-FI" sz="2800" dirty="0"/>
              <a:t>Tavoitteellista </a:t>
            </a:r>
            <a:r>
              <a:rPr lang="fi-FI" sz="2800" dirty="0">
                <a:sym typeface="Wingdings" panose="05000000000000000000" pitchFamily="2" charset="2"/>
              </a:rPr>
              <a:t>  toiminnanohjauksen tukeminen</a:t>
            </a:r>
            <a:endParaRPr lang="fi-FI" sz="2800" dirty="0"/>
          </a:p>
          <a:p>
            <a:r>
              <a:rPr lang="fi-FI" sz="3200" dirty="0"/>
              <a:t>Psykologin käynnit (onko nepsy-osaamista?) </a:t>
            </a:r>
            <a:r>
              <a:rPr lang="fi-FI" sz="3200" dirty="0">
                <a:sym typeface="Wingdings" panose="05000000000000000000" pitchFamily="2" charset="2"/>
              </a:rPr>
              <a:t></a:t>
            </a:r>
            <a:r>
              <a:rPr lang="fi-FI" sz="3200" dirty="0"/>
              <a:t> </a:t>
            </a:r>
            <a:br>
              <a:rPr lang="fi-FI" sz="3200" dirty="0"/>
            </a:br>
            <a:r>
              <a:rPr lang="fi-FI" sz="3200" dirty="0"/>
              <a:t>Voiko lähettää eteenpäin?</a:t>
            </a:r>
          </a:p>
          <a:p>
            <a:r>
              <a:rPr lang="fi-FI" sz="3200" dirty="0"/>
              <a:t>Neuropsykiatrinen valmentaja</a:t>
            </a:r>
          </a:p>
          <a:p>
            <a:r>
              <a:rPr lang="fi-FI" sz="3200" dirty="0"/>
              <a:t>Oiretietoisuus</a:t>
            </a:r>
          </a:p>
          <a:p>
            <a:r>
              <a:rPr lang="fi-FI" sz="3200" dirty="0"/>
              <a:t>Ensitieto </a:t>
            </a:r>
            <a:r>
              <a:rPr lang="fi-FI" sz="3200" dirty="0">
                <a:sym typeface="Wingdings" panose="05000000000000000000" pitchFamily="2" charset="2"/>
              </a:rPr>
              <a:t></a:t>
            </a:r>
            <a:r>
              <a:rPr lang="fi-FI" sz="3200" dirty="0"/>
              <a:t> mahdollisuus palata ja reflektoida</a:t>
            </a:r>
          </a:p>
          <a:p>
            <a:r>
              <a:rPr lang="fi-FI" dirty="0"/>
              <a:t>Valmennus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07309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5E6B1F-D3D5-4C9A-8D34-FDBFD555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821CFA-CD20-402C-932A-6F948C52F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7" y="1355484"/>
            <a:ext cx="10515600" cy="4147032"/>
          </a:xfrm>
        </p:spPr>
        <p:txBody>
          <a:bodyPr>
            <a:normAutofit lnSpcReduction="10000"/>
          </a:bodyPr>
          <a:lstStyle/>
          <a:p>
            <a:r>
              <a:rPr lang="fi-FI" sz="3600" dirty="0"/>
              <a:t>Kelan rooli </a:t>
            </a:r>
            <a:r>
              <a:rPr lang="fi-FI" sz="3600" dirty="0">
                <a:sym typeface="Wingdings" panose="05000000000000000000" pitchFamily="2" charset="2"/>
              </a:rPr>
              <a:t></a:t>
            </a:r>
            <a:r>
              <a:rPr lang="fi-FI" sz="3600" dirty="0"/>
              <a:t> Oma väylä-kuntoutus???</a:t>
            </a:r>
          </a:p>
          <a:p>
            <a:r>
              <a:rPr lang="fi-FI" sz="3600" dirty="0"/>
              <a:t>Palvelujen ketjuttaminen </a:t>
            </a:r>
            <a:r>
              <a:rPr lang="fi-FI" sz="3600" dirty="0">
                <a:sym typeface="Wingdings" panose="05000000000000000000" pitchFamily="2" charset="2"/>
              </a:rPr>
              <a:t> ”takuut” jatkokuntoutuspaikasta</a:t>
            </a:r>
            <a:endParaRPr lang="fi-FI" sz="3600" dirty="0"/>
          </a:p>
          <a:p>
            <a:r>
              <a:rPr lang="fi-FI" sz="3600" dirty="0"/>
              <a:t>Työllistymistä edistävä ammatillinen kuntoutus</a:t>
            </a:r>
          </a:p>
          <a:p>
            <a:pPr marL="0" indent="0">
              <a:buNone/>
            </a:pPr>
            <a:r>
              <a:rPr lang="fi-FI" sz="3600" dirty="0">
                <a:sym typeface="Wingdings" panose="05000000000000000000" pitchFamily="2" charset="2"/>
              </a:rPr>
              <a:t>	 tuen tarve on suurempi</a:t>
            </a:r>
          </a:p>
          <a:p>
            <a:r>
              <a:rPr lang="fi-FI" sz="3600" dirty="0">
                <a:sym typeface="Wingdings" panose="05000000000000000000" pitchFamily="2" charset="2"/>
              </a:rPr>
              <a:t>Esiammatillinen valmennus esim. työpajoilla?</a:t>
            </a:r>
          </a:p>
          <a:p>
            <a:r>
              <a:rPr lang="fi-FI" sz="3600" dirty="0">
                <a:sym typeface="Wingdings" panose="05000000000000000000" pitchFamily="2" charset="2"/>
              </a:rPr>
              <a:t>Tarvitaanko jotain uutta/vanhaa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9103031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8472" y="0"/>
            <a:ext cx="10515600" cy="1325563"/>
          </a:xfrm>
        </p:spPr>
        <p:txBody>
          <a:bodyPr/>
          <a:lstStyle/>
          <a:p>
            <a:r>
              <a:rPr lang="fi-FI" dirty="0"/>
              <a:t>Prosessin suunnittelu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4855464"/>
          </a:xfrm>
        </p:spPr>
        <p:txBody>
          <a:bodyPr>
            <a:normAutofit/>
          </a:bodyPr>
          <a:lstStyle/>
          <a:p>
            <a:r>
              <a:rPr lang="fi-FI" sz="3200" dirty="0"/>
              <a:t>Jalkautumisen tarve</a:t>
            </a:r>
          </a:p>
          <a:p>
            <a:r>
              <a:rPr lang="fi-FI" sz="3200" dirty="0"/>
              <a:t>Palveluprosessien selkeytys yhteistyöllä verkoston kanssa </a:t>
            </a:r>
          </a:p>
          <a:p>
            <a:r>
              <a:rPr lang="fi-FI" sz="3200" dirty="0"/>
              <a:t>Palveluntuottajien kartoitus</a:t>
            </a:r>
          </a:p>
          <a:p>
            <a:r>
              <a:rPr lang="fi-FI" sz="3200" dirty="0"/>
              <a:t>Toimintamallin luominen arkiympäristöön.</a:t>
            </a:r>
          </a:p>
          <a:p>
            <a:r>
              <a:rPr lang="fi-FI" sz="3200" dirty="0"/>
              <a:t>Resurssien jakaminen</a:t>
            </a:r>
          </a:p>
          <a:p>
            <a:r>
              <a:rPr lang="fi-FI" sz="3200" dirty="0"/>
              <a:t>Vaikeuksia asiakaspolkujen varrella, </a:t>
            </a:r>
          </a:p>
          <a:p>
            <a:pPr lvl="1"/>
            <a:r>
              <a:rPr lang="fi-FI" sz="2800" dirty="0"/>
              <a:t>kuka hoitaa? </a:t>
            </a:r>
          </a:p>
          <a:p>
            <a:pPr lvl="1"/>
            <a:r>
              <a:rPr lang="fi-FI" sz="2800" dirty="0"/>
              <a:t>kuinka hoitaa?</a:t>
            </a:r>
          </a:p>
          <a:p>
            <a:pPr lvl="1"/>
            <a:r>
              <a:rPr lang="fi-FI" sz="2800" dirty="0"/>
              <a:t>kuka maksaa?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75785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F66C55-737E-4AAC-B47A-E9B07829A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898"/>
            <a:ext cx="10515600" cy="1325563"/>
          </a:xfrm>
        </p:spPr>
        <p:txBody>
          <a:bodyPr/>
          <a:lstStyle/>
          <a:p>
            <a:r>
              <a:rPr lang="fi-FI" dirty="0">
                <a:latin typeface="+mn-lt"/>
              </a:rPr>
              <a:t>Koordinointi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4B3903-264F-4BC3-A5F9-4F23A2FB8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057921"/>
            <a:ext cx="10515600" cy="4147032"/>
          </a:xfrm>
        </p:spPr>
        <p:txBody>
          <a:bodyPr>
            <a:normAutofit/>
          </a:bodyPr>
          <a:lstStyle/>
          <a:p>
            <a:r>
              <a:rPr lang="fi-FI" sz="3200" dirty="0"/>
              <a:t>Kaikki eivät tarvitse kaikkea, yksilöllinen räätälöinti</a:t>
            </a:r>
          </a:p>
          <a:p>
            <a:r>
              <a:rPr lang="fi-FI" sz="3200" dirty="0"/>
              <a:t>Neuropsykiatrinen koordinaattori (Kunta?)</a:t>
            </a:r>
          </a:p>
          <a:p>
            <a:r>
              <a:rPr lang="fi-FI" sz="3200" dirty="0"/>
              <a:t>Prosessien mallinnus (vaatii työtä)</a:t>
            </a:r>
          </a:p>
          <a:p>
            <a:r>
              <a:rPr lang="fi-FI" sz="3200" dirty="0"/>
              <a:t>Verkostot</a:t>
            </a:r>
          </a:p>
          <a:p>
            <a:r>
              <a:rPr lang="fi-FI" sz="3200" dirty="0"/>
              <a:t>Vastuunjako</a:t>
            </a:r>
          </a:p>
          <a:p>
            <a:r>
              <a:rPr lang="fi-FI" sz="3200" dirty="0"/>
              <a:t>Marssijärjestys</a:t>
            </a:r>
          </a:p>
        </p:txBody>
      </p:sp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6B4DD8D8-7962-4654-B739-228E21994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8515219"/>
              </p:ext>
            </p:extLst>
          </p:nvPr>
        </p:nvGraphicFramePr>
        <p:xfrm>
          <a:off x="5124704" y="2393019"/>
          <a:ext cx="6893560" cy="482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903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i-FI" dirty="0"/>
              <a:t>Kehitykselliset neuropsykiatriset häiriöt: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C9284B0F-6D53-41E9-BF57-B2E37E704D71}"/>
              </a:ext>
            </a:extLst>
          </p:cNvPr>
          <p:cNvSpPr txBox="1"/>
          <p:nvPr/>
        </p:nvSpPr>
        <p:spPr>
          <a:xfrm>
            <a:off x="1572768" y="1325563"/>
            <a:ext cx="8887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/>
              <a:t>Varhaislapsuudesta asti todettavia neurologisia, älylliseen suorituskykyyn,</a:t>
            </a:r>
          </a:p>
          <a:p>
            <a:r>
              <a:rPr lang="fi-FI" sz="3600" dirty="0"/>
              <a:t>toimintakykyyn ja käyttäytymiseen </a:t>
            </a:r>
          </a:p>
          <a:p>
            <a:r>
              <a:rPr lang="fi-FI" sz="3600" dirty="0"/>
              <a:t>liittyviä oireita ja toiminnan-vajavuuksia 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AF39FD53-4A88-4DDD-8A44-8C4A906306F3}"/>
              </a:ext>
            </a:extLst>
          </p:cNvPr>
          <p:cNvSpPr/>
          <p:nvPr/>
        </p:nvSpPr>
        <p:spPr>
          <a:xfrm>
            <a:off x="1652016" y="4524494"/>
            <a:ext cx="807932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dirty="0"/>
              <a:t>Ei-kehitykselliset, myöhempisyntyiset, hankitut </a:t>
            </a:r>
          </a:p>
          <a:p>
            <a:r>
              <a:rPr lang="fi-FI" sz="3200" dirty="0"/>
              <a:t>neuropsykiatriset häiriöt</a:t>
            </a:r>
          </a:p>
        </p:txBody>
      </p:sp>
    </p:spTree>
    <p:extLst>
      <p:ext uri="{BB962C8B-B14F-4D97-AF65-F5344CB8AC3E}">
        <p14:creationId xmlns:p14="http://schemas.microsoft.com/office/powerpoint/2010/main" val="264154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F01A83-8E45-4F5A-8CD3-47B09BF5A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i-FI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Neuropsykiatrinen valmennus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7D617F-74E9-4AC0-B3BA-9C1CB3ECF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4966817"/>
          </a:xfrm>
        </p:spPr>
        <p:txBody>
          <a:bodyPr>
            <a:normAutofit/>
          </a:bodyPr>
          <a:lstStyle/>
          <a:p>
            <a:r>
              <a:rPr lang="fi-FI" dirty="0"/>
              <a:t>Tavoitteena on tukea eri-ikäisten ja eri elämänvaiheissa olevien henkilöiden arjen- ja elämänhallinnan taitoja, uusien myönteisten toimintatapojen kehittymistä sekä myönteisen elämänpolun rakentumista.</a:t>
            </a:r>
          </a:p>
          <a:p>
            <a:r>
              <a:rPr lang="fi-FI" dirty="0"/>
              <a:t>Neuropsykiatrinen valmennusmenetelmä tukee erityisesti puutteellisten toiminnanohjauksen taitojen harjoittelemista. </a:t>
            </a:r>
            <a:r>
              <a:rPr lang="fi-FI" sz="2400" dirty="0"/>
              <a:t>(Neuropsykiatriset valmentajat)</a:t>
            </a:r>
          </a:p>
          <a:p>
            <a:r>
              <a:rPr lang="fi-FI" dirty="0"/>
              <a:t>Vaatii aikaa</a:t>
            </a:r>
          </a:p>
          <a:p>
            <a:r>
              <a:rPr lang="fi-FI" dirty="0"/>
              <a:t>Luotava valmennukselle riittävät resurssit ja käytänteet</a:t>
            </a:r>
          </a:p>
          <a:p>
            <a:r>
              <a:rPr lang="fi-FI" dirty="0"/>
              <a:t>Työnjako</a:t>
            </a:r>
          </a:p>
          <a:p>
            <a:r>
              <a:rPr lang="fi-FI" dirty="0"/>
              <a:t>Osana kuntoutusprosessia</a:t>
            </a:r>
          </a:p>
        </p:txBody>
      </p:sp>
    </p:spTree>
    <p:extLst>
      <p:ext uri="{BB962C8B-B14F-4D97-AF65-F5344CB8AC3E}">
        <p14:creationId xmlns:p14="http://schemas.microsoft.com/office/powerpoint/2010/main" val="34091413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13B0A9-EFC8-4931-8E38-4FE7F7A40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Työnohjaus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5800CD-8754-415F-A83E-2049BFD25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1872"/>
            <a:ext cx="10515600" cy="4710785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sz="3200" dirty="0"/>
              <a:t>Auttaa työntekijää, kun hän haluaa löytää uusia näkökulmia työhön sekä laajentaa ja syventää ammatillista kokemusta </a:t>
            </a:r>
          </a:p>
          <a:p>
            <a:r>
              <a:rPr lang="fi-FI" sz="3200" dirty="0"/>
              <a:t>Työntekijän itsensä ja työnsä havainnointia ja tutkimista, jotta hän voisi ymmärtää ammatillista itseään, valintojaan ja toimintojaan. </a:t>
            </a:r>
          </a:p>
          <a:p>
            <a:r>
              <a:rPr lang="fi-FI" sz="3200" dirty="0"/>
              <a:t>Suosittelemme lämpimästi myös </a:t>
            </a:r>
            <a:r>
              <a:rPr lang="fi-FI" sz="3200" b="1" dirty="0"/>
              <a:t>case-työnohjausta</a:t>
            </a:r>
          </a:p>
          <a:p>
            <a:r>
              <a:rPr lang="fi-FI" sz="3200" dirty="0"/>
              <a:t>Työnohjaajalla nepsy-osaamista!</a:t>
            </a:r>
          </a:p>
        </p:txBody>
      </p:sp>
    </p:spTree>
    <p:extLst>
      <p:ext uri="{BB962C8B-B14F-4D97-AF65-F5344CB8AC3E}">
        <p14:creationId xmlns:p14="http://schemas.microsoft.com/office/powerpoint/2010/main" val="53532050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6D731E-9D80-41C5-BC7A-101604C41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788" y="1873884"/>
            <a:ext cx="1868424" cy="1325563"/>
          </a:xfrm>
        </p:spPr>
        <p:txBody>
          <a:bodyPr>
            <a:normAutofit/>
          </a:bodyPr>
          <a:lstStyle/>
          <a:p>
            <a:r>
              <a:rPr lang="fi-FI" sz="5400" dirty="0"/>
              <a:t>Kiitos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B4E51684-D494-4BA2-96C3-09A22AA24573}"/>
              </a:ext>
            </a:extLst>
          </p:cNvPr>
          <p:cNvSpPr/>
          <p:nvPr/>
        </p:nvSpPr>
        <p:spPr>
          <a:xfrm>
            <a:off x="3217615" y="3658554"/>
            <a:ext cx="5756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600" dirty="0"/>
              <a:t>tarmo.junttanen@wellmind.fi</a:t>
            </a:r>
          </a:p>
        </p:txBody>
      </p:sp>
    </p:spTree>
    <p:extLst>
      <p:ext uri="{BB962C8B-B14F-4D97-AF65-F5344CB8AC3E}">
        <p14:creationId xmlns:p14="http://schemas.microsoft.com/office/powerpoint/2010/main" val="145009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1" y="1298438"/>
            <a:ext cx="11582399" cy="5212972"/>
          </a:xfrm>
        </p:spPr>
        <p:txBody>
          <a:bodyPr>
            <a:normAutofit/>
          </a:bodyPr>
          <a:lstStyle/>
          <a:p>
            <a:r>
              <a:rPr lang="fi-FI" sz="3600" b="1" dirty="0"/>
              <a:t>Psyykkisen kehityksen häiriöt… </a:t>
            </a:r>
          </a:p>
          <a:p>
            <a:pPr lvl="1">
              <a:buFont typeface="Calibri" panose="020F0502020204030204" pitchFamily="34" charset="0"/>
              <a:buChar char="̵"/>
            </a:pPr>
            <a:r>
              <a:rPr lang="fi-FI" sz="3200" dirty="0"/>
              <a:t>Laaja-alaiset kehityshäiriöt… </a:t>
            </a:r>
            <a:br>
              <a:rPr lang="fi-FI" sz="3200" dirty="0"/>
            </a:br>
            <a:r>
              <a:rPr lang="fi-FI" sz="3200" dirty="0"/>
              <a:t>Aspergerin oireyhtymä (autismikirjo), puheen ja kielen kehityshäiriöt, oppimiskyvyn häiriöt </a:t>
            </a:r>
          </a:p>
          <a:p>
            <a:r>
              <a:rPr lang="fi-FI" sz="3600" b="1" dirty="0"/>
              <a:t>Tavallisesti lapsuus- tai nuoruusiässä alkavat käytös- ja tunnehäiriöt</a:t>
            </a:r>
          </a:p>
          <a:p>
            <a:pPr lvl="1">
              <a:buFont typeface="Calibri" panose="020F0502020204030204" pitchFamily="34" charset="0"/>
              <a:buChar char="̵"/>
            </a:pPr>
            <a:r>
              <a:rPr lang="fi-FI" sz="3200" dirty="0"/>
              <a:t>Hyperkineettiset häiriöt… ADHD </a:t>
            </a:r>
          </a:p>
          <a:p>
            <a:pPr lvl="1">
              <a:buFont typeface="Calibri" panose="020F0502020204030204" pitchFamily="34" charset="0"/>
              <a:buChar char="̵"/>
            </a:pPr>
            <a:r>
              <a:rPr lang="fi-FI" sz="3200" dirty="0"/>
              <a:t>Nykimishäiriöt… Touretten oireyhtymä</a:t>
            </a:r>
          </a:p>
          <a:p>
            <a:pPr marL="0" indent="0">
              <a:buNone/>
            </a:pPr>
            <a:endParaRPr lang="fi-FI" sz="3600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9CA602B7-4A6F-43E0-A973-67708E2E9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Kehityksellisiä neuropsykiatrisia häiriöitä: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270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93F952-B60B-4FD4-8C68-AB1596801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6000" dirty="0"/>
              <a:t>Muutamia keskeisiä ”ilmentymiä”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ECA54C-8874-4BBF-A91E-4E79755F6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Hahmottaminen</a:t>
            </a:r>
          </a:p>
          <a:p>
            <a:r>
              <a:rPr lang="fi-FI" dirty="0"/>
              <a:t>Prosopagnosia</a:t>
            </a:r>
          </a:p>
          <a:p>
            <a:r>
              <a:rPr lang="fi-FI" dirty="0"/>
              <a:t>Sentraalinen koherenssi</a:t>
            </a:r>
          </a:p>
          <a:p>
            <a:r>
              <a:rPr lang="fi-FI" dirty="0"/>
              <a:t>Sensorinen integraatio</a:t>
            </a:r>
          </a:p>
          <a:p>
            <a:r>
              <a:rPr lang="fi-FI" dirty="0"/>
              <a:t>Toiminnanohjaus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3B361BB-A26D-4F28-A967-A6A5EA0A7287}"/>
              </a:ext>
            </a:extLst>
          </p:cNvPr>
          <p:cNvSpPr txBox="1"/>
          <p:nvPr/>
        </p:nvSpPr>
        <p:spPr>
          <a:xfrm rot="2014426">
            <a:off x="7086600" y="2898648"/>
            <a:ext cx="366254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i-FI" sz="4000" dirty="0"/>
              <a:t>Liittyvät toisiinsa</a:t>
            </a:r>
          </a:p>
        </p:txBody>
      </p:sp>
    </p:spTree>
    <p:extLst>
      <p:ext uri="{BB962C8B-B14F-4D97-AF65-F5344CB8AC3E}">
        <p14:creationId xmlns:p14="http://schemas.microsoft.com/office/powerpoint/2010/main" val="274714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2575</Words>
  <Application>Microsoft Office PowerPoint</Application>
  <PresentationFormat>Laajakuva</PresentationFormat>
  <Paragraphs>569</Paragraphs>
  <Slides>72</Slides>
  <Notes>72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72</vt:i4>
      </vt:variant>
    </vt:vector>
  </HeadingPairs>
  <TitlesOfParts>
    <vt:vector size="79" baseType="lpstr">
      <vt:lpstr>Arial</vt:lpstr>
      <vt:lpstr>ArnoPro-Regular</vt:lpstr>
      <vt:lpstr>Calibri</vt:lpstr>
      <vt:lpstr>Calibri Light</vt:lpstr>
      <vt:lpstr>Times New Roman</vt:lpstr>
      <vt:lpstr>Wingdings</vt:lpstr>
      <vt:lpstr>Office-teema</vt:lpstr>
      <vt:lpstr>PowerPoint-esitys</vt:lpstr>
      <vt:lpstr>Wellmind Terveys Oy </vt:lpstr>
      <vt:lpstr>Pahoittelen jo etukäteen ongelmakeskeisyyttä. Vähemmälle huomiolle jäävät…</vt:lpstr>
      <vt:lpstr>Neuropsykiatria</vt:lpstr>
      <vt:lpstr>Neuropsykiatrinen diagnoosi</vt:lpstr>
      <vt:lpstr>Diagnoosi</vt:lpstr>
      <vt:lpstr>Kehitykselliset neuropsykiatriset häiriöt:</vt:lpstr>
      <vt:lpstr>Kehityksellisiä neuropsykiatrisia häiriöitä: </vt:lpstr>
      <vt:lpstr>Muutamia keskeisiä ”ilmentymiä”</vt:lpstr>
      <vt:lpstr>PowerPoint-esitys</vt:lpstr>
      <vt:lpstr>PowerPoint-esitys</vt:lpstr>
      <vt:lpstr>Hahmottaminen</vt:lpstr>
      <vt:lpstr>Prosopagnosia</vt:lpstr>
      <vt:lpstr>Aistiyliherkkyys</vt:lpstr>
      <vt:lpstr>Aistit</vt:lpstr>
      <vt:lpstr>Sensorinen integraatio</vt:lpstr>
      <vt:lpstr>Erilaisissa häiriössä  (ei ainoastaan kehityksellisissä neuropsykiatrisissa)</vt:lpstr>
      <vt:lpstr>Tarkkaavaisuus</vt:lpstr>
      <vt:lpstr>Toiminnanohjaus on kykyä…</vt:lpstr>
      <vt:lpstr>Mielekkääseen toimintaan tarvitaan tehtävän: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6. Itsetarkkailu</vt:lpstr>
      <vt:lpstr>7. Kyky käyttää kokemusta hyväkseen</vt:lpstr>
      <vt:lpstr>Suoritusprofiili</vt:lpstr>
      <vt:lpstr>Hyvä toiminnanohjaus kompensoi muita ongelmia mutta…    </vt:lpstr>
      <vt:lpstr>ADHD</vt:lpstr>
      <vt:lpstr>Kolme tyyppiä: </vt:lpstr>
      <vt:lpstr>ADHD</vt:lpstr>
      <vt:lpstr>ADHD:n  samanaikaissairauksia. </vt:lpstr>
      <vt:lpstr> ADHD</vt:lpstr>
      <vt:lpstr>PowerPoint-esitys</vt:lpstr>
      <vt:lpstr>Autismikirjo ja ADHD</vt:lpstr>
      <vt:lpstr>Aspergerin oireyhtymä (DSM-5:ssä liitetty autismikirjon häiriöön)</vt:lpstr>
      <vt:lpstr>Mielen teoria</vt:lpstr>
      <vt:lpstr>Sosiaaliset taidot</vt:lpstr>
      <vt:lpstr>Kuormittuminen</vt:lpstr>
      <vt:lpstr>Aikuisilla, joilla oli Aspergerin oireyhtymä</vt:lpstr>
      <vt:lpstr>Nykimishäiriöt</vt:lpstr>
      <vt:lpstr>Samanaikaisuus</vt:lpstr>
      <vt:lpstr>Touretten oireyhtymä</vt:lpstr>
      <vt:lpstr>Kieli on:</vt:lpstr>
      <vt:lpstr>Se että…</vt:lpstr>
      <vt:lpstr>Kielelliset ongelmat ja ADHD</vt:lpstr>
      <vt:lpstr>ADHD + lukihäiriö + kielelliset ongelmat</vt:lpstr>
      <vt:lpstr>Kielelliset ongelmat ja motorinen kömpelyys</vt:lpstr>
      <vt:lpstr>Työelämässä</vt:lpstr>
      <vt:lpstr>PowerPoint-esitys</vt:lpstr>
      <vt:lpstr>Oppimisvaikeudet</vt:lpstr>
      <vt:lpstr>Yksilön kuntoutumisprosessi ja koordinoiva yhteistyö</vt:lpstr>
      <vt:lpstr>Moniammatillinen yhteistyö</vt:lpstr>
      <vt:lpstr>Ammattilaisten kokemia haasteita</vt:lpstr>
      <vt:lpstr>Ammattilaisten kokemia haasteita</vt:lpstr>
      <vt:lpstr>Tavoite</vt:lpstr>
      <vt:lpstr>Lapset</vt:lpstr>
      <vt:lpstr>Koulu</vt:lpstr>
      <vt:lpstr>Toinen aste, korkeakoulut</vt:lpstr>
      <vt:lpstr>Aikuisen hoitoon hakeutuminen</vt:lpstr>
      <vt:lpstr>Sosiaalisen työllistämisen toimiala - työpajatoiminta</vt:lpstr>
      <vt:lpstr>Työterveyshuolto</vt:lpstr>
      <vt:lpstr>Kela</vt:lpstr>
      <vt:lpstr>Prosessin suunnittelu</vt:lpstr>
      <vt:lpstr>Koordinointi</vt:lpstr>
      <vt:lpstr>Neuropsykiatrinen valmennus</vt:lpstr>
      <vt:lpstr>Työnohjaus</vt:lpstr>
      <vt:lpstr>Kiitos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Neuropsykiatrinen asiakas kuntoutuksessa</dc:title>
  <dc:creator>Tarmo</dc:creator>
  <cp:lastModifiedBy>Lipponen Tarja</cp:lastModifiedBy>
  <cp:revision>227</cp:revision>
  <dcterms:created xsi:type="dcterms:W3CDTF">2015-03-18T14:46:45Z</dcterms:created>
  <dcterms:modified xsi:type="dcterms:W3CDTF">2020-06-11T12:38:57Z</dcterms:modified>
</cp:coreProperties>
</file>