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88638" cy="7562850"/>
  <p:notesSz cx="6858000" cy="9144000"/>
  <p:embeddedFontLst>
    <p:embeddedFont>
      <p:font typeface="Poppi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12" y="7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3ca58aa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503ca58aa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03ca58aa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503ca58aa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03ca58aa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503ca58aa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03ca58aa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503ca58aa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03ca58aa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03ca58aa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3ca58aa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03ca58aa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3ca58aa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503ca58aa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3ca58aa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503ca58aa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03ca58aa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03ca58aa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3ca58aa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03ca58aa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3ca58a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3ca58a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3ca58a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503ca58a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c19066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4fc1906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03ca58aa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503ca58aa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03ca58aa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503ca58a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03ca58a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03ca58a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3ca58aa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03ca58aa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675" y="1238250"/>
            <a:ext cx="8015288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675" y="3971925"/>
            <a:ext cx="8015288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074987" y="-88899"/>
            <a:ext cx="4538663" cy="908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726113" y="2562225"/>
            <a:ext cx="6051550" cy="22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107282" y="365920"/>
            <a:ext cx="6051550" cy="666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8663" y="1885950"/>
            <a:ext cx="9220200" cy="314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8663" y="5060950"/>
            <a:ext cx="9220200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01688" y="2184400"/>
            <a:ext cx="4465637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9725" y="2184400"/>
            <a:ext cx="4467225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600" y="403225"/>
            <a:ext cx="9218613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600" y="1854200"/>
            <a:ext cx="45212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600" y="2762250"/>
            <a:ext cx="45212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788" y="1854200"/>
            <a:ext cx="4543425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788" y="2762250"/>
            <a:ext cx="4543425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600" y="504825"/>
            <a:ext cx="3446463" cy="176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3425" y="1089025"/>
            <a:ext cx="5411788" cy="537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600" y="2268538"/>
            <a:ext cx="3446463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600" y="504825"/>
            <a:ext cx="3446463" cy="176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3425" y="1089025"/>
            <a:ext cx="5411788" cy="537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600" y="2268538"/>
            <a:ext cx="3446463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59688" y="6891338"/>
            <a:ext cx="222726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P etu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29150"/>
            <a:ext cx="10688638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Kemi logo vär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81000"/>
            <a:ext cx="2133600" cy="13858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0" y="2819400"/>
            <a:ext cx="1068863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255750" y="3225225"/>
            <a:ext cx="90261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</a:rPr>
              <a:t>Kunnan työllisyyden edistämisen hallinta ja kehittäminen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</a:rPr>
              <a:t>Riitta Hakala 2019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33400" y="1185400"/>
            <a:ext cx="9934800" cy="4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Muu kehittäminen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Palveluprosessien liinaus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Hanke- ja järjestöyhteistyön hyödyntäminen ja koordinointi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Työ- ja toimintakykyarvioinnin maakunnallinen/kunnallinen malli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Hyvinvoinnin ja terveyden edistäminen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Hyvinvointiryhmä, Nuorten ohjaus- ja palveluverkosto, Työllisyyden seurantaryhmä,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Koko Kemi liikkuu-hanke, Kemikammari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Maakunnan elinkeino- ja elinvoimatyöryhmä, hankkeiden ohjausryhmät, Lapin TYP- jory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33400" y="625525"/>
            <a:ext cx="9934800" cy="6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Työllistämismäärähat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ja työllisyyspalvelujen mukana oleminen mahdollistaa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resursseja  ja uusia ideoita työllistyä =&gt; win-win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Painopiste korjaavasta toiminnasta nuoriin ja työnhakijoiden osaamisen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lisäämiseen ja osallisuuden vahvistamiseen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Järjestöjen mukana pitäminen lisää osallisuutta, yhteisöllisyyttä ja mahdollistaa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matalan kynnyksen työllistämisen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Kuntataloudellisesti tehokkainta on (piilo)työpaikkojen löytäminen ja kaupunki- 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työllistäminen sekä Merivan poluttavat palvelut  (Mikko Kesän selvitys 2017)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</a:rPr>
              <a:t>Kemissä ylletään verrattain korkeisiin talousvaikutuksiin koko työllisyyspalveluiden osalta.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Panosvaikuttavuus on 1,4 ja huomioiden oman organisaation tukityöllistämisestä syntyvä työn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tuottavuus, saadaan panostukset 1,5 -kertaisina kuntatalousvaikutuksina takaisin vuosittain.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 i="1">
                <a:solidFill>
                  <a:schemeClr val="dk1"/>
                </a:solidFill>
              </a:rPr>
              <a:t>PALVELUIDEN KOKONAISPANOSTUKSET  2 340 000 €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</a:t>
            </a:r>
            <a:r>
              <a:rPr lang="fi-FI" sz="1800" i="1">
                <a:solidFill>
                  <a:schemeClr val="dk1"/>
                </a:solidFill>
              </a:rPr>
              <a:t>ml. työllisyysyksikkö ja muut laskentaan liittyvät kiinteät kustannukset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 i="1">
                <a:solidFill>
                  <a:schemeClr val="dk1"/>
                </a:solidFill>
              </a:rPr>
              <a:t>KOKONAISVAIKUTUKSET  </a:t>
            </a:r>
            <a:r>
              <a:rPr lang="fi-FI" sz="1800">
                <a:solidFill>
                  <a:schemeClr val="dk1"/>
                </a:solidFill>
              </a:rPr>
              <a:t>3 200 000 €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</a:t>
            </a:r>
            <a:r>
              <a:rPr lang="fi-FI" sz="1800" i="1">
                <a:solidFill>
                  <a:schemeClr val="dk1"/>
                </a:solidFill>
              </a:rPr>
              <a:t>Joissa mukana työllisyysyksikön ulkoisvaikutuksia (verotulot)  34 000 €  </a:t>
            </a:r>
            <a:endParaRPr sz="18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12900" y="230750"/>
            <a:ext cx="9934800" cy="7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TYÖLLISYYDEN EDISTÄMISEN  HYVÄT KÄYTÄNNÖT KEMISSÄ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Vapaaehtoisuus:</a:t>
            </a:r>
            <a:r>
              <a:rPr lang="fi-FI" sz="1800">
                <a:solidFill>
                  <a:schemeClr val="dk1"/>
                </a:solidFill>
              </a:rPr>
              <a:t> palvelutarpeen arviointi, hankkeiden asiakkuudet, ei velvoittavia osoituksia työhön tai palveluihin. Asiakkaat haluavat työhön ja palveluihin, mikäli niille on asialliset ja asiakaslähtöiset perustelut.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Kaupunkityöllistäminen: </a:t>
            </a:r>
            <a:r>
              <a:rPr lang="fi-FI" sz="1800">
                <a:solidFill>
                  <a:schemeClr val="dk1"/>
                </a:solidFill>
              </a:rPr>
              <a:t>kaupungille työllistäminen on polku eteenpäin työelämässä, vain poikkeustapauksissa “sosiaalisin perustein”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Osatyökykyisten työllistäminen: </a:t>
            </a:r>
            <a:r>
              <a:rPr lang="fi-FI" sz="1800">
                <a:solidFill>
                  <a:schemeClr val="dk1"/>
                </a:solidFill>
              </a:rPr>
              <a:t>kaupungille, Merivalle ja muihin yhdistyksiin räätälöidyt ratkaisut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Palvelutarpeen arviointi KASVOKKAIN ja tämän seurauksena oikeita palveluita oikeaan aikaan:</a:t>
            </a:r>
            <a:r>
              <a:rPr lang="fi-FI" sz="1800">
                <a:solidFill>
                  <a:schemeClr val="dk1"/>
                </a:solidFill>
              </a:rPr>
              <a:t> Tiedetään aidosti ja kunnolla asiakkaiden palveluntarve ja tarjotaan oikeita palveluja oikeaan aikaan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Asiakkaiden palveluprosessin koordinointi/oma työntekijä-malli:</a:t>
            </a:r>
            <a:r>
              <a:rPr lang="fi-FI" sz="1800">
                <a:solidFill>
                  <a:schemeClr val="dk1"/>
                </a:solidFill>
              </a:rPr>
              <a:t> Sama työntekijä mukana koko palveluprosessin ajan työllistymiseen asti, tietää joka tilanteessa asiakkaan tilanteen, mitä seuraavaksi ja myös</a:t>
            </a:r>
            <a:r>
              <a:rPr lang="fi-FI" sz="1800" b="1">
                <a:solidFill>
                  <a:schemeClr val="dk1"/>
                </a:solidFill>
              </a:rPr>
              <a:t> järjestää palvelut </a:t>
            </a:r>
            <a:r>
              <a:rPr lang="fi-FI" sz="1800">
                <a:solidFill>
                  <a:schemeClr val="dk1"/>
                </a:solidFill>
              </a:rPr>
              <a:t>asiakkaalle (ei vain päivitetä suunnitelmaa ja todeta palveluntarvetta)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b="1">
                <a:solidFill>
                  <a:schemeClr val="dk1"/>
                </a:solidFill>
              </a:rPr>
              <a:t>Palveluiden kehittäminen asiakkaiden tarpeiden mukaisesti:</a:t>
            </a:r>
            <a:r>
              <a:rPr lang="fi-FI" sz="1800">
                <a:solidFill>
                  <a:schemeClr val="dk1"/>
                </a:solidFill>
              </a:rPr>
              <a:t> esim. ict-alan uravalmennus, koska paljon työttömänä ict-alan henkilöitä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Piilotyöpaikkojen kartoittaminen ja mätsäys:</a:t>
            </a:r>
            <a:r>
              <a:rPr lang="fi-FI" sz="1800">
                <a:solidFill>
                  <a:schemeClr val="dk1"/>
                </a:solidFill>
              </a:rPr>
              <a:t> Työllistymisvaiheessa olevia asiakkaita avustetaan “kädestä pitäen” työnhaussa ja </a:t>
            </a:r>
            <a:r>
              <a:rPr lang="fi-FI" sz="1800" b="1">
                <a:solidFill>
                  <a:schemeClr val="dk1"/>
                </a:solidFill>
              </a:rPr>
              <a:t>hankitaan </a:t>
            </a:r>
            <a:r>
              <a:rPr lang="fi-FI" sz="1800">
                <a:solidFill>
                  <a:schemeClr val="dk1"/>
                </a:solidFill>
              </a:rPr>
              <a:t>työpaikka (ei työhönosoituksia “hae tätä paikkaan -tyylillä”)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Alueen työmarkkinoiden tuntemus ja alueen yritysten auttaminen</a:t>
            </a:r>
            <a:r>
              <a:rPr lang="fi-FI" sz="1800">
                <a:solidFill>
                  <a:schemeClr val="dk1"/>
                </a:solidFill>
              </a:rPr>
              <a:t>: palvellaan myös yrityksiä, tiedetään millaista osaamista tämän alueen yritykset haluaa (yrityskäynnit) ja tarjotaan muutamia työntekijä-vaihtoehtoja (ei kymmenille osoituksia) ja autetaan yrityksiä “kädestä pitäen” esim. palkkatukihakemusten teossa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Riittävät resursit ja osaaminen:</a:t>
            </a:r>
            <a:r>
              <a:rPr lang="fi-FI" sz="1800">
                <a:solidFill>
                  <a:schemeClr val="dk1"/>
                </a:solidFill>
              </a:rPr>
              <a:t> Työntekijöillä mahdollisuus työskennelle edellä mainituilla tavoille eikä esim. määritellä ylemältä taholta/organisaatiossa, että tietty määrä asiakaspuheluita/suunnitelman päivityksiä/työhönosoituksia tehtävä → tuloksellisuus pidemmän päälle ja pitempiaikaiset ratkaisut asiakkaille edellä mainituilla työtavoilla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Prosessimainen työskentely</a:t>
            </a:r>
            <a:r>
              <a:rPr lang="fi-FI" sz="1800">
                <a:solidFill>
                  <a:schemeClr val="dk1"/>
                </a:solidFill>
              </a:rPr>
              <a:t>, joka alkaa palvelutarpeen arviosta ja päättyy asiakkaan kanssa yhdessä määriteltyyn tavoitteeseen/pysyvään ratkaisuun ja jota koordinoidaan oma työntekijä-mallin mukaisesti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Kaupunkityöllistämisen</a:t>
            </a:r>
            <a:r>
              <a:rPr lang="fi-FI" sz="1800" b="1">
                <a:solidFill>
                  <a:schemeClr val="dk1"/>
                </a:solidFill>
              </a:rPr>
              <a:t> jatkopolutus</a:t>
            </a:r>
            <a:r>
              <a:rPr lang="fi-FI" sz="1800">
                <a:solidFill>
                  <a:schemeClr val="dk1"/>
                </a:solidFill>
              </a:rPr>
              <a:t>, joka alkaa työsuhteen alussa ja on tavoitteellista.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Poikkihallinnollinen yhteistyö</a:t>
            </a:r>
            <a:r>
              <a:rPr lang="fi-FI" sz="1800">
                <a:solidFill>
                  <a:schemeClr val="dk1"/>
                </a:solidFill>
              </a:rPr>
              <a:t> nostaa esiin erilaisia tarpeita, joista syntyy räätälöityjä työllistymismahdollisuuksia asiakkaillemme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085" y="625525"/>
            <a:ext cx="8420500" cy="50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725" y="581750"/>
            <a:ext cx="8349733" cy="50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850" y="566373"/>
            <a:ext cx="6775576" cy="51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90" y="748028"/>
            <a:ext cx="8317025" cy="51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0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057" y="430550"/>
            <a:ext cx="8924543" cy="54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1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533400" y="1616100"/>
            <a:ext cx="9714300" cy="5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312900" y="625525"/>
            <a:ext cx="9934800" cy="7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951" y="396925"/>
            <a:ext cx="8562825" cy="54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01688" y="671513"/>
            <a:ext cx="9085200" cy="1260600"/>
          </a:xfrm>
          <a:prstGeom prst="rect">
            <a:avLst/>
          </a:prstGeom>
        </p:spPr>
        <p:txBody>
          <a:bodyPr spcFirstLastPara="1" wrap="square" lIns="104275" tIns="52125" rIns="104275" bIns="52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01688" y="2184400"/>
            <a:ext cx="9085200" cy="4538700"/>
          </a:xfrm>
          <a:prstGeom prst="rect">
            <a:avLst/>
          </a:prstGeom>
        </p:spPr>
        <p:txBody>
          <a:bodyPr spcFirstLastPara="1" wrap="square" lIns="104275" tIns="52125" rIns="104275" bIns="52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3" y="134800"/>
            <a:ext cx="10538400" cy="729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8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533400" y="272175"/>
            <a:ext cx="86868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Kemin kaupungin Työllisyyspalvelut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33400" y="693400"/>
            <a:ext cx="9646500" cy="6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Perustettu v. 2015 alusta Työllisyyden kuntakokeilun aikana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Henkilöstö: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Työllisyyspäällikkö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2 sosiaaliohjaajaa (TYP)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2 palveluohjaaja + v. 2019-2020 työ- ja toimintakyvyn selvittelyyn palveluohjaaja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 toimistosihteeri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 terveydenhoitaja ( 50 % TYP, sote)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 Kemin työllisyys- ja elinvoimahanke 3 htv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 Kemin Kohtaamo-hanke 3 htv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  - Kemin Osaava verkosto  2,5 htv + Lappia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804850" y="472875"/>
            <a:ext cx="9307200" cy="6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 sz="1800" b="1">
                <a:solidFill>
                  <a:schemeClr val="dk1"/>
                </a:solidFill>
              </a:rPr>
              <a:t>Palvelut</a:t>
            </a:r>
            <a:endParaRPr sz="18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“Kemin malli” eli palvelutarvearvio ja palveluohjaus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Kaupungin työllistäminen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</a:rPr>
              <a:t>-Velvoitetyöllistäminen (30), koululaisten ja opiskelijoiden kesätyöt (300),  pitkäaikaistyöttömien työllistäminen (60)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Kaupungin aktivointipaikat; työkokeilu, kuntouttava työtoiminta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Kuntouttavan työtoiminnan koordinointi ja ostopalvelusopimukset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Kelan työmarkkinatuen kuntaosuus ja asiakkaiden aktivointisuunnitelmat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Työllistymistä edistävä monialainen yhteispalvelu (Kela, TE, kaupunki)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Merivan ja kaupungin kumppanuussopimus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Kemi-lisä yrityksille ja järjestöille (max 500 €/kk, työllistämisbonus 1500 €)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työnantajayhteistyö, työnetsintätoiminta, mätsäys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>
                <a:solidFill>
                  <a:schemeClr val="dk1"/>
                </a:solidFill>
              </a:rPr>
              <a:t>Työllisyysyksikkö vastaa asiakkaan työllistymisen, työhönkuntoutumisen tai työhönvalmennuksen prosessin suunnittelusta, järjestämisestä ja seurannasta, mutta työhönkuntoutus, työhönvalmennus tai työ- ja toimintakyvyn arviointi tapahtuu Merivalla tai jonkun muun toimijan palveluna.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804850" y="472875"/>
            <a:ext cx="9307200" cy="6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fi-FI" sz="1800" b="1">
                <a:solidFill>
                  <a:schemeClr val="dk1"/>
                </a:solidFill>
              </a:rPr>
              <a:t>Palvelut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Oppilaitos- ja muu sidosryhmäyhteistyö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Hanketyö mm. Kemin työllisyys- ja elinvoima hanke 2016-2018, yritysyhteistyö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Kemin Kohtaamo-hanke 2018-2020, nuorten työllisyyden ja hyvinvoinnin edistäminen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Kemin Osaava verkosto 2019-2020, osaamisen kehittäminen Lappian ja elinkeino-  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sz="1800">
                <a:solidFill>
                  <a:schemeClr val="dk1"/>
                </a:solidFill>
              </a:rPr>
              <a:t>       palvelujen kanssa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Lapin TE-toimiston, Elyn ja kaupungin kumppanuussopimus v. 2016-2019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Lapin TYP Jory pj.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300" y="273975"/>
            <a:ext cx="10144046" cy="5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300" y="273975"/>
            <a:ext cx="1202325" cy="7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33400" y="1185400"/>
            <a:ext cx="9934800" cy="4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Asiakastyö: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Kela-listalla käy 900 eri asiakasta/vuosi, n. 400 /kk,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Typissä n. 300 asiakasta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laaja-alainen palvelutarvearvio prosessin alussa,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”Kemin malli”, aktivointiaste suht. korkea,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työllistyneitä yli  40% kaikista asiakkaista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Työllistäminen kaupungille: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pitkäaikaistyöttömät ja velvoitetyöllistettävät,  koululaiset ja opiskelijat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</a:rPr>
              <a:t>Merivalle työllistäminen + ostopalvelusopimuksen toteuttaminen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>
                <a:solidFill>
                  <a:schemeClr val="dk1"/>
                </a:solidFill>
              </a:rPr>
              <a:t>n.400 asiakasta/vuosi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i-FI" sz="1800" b="1">
                <a:solidFill>
                  <a:schemeClr val="dk1"/>
                </a:solidFill>
              </a:rPr>
              <a:t>Järjestötyöllistäminen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Työllisyyspalvelut osana kaupungin elinvoimaa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27725" y="1499925"/>
            <a:ext cx="9670800" cy="4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Työllisyyspalvelujen elinvoimavaikutus syntyy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yksilö- ja perhetasolla asiakastyössä,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osallisuuden lisääntymisen kautta syrjäytymisen vähentymisenä,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työnhakijoiden osaamisen lisääntymisenä,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sopivan työvoiman välittämisenä työnantajien tarpeisiin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kuntataloudellisina säästöinä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</a:t>
            </a: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Koordinointitehtävä ja sidosryhmäyhteistyö mahdollistaa eri toimijoiden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voimavarojen  ja hankerahoitusten saamisen ja hyödyntämisen Kemissä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/alueella.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 descr="PP alasivubanner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9800"/>
            <a:ext cx="10688639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33400" y="914400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33400" y="1185400"/>
            <a:ext cx="9934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</a:rPr>
              <a:t>Työllisyydenhoito kunnan elinvoiman edistäjänä,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</a:rPr>
              <a:t> esimerkkejä yhteistyön tuloksista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33400" y="2033800"/>
            <a:ext cx="9714300" cy="46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Factori- nuorten työpaja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Koko Kemi liikkuu-hanke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Kemikammari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Lämärit/Soppi, Iltsu-toiminta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Kemin Osaajien Osuuskunta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Sarjakuvakeskus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Laitakari-case  (Laitakari ry Meriva, Tekpa, työllisyyspalvelut)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Matkailun yritysyhteistyö, uravalmennus, koulutus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Teollisuusmatkailun kehittäminen ja Keskustan kehittämishanke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● Täikön luistinrata, kaupunkiopas ja pyörä – ja potkurihanke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Mukautettu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Poppins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Riitta Hakala</dc:creator>
  <cp:lastModifiedBy>Lipponen Tarja</cp:lastModifiedBy>
  <cp:revision>1</cp:revision>
  <dcterms:modified xsi:type="dcterms:W3CDTF">2020-06-11T12:41:57Z</dcterms:modified>
</cp:coreProperties>
</file>